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1" r:id="rId26"/>
    <p:sldId id="282" r:id="rId27"/>
    <p:sldId id="283" r:id="rId28"/>
    <p:sldId id="286" r:id="rId29"/>
    <p:sldId id="284" r:id="rId30"/>
    <p:sldId id="285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96" y="-4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86341-D3A0-4F03-9DDE-DCB2B7898C8C}" type="datetimeFigureOut">
              <a:rPr lang="ru-RU" smtClean="0"/>
              <a:pPr/>
              <a:t>11.01.2015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252EA637-F1AD-40AA-AF23-8DB0FD055B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86341-D3A0-4F03-9DDE-DCB2B7898C8C}" type="datetimeFigureOut">
              <a:rPr lang="ru-RU" smtClean="0"/>
              <a:pPr/>
              <a:t>11.01.2015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EA637-F1AD-40AA-AF23-8DB0FD055B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86341-D3A0-4F03-9DDE-DCB2B7898C8C}" type="datetimeFigureOut">
              <a:rPr lang="ru-RU" smtClean="0"/>
              <a:pPr/>
              <a:t>11.01.2015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EA637-F1AD-40AA-AF23-8DB0FD055B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86341-D3A0-4F03-9DDE-DCB2B7898C8C}" type="datetimeFigureOut">
              <a:rPr lang="ru-RU" smtClean="0"/>
              <a:pPr/>
              <a:t>11.01.2015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252EA637-F1AD-40AA-AF23-8DB0FD055B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86341-D3A0-4F03-9DDE-DCB2B7898C8C}" type="datetimeFigureOut">
              <a:rPr lang="ru-RU" smtClean="0"/>
              <a:pPr/>
              <a:t>11.01.2015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EA637-F1AD-40AA-AF23-8DB0FD055B3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86341-D3A0-4F03-9DDE-DCB2B7898C8C}" type="datetimeFigureOut">
              <a:rPr lang="ru-RU" smtClean="0"/>
              <a:pPr/>
              <a:t>11.01.2015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EA637-F1AD-40AA-AF23-8DB0FD055B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86341-D3A0-4F03-9DDE-DCB2B7898C8C}" type="datetimeFigureOut">
              <a:rPr lang="ru-RU" smtClean="0"/>
              <a:pPr/>
              <a:t>11.01.2015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252EA637-F1AD-40AA-AF23-8DB0FD055B3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86341-D3A0-4F03-9DDE-DCB2B7898C8C}" type="datetimeFigureOut">
              <a:rPr lang="ru-RU" smtClean="0"/>
              <a:pPr/>
              <a:t>11.01.2015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EA637-F1AD-40AA-AF23-8DB0FD055B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86341-D3A0-4F03-9DDE-DCB2B7898C8C}" type="datetimeFigureOut">
              <a:rPr lang="ru-RU" smtClean="0"/>
              <a:pPr/>
              <a:t>11.01.2015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EA637-F1AD-40AA-AF23-8DB0FD055B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86341-D3A0-4F03-9DDE-DCB2B7898C8C}" type="datetimeFigureOut">
              <a:rPr lang="ru-RU" smtClean="0"/>
              <a:pPr/>
              <a:t>11.01.2015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EA637-F1AD-40AA-AF23-8DB0FD055B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86341-D3A0-4F03-9DDE-DCB2B7898C8C}" type="datetimeFigureOut">
              <a:rPr lang="ru-RU" smtClean="0"/>
              <a:pPr/>
              <a:t>11.01.2015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EA637-F1AD-40AA-AF23-8DB0FD055B3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B686341-D3A0-4F03-9DDE-DCB2B7898C8C}" type="datetimeFigureOut">
              <a:rPr lang="ru-RU" smtClean="0"/>
              <a:pPr/>
              <a:t>11.01.2015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52EA637-F1AD-40AA-AF23-8DB0FD055B3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jpeg"/><Relationship Id="rId9" Type="http://schemas.openxmlformats.org/officeDocument/2006/relationships/image" Target="../media/image6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png"/><Relationship Id="rId7" Type="http://schemas.openxmlformats.org/officeDocument/2006/relationships/image" Target="../media/image73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Relationship Id="rId9" Type="http://schemas.openxmlformats.org/officeDocument/2006/relationships/image" Target="../media/image7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8.jpeg"/><Relationship Id="rId7" Type="http://schemas.openxmlformats.org/officeDocument/2006/relationships/image" Target="../media/image21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Relationship Id="rId9" Type="http://schemas.openxmlformats.org/officeDocument/2006/relationships/image" Target="../media/image9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Relationship Id="rId9" Type="http://schemas.openxmlformats.org/officeDocument/2006/relationships/image" Target="../media/image10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3.jpeg"/><Relationship Id="rId7" Type="http://schemas.openxmlformats.org/officeDocument/2006/relationships/image" Target="../media/image20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Relationship Id="rId9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14.jpeg"/><Relationship Id="rId7" Type="http://schemas.openxmlformats.org/officeDocument/2006/relationships/image" Target="../media/image117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Relationship Id="rId9" Type="http://schemas.openxmlformats.org/officeDocument/2006/relationships/image" Target="../media/image11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36.jpeg"/><Relationship Id="rId7" Type="http://schemas.openxmlformats.org/officeDocument/2006/relationships/image" Target="../media/image1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Relationship Id="rId9" Type="http://schemas.openxmlformats.org/officeDocument/2006/relationships/image" Target="../media/image1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8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52.jpeg"/><Relationship Id="rId7" Type="http://schemas.openxmlformats.org/officeDocument/2006/relationships/image" Target="../media/image129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jpeg"/><Relationship Id="rId5" Type="http://schemas.openxmlformats.org/officeDocument/2006/relationships/image" Target="../media/image94.jpeg"/><Relationship Id="rId4" Type="http://schemas.openxmlformats.org/officeDocument/2006/relationships/image" Target="../media/image84.jpeg"/><Relationship Id="rId9" Type="http://schemas.openxmlformats.org/officeDocument/2006/relationships/image" Target="../media/image13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jpeg"/><Relationship Id="rId3" Type="http://schemas.openxmlformats.org/officeDocument/2006/relationships/image" Target="../media/image16.jpeg"/><Relationship Id="rId7" Type="http://schemas.openxmlformats.org/officeDocument/2006/relationships/image" Target="../media/image136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Relationship Id="rId9" Type="http://schemas.openxmlformats.org/officeDocument/2006/relationships/image" Target="../media/image13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139.jpeg"/><Relationship Id="rId7" Type="http://schemas.openxmlformats.org/officeDocument/2006/relationships/image" Target="../media/image8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jpeg"/><Relationship Id="rId5" Type="http://schemas.openxmlformats.org/officeDocument/2006/relationships/image" Target="../media/image47.jpeg"/><Relationship Id="rId4" Type="http://schemas.openxmlformats.org/officeDocument/2006/relationships/image" Target="../media/image8.jpeg"/><Relationship Id="rId9" Type="http://schemas.openxmlformats.org/officeDocument/2006/relationships/image" Target="../media/image1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60.jpeg"/><Relationship Id="rId7" Type="http://schemas.openxmlformats.org/officeDocument/2006/relationships/image" Target="../media/image7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8.jpeg"/><Relationship Id="rId4" Type="http://schemas.openxmlformats.org/officeDocument/2006/relationships/image" Target="../media/image3.jpeg"/><Relationship Id="rId9" Type="http://schemas.openxmlformats.org/officeDocument/2006/relationships/image" Target="../media/image14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jpeg"/><Relationship Id="rId13" Type="http://schemas.openxmlformats.org/officeDocument/2006/relationships/image" Target="../media/image103.jpeg"/><Relationship Id="rId3" Type="http://schemas.openxmlformats.org/officeDocument/2006/relationships/image" Target="../media/image54.jpeg"/><Relationship Id="rId7" Type="http://schemas.openxmlformats.org/officeDocument/2006/relationships/image" Target="../media/image143.png"/><Relationship Id="rId12" Type="http://schemas.openxmlformats.org/officeDocument/2006/relationships/image" Target="../media/image19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jpeg"/><Relationship Id="rId11" Type="http://schemas.openxmlformats.org/officeDocument/2006/relationships/image" Target="../media/image147.jpeg"/><Relationship Id="rId5" Type="http://schemas.openxmlformats.org/officeDocument/2006/relationships/image" Target="../media/image60.jpeg"/><Relationship Id="rId10" Type="http://schemas.openxmlformats.org/officeDocument/2006/relationships/image" Target="../media/image146.jpeg"/><Relationship Id="rId4" Type="http://schemas.openxmlformats.org/officeDocument/2006/relationships/image" Target="../media/image55.jpeg"/><Relationship Id="rId9" Type="http://schemas.openxmlformats.org/officeDocument/2006/relationships/image" Target="../media/image145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eg"/><Relationship Id="rId3" Type="http://schemas.openxmlformats.org/officeDocument/2006/relationships/image" Target="../media/image138.jpeg"/><Relationship Id="rId7" Type="http://schemas.openxmlformats.org/officeDocument/2006/relationships/image" Target="../media/image136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jpeg"/><Relationship Id="rId5" Type="http://schemas.openxmlformats.org/officeDocument/2006/relationships/image" Target="../media/image16.jpeg"/><Relationship Id="rId4" Type="http://schemas.openxmlformats.org/officeDocument/2006/relationships/image" Target="../media/image134.jpeg"/><Relationship Id="rId9" Type="http://schemas.openxmlformats.org/officeDocument/2006/relationships/image" Target="../media/image13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40.jpeg"/><Relationship Id="rId7" Type="http://schemas.openxmlformats.org/officeDocument/2006/relationships/image" Target="../media/image17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60.jpeg"/><Relationship Id="rId4" Type="http://schemas.openxmlformats.org/officeDocument/2006/relationships/image" Target="../media/image10.jpeg"/><Relationship Id="rId9" Type="http://schemas.openxmlformats.org/officeDocument/2006/relationships/image" Target="../media/image9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3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4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МНОГООБРАЗИЕ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ЗНАЧЕНИЕ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НАСЕКОМЫХ </a:t>
            </a:r>
            <a:b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 с использованием краеведческого материала)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9388" y="214290"/>
            <a:ext cx="2409812" cy="1214446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М.А.Орлов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«МОУ ЗАСТОЛБСКАЯ СОШ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Рамешковский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район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Тверская область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Насекомые - Картинка 5400/19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8" y="2214554"/>
            <a:ext cx="3214690" cy="2500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У кого самый острый слух?"/>
          <p:cNvPicPr/>
          <p:nvPr/>
        </p:nvPicPr>
        <p:blipFill>
          <a:blip r:embed="rId3" cstate="print"/>
          <a:srcRect r="8163"/>
          <a:stretch>
            <a:fillRect/>
          </a:stretch>
        </p:blipFill>
        <p:spPr bwMode="auto">
          <a:xfrm>
            <a:off x="3000364" y="1357298"/>
            <a:ext cx="3214710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Блог пользователя chuvash-L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42852"/>
            <a:ext cx="3071834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614346"/>
          </a:xfrm>
        </p:spPr>
        <p:txBody>
          <a:bodyPr>
            <a:normAutofit fontScale="90000"/>
          </a:bodyPr>
          <a:lstStyle/>
          <a:p>
            <a:pPr algn="r"/>
            <a:r>
              <a:rPr lang="ru-RU" dirty="0" smtClean="0">
                <a:solidFill>
                  <a:srgbClr val="C00000"/>
                </a:solidFill>
                <a:latin typeface="+mn-lt"/>
              </a:rPr>
              <a:t>Клопы тверского края</a:t>
            </a:r>
            <a:endParaRPr lang="ru-RU" dirty="0">
              <a:solidFill>
                <a:srgbClr val="C00000"/>
              </a:solidFill>
              <a:latin typeface="+mn-lt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04800" y="1071548"/>
          <a:ext cx="8686800" cy="55721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1700"/>
                <a:gridCol w="2171700"/>
                <a:gridCol w="2171700"/>
                <a:gridCol w="2171700"/>
              </a:tblGrid>
              <a:tr h="2361819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65957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Гладыш обыкновенный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err="1" smtClean="0"/>
                        <a:t>Плавт</a:t>
                      </a:r>
                      <a:r>
                        <a:rPr lang="ru-RU" b="1" dirty="0" smtClean="0"/>
                        <a:t> обыкновенный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Скорпион водяной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Водомерка прудовая</a:t>
                      </a:r>
                      <a:endParaRPr lang="ru-RU" b="1" dirty="0"/>
                    </a:p>
                  </a:txBody>
                  <a:tcPr/>
                </a:tc>
              </a:tr>
              <a:tr h="2131534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419239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Клоп-солдатик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Клоп древесный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Клоп ягодный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Клоп постельный</a:t>
                      </a:r>
                      <a:endParaRPr lang="ru-RU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Рисунок 4" descr="Водяной клоп гладыш, сидящий на веточке пузырчатки, покрыт тонкой серебристой воздушной пленкой (фото с сайта www.naturewatch.ca)"/>
          <p:cNvPicPr/>
          <p:nvPr/>
        </p:nvPicPr>
        <p:blipFill>
          <a:blip r:embed="rId2" cstate="print"/>
          <a:srcRect l="16333" r="16333"/>
          <a:stretch>
            <a:fillRect/>
          </a:stretch>
        </p:blipFill>
        <p:spPr bwMode="auto">
          <a:xfrm>
            <a:off x="357158" y="1071546"/>
            <a:ext cx="207170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www.hunt-dogs.ru/wp-content/uploads/2014/02/Ilyocoris-cimicoides.jpg"/>
          <p:cNvPicPr/>
          <p:nvPr/>
        </p:nvPicPr>
        <p:blipFill>
          <a:blip r:embed="rId3" cstate="print"/>
          <a:srcRect l="13166" r="10667"/>
          <a:stretch>
            <a:fillRect/>
          </a:stretch>
        </p:blipFill>
        <p:spPr bwMode="auto">
          <a:xfrm>
            <a:off x="2500298" y="1071546"/>
            <a:ext cx="2143139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Водяные клопы Nepa cinerea"/>
          <p:cNvPicPr/>
          <p:nvPr/>
        </p:nvPicPr>
        <p:blipFill>
          <a:blip r:embed="rId4" cstate="print"/>
          <a:srcRect l="5932" r="16104"/>
          <a:stretch>
            <a:fillRect/>
          </a:stretch>
        </p:blipFill>
        <p:spPr bwMode="auto">
          <a:xfrm>
            <a:off x="4714876" y="1071546"/>
            <a:ext cx="2143140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59 уровень игры &quot;Слова&quot; в Одноклассниках, что на картинке?"/>
          <p:cNvPicPr/>
          <p:nvPr/>
        </p:nvPicPr>
        <p:blipFill>
          <a:blip r:embed="rId5" cstate="print"/>
          <a:srcRect l="21804" r="18674"/>
          <a:stretch>
            <a:fillRect/>
          </a:stretch>
        </p:blipFill>
        <p:spPr bwMode="auto">
          <a:xfrm>
            <a:off x="6929454" y="1071546"/>
            <a:ext cx="2036117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Единая коллекция Цифровых Образовательных Ресурсов"/>
          <p:cNvPicPr/>
          <p:nvPr/>
        </p:nvPicPr>
        <p:blipFill>
          <a:blip r:embed="rId6" cstate="print"/>
          <a:srcRect t="9714" b="7429"/>
          <a:stretch>
            <a:fillRect/>
          </a:stretch>
        </p:blipFill>
        <p:spPr bwMode="auto">
          <a:xfrm>
            <a:off x="285720" y="4071942"/>
            <a:ext cx="214314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MacroID.RU - Insecta &quot; Heteroptera &quot; Pentatomidae &quot; Dolycoris baccarum"/>
          <p:cNvPicPr/>
          <p:nvPr/>
        </p:nvPicPr>
        <p:blipFill>
          <a:blip r:embed="rId7" cstate="print"/>
          <a:srcRect l="13308" r="15500"/>
          <a:stretch>
            <a:fillRect/>
          </a:stretch>
        </p:blipFill>
        <p:spPr bwMode="auto">
          <a:xfrm>
            <a:off x="4714876" y="4071942"/>
            <a:ext cx="2071702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чистим дом Записи с меткой чистим дом Дневник ШАХЗАДЕ : LiveInternet - Российский Сервис Онлайн-Дневников"/>
          <p:cNvPicPr/>
          <p:nvPr/>
        </p:nvPicPr>
        <p:blipFill>
          <a:blip r:embed="rId8" cstate="print"/>
          <a:srcRect l="10430" r="28755"/>
          <a:stretch>
            <a:fillRect/>
          </a:stretch>
        </p:blipFill>
        <p:spPr bwMode="auto">
          <a:xfrm>
            <a:off x="6858016" y="4071942"/>
            <a:ext cx="214314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Клоп зеленый (древесный) и особенности его жизни"/>
          <p:cNvPicPr/>
          <p:nvPr/>
        </p:nvPicPr>
        <p:blipFill>
          <a:blip r:embed="rId9" cstate="print"/>
          <a:srcRect l="9780" r="15170"/>
          <a:stretch>
            <a:fillRect/>
          </a:stretch>
        </p:blipFill>
        <p:spPr bwMode="auto">
          <a:xfrm>
            <a:off x="2500298" y="4071942"/>
            <a:ext cx="2143140" cy="2143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+mn-lt"/>
              </a:rPr>
              <a:t>Чешуекрылые (бабочки) </a:t>
            </a:r>
            <a:br>
              <a:rPr lang="ru-RU" dirty="0" smtClean="0">
                <a:solidFill>
                  <a:srgbClr val="FF0000"/>
                </a:solidFill>
                <a:latin typeface="+mn-lt"/>
              </a:rPr>
            </a:br>
            <a:r>
              <a:rPr lang="ru-RU" sz="2000" dirty="0" smtClean="0">
                <a:solidFill>
                  <a:srgbClr val="FF0000"/>
                </a:solidFill>
                <a:latin typeface="+mn-lt"/>
              </a:rPr>
              <a:t>(общая характеристика отряда)</a:t>
            </a:r>
            <a:r>
              <a:rPr lang="ru-RU" dirty="0" smtClean="0">
                <a:solidFill>
                  <a:srgbClr val="FF0000"/>
                </a:solidFill>
                <a:latin typeface="+mn-lt"/>
              </a:rPr>
              <a:t> </a:t>
            </a:r>
            <a:endParaRPr lang="ru-RU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357298"/>
            <a:ext cx="3338506" cy="5357850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2 пары крыльев, покрытых мелкими хитиновыми чешуйками ярких расцветок (покровительственная или предостерегающая окраска)</a:t>
            </a:r>
          </a:p>
          <a:p>
            <a:endParaRPr lang="ru-RU" dirty="0" smtClean="0"/>
          </a:p>
          <a:p>
            <a:r>
              <a:rPr lang="ru-RU" dirty="0" smtClean="0"/>
              <a:t>Ротовой аппарат сосущий (свернутый в спираль хоботок), питание нектаром цветков, у гусениц - грызущий</a:t>
            </a:r>
          </a:p>
          <a:p>
            <a:endParaRPr lang="ru-RU" dirty="0" smtClean="0"/>
          </a:p>
          <a:p>
            <a:r>
              <a:rPr lang="ru-RU" dirty="0" smtClean="0"/>
              <a:t>Развитие с полным превращением</a:t>
            </a:r>
            <a:endParaRPr lang="ru-RU" dirty="0"/>
          </a:p>
        </p:txBody>
      </p:sp>
      <p:pic>
        <p:nvPicPr>
          <p:cNvPr id="23554" name="Picture 2" descr="фото &quot;Питание бабочки.&quot; метки: макро и крупный план, природа, насекомое"/>
          <p:cNvPicPr>
            <a:picLocks noChangeAspect="1" noChangeArrowheads="1"/>
          </p:cNvPicPr>
          <p:nvPr/>
        </p:nvPicPr>
        <p:blipFill>
          <a:blip r:embed="rId2" cstate="print"/>
          <a:srcRect l="2281" t="2412" r="15610" b="3537"/>
          <a:stretch>
            <a:fillRect/>
          </a:stretch>
        </p:blipFill>
        <p:spPr bwMode="auto">
          <a:xfrm>
            <a:off x="6572264" y="3000372"/>
            <a:ext cx="2143140" cy="23217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Чем питаются бабочки?"/>
          <p:cNvPicPr/>
          <p:nvPr/>
        </p:nvPicPr>
        <p:blipFill>
          <a:blip r:embed="rId3" cstate="print"/>
          <a:srcRect l="9947" t="10602" r="26843" b="8916"/>
          <a:stretch>
            <a:fillRect/>
          </a:stretch>
        </p:blipFill>
        <p:spPr bwMode="auto">
          <a:xfrm>
            <a:off x="3786182" y="3286124"/>
            <a:ext cx="2305053" cy="1876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Фотографии-победители 9-го конкурса микрофотографии Olympus BioScapes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0" y="1571612"/>
            <a:ext cx="2143125" cy="1428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6" name="Picture 4" descr="Пожиратель крапивы, конопли и хмеля (5 фото + 2 HD-видео) - Рамблер-Новости"/>
          <p:cNvPicPr>
            <a:picLocks noChangeAspect="1" noChangeArrowheads="1"/>
          </p:cNvPicPr>
          <p:nvPr/>
        </p:nvPicPr>
        <p:blipFill>
          <a:blip r:embed="rId5" cstate="print"/>
          <a:srcRect r="16846"/>
          <a:stretch>
            <a:fillRect/>
          </a:stretch>
        </p:blipFill>
        <p:spPr bwMode="auto">
          <a:xfrm>
            <a:off x="4429124" y="5357826"/>
            <a:ext cx="1843627" cy="1357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8" name="Picture 6" descr="Яйца Крапивницы-Клуб Fuji Цифровые фотоаппараты FujiFilm, зеркальные фотокамеры, другая фототехника и фотоматериалы"/>
          <p:cNvPicPr>
            <a:picLocks noChangeAspect="1" noChangeArrowheads="1"/>
          </p:cNvPicPr>
          <p:nvPr/>
        </p:nvPicPr>
        <p:blipFill>
          <a:blip r:embed="rId6" cstate="print"/>
          <a:srcRect l="5859" t="4485" r="6249" b="4907"/>
          <a:stretch>
            <a:fillRect/>
          </a:stretch>
        </p:blipFill>
        <p:spPr bwMode="auto">
          <a:xfrm>
            <a:off x="3071802" y="5357826"/>
            <a:ext cx="1272489" cy="1357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60" name="Picture 8" descr="Новости Novate.Ru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91392" y="5357826"/>
            <a:ext cx="1833529" cy="13751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Бабочки дневные. Энциклопедия кольера. понятие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57950" y="5357826"/>
            <a:ext cx="776284" cy="1357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Почемучкам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43636" y="642918"/>
            <a:ext cx="2827336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4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6" dur="20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1" dur="2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1" dur="20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54290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B0F0"/>
                </a:solidFill>
                <a:latin typeface="+mn-lt"/>
              </a:rPr>
              <a:t>Дневные бабочки тверской области</a:t>
            </a:r>
            <a:endParaRPr lang="ru-RU" dirty="0">
              <a:solidFill>
                <a:srgbClr val="00B0F0"/>
              </a:solidFill>
              <a:latin typeface="+mn-lt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14313" y="1143000"/>
          <a:ext cx="8777288" cy="54429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4322"/>
                <a:gridCol w="2194322"/>
                <a:gridCol w="2194322"/>
                <a:gridCol w="2194322"/>
              </a:tblGrid>
              <a:tr h="2428876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Павлиний глаз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err="1" smtClean="0"/>
                        <a:t>Крушинница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Перламутровка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Траурница</a:t>
                      </a:r>
                      <a:endParaRPr lang="ru-RU" b="1" dirty="0"/>
                    </a:p>
                  </a:txBody>
                  <a:tcPr/>
                </a:tc>
              </a:tr>
              <a:tr h="2272366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Голубянка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Адмирал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Капустница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Крапивница</a:t>
                      </a:r>
                      <a:endParaRPr lang="ru-RU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Рисунок 4" descr="замечательный женский форум МИСС И Я о детях, красоте и здоровье Игра: когда вы последний раз.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142984"/>
            <a:ext cx="2143141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Сад бабочек КРАСИВЫЕ ИДЕИ ДЛЯ САДА"/>
          <p:cNvPicPr/>
          <p:nvPr/>
        </p:nvPicPr>
        <p:blipFill>
          <a:blip r:embed="rId3" cstate="print"/>
          <a:srcRect l="17116" r="17308"/>
          <a:stretch>
            <a:fillRect/>
          </a:stretch>
        </p:blipFill>
        <p:spPr bwMode="auto">
          <a:xfrm>
            <a:off x="2428860" y="1142984"/>
            <a:ext cx="2143139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Фотография перламутровка большая лесная / Виктор Козик / photographers.com.ua"/>
          <p:cNvPicPr/>
          <p:nvPr/>
        </p:nvPicPr>
        <p:blipFill>
          <a:blip r:embed="rId4" cstate="print"/>
          <a:srcRect l="16515" r="19977"/>
          <a:stretch>
            <a:fillRect/>
          </a:stretch>
        </p:blipFill>
        <p:spPr bwMode="auto">
          <a:xfrm>
            <a:off x="4643439" y="1142984"/>
            <a:ext cx="2143139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Темно-бордовая бабочка с золотистым обрамлением крыльев Бабо…"/>
          <p:cNvPicPr/>
          <p:nvPr/>
        </p:nvPicPr>
        <p:blipFill>
          <a:blip r:embed="rId5" cstate="print"/>
          <a:srcRect l="16676" t="4327" r="23357" b="1923"/>
          <a:stretch>
            <a:fillRect/>
          </a:stretch>
        </p:blipFill>
        <p:spPr bwMode="auto">
          <a:xfrm>
            <a:off x="6858016" y="1142984"/>
            <a:ext cx="2133590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Летающие цветы`, или бабочки. - Виктория Вячеславовна"/>
          <p:cNvPicPr/>
          <p:nvPr/>
        </p:nvPicPr>
        <p:blipFill>
          <a:blip r:embed="rId6" cstate="print"/>
          <a:srcRect l="15167" r="3000"/>
          <a:stretch>
            <a:fillRect/>
          </a:stretch>
        </p:blipFill>
        <p:spPr bwMode="auto">
          <a:xfrm>
            <a:off x="2428861" y="3929066"/>
            <a:ext cx="2143140" cy="2285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Голубянка ревердина"/>
          <p:cNvPicPr/>
          <p:nvPr/>
        </p:nvPicPr>
        <p:blipFill>
          <a:blip r:embed="rId7" cstate="print"/>
          <a:srcRect l="3250" r="4250"/>
          <a:stretch>
            <a:fillRect/>
          </a:stretch>
        </p:blipFill>
        <p:spPr bwMode="auto">
          <a:xfrm>
            <a:off x="214282" y="3929066"/>
            <a:ext cx="2143140" cy="2276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бабочка крапивница "/>
          <p:cNvPicPr/>
          <p:nvPr/>
        </p:nvPicPr>
        <p:blipFill>
          <a:blip r:embed="rId8" cstate="print"/>
          <a:srcRect l="11053" t="3161" r="8947" b="7759"/>
          <a:stretch>
            <a:fillRect/>
          </a:stretch>
        </p:blipFill>
        <p:spPr bwMode="auto">
          <a:xfrm>
            <a:off x="6858016" y="3929066"/>
            <a:ext cx="2109782" cy="2309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Pieris brassicae - Капустница"/>
          <p:cNvPicPr/>
          <p:nvPr/>
        </p:nvPicPr>
        <p:blipFill>
          <a:blip r:embed="rId9" cstate="print"/>
          <a:srcRect l="21325" r="18694" b="9732"/>
          <a:stretch>
            <a:fillRect/>
          </a:stretch>
        </p:blipFill>
        <p:spPr bwMode="auto">
          <a:xfrm>
            <a:off x="4643438" y="3929066"/>
            <a:ext cx="2133590" cy="228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7030A0"/>
                </a:solidFill>
                <a:latin typeface="+mn-lt"/>
              </a:rPr>
              <a:t>Ночные бабочки тверской области</a:t>
            </a:r>
            <a:endParaRPr lang="ru-RU" dirty="0">
              <a:solidFill>
                <a:srgbClr val="7030A0"/>
              </a:solidFill>
              <a:latin typeface="+mn-lt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04800" y="1285860"/>
          <a:ext cx="8686800" cy="53932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5600"/>
                <a:gridCol w="2895600"/>
                <a:gridCol w="2895600"/>
              </a:tblGrid>
              <a:tr h="2428892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391494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Бражник вьюнковый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Ленточница красная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Шелкопряд непарный</a:t>
                      </a:r>
                      <a:endParaRPr lang="ru-RU" b="1" dirty="0"/>
                    </a:p>
                  </a:txBody>
                  <a:tcPr/>
                </a:tc>
              </a:tr>
              <a:tr h="2181390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391494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Совка озимая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err="1" smtClean="0"/>
                        <a:t>Медведица-кайя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Плодожорка яблонная</a:t>
                      </a:r>
                      <a:endParaRPr lang="ru-RU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Рисунок 4" descr="Изображение Макро, Медведица-Кайя, Бабочка, Ветка. Животные Фабрика картинок - PicsFab.com. Обои для рабочего стола"/>
          <p:cNvPicPr/>
          <p:nvPr/>
        </p:nvPicPr>
        <p:blipFill>
          <a:blip r:embed="rId2" cstate="print"/>
          <a:srcRect l="7037" r="12963"/>
          <a:stretch>
            <a:fillRect/>
          </a:stretch>
        </p:blipFill>
        <p:spPr bwMode="auto">
          <a:xfrm>
            <a:off x="3214678" y="4143380"/>
            <a:ext cx="285752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Прикрепленное изображение: IMGP0479 Бражник вьюнковый 800.jpg"/>
          <p:cNvPicPr/>
          <p:nvPr/>
        </p:nvPicPr>
        <p:blipFill>
          <a:blip r:embed="rId3" cstate="print"/>
          <a:srcRect l="11833" t="14889" r="2333"/>
          <a:stretch>
            <a:fillRect/>
          </a:stretch>
        </p:blipFill>
        <p:spPr bwMode="auto">
          <a:xfrm>
            <a:off x="285720" y="1285861"/>
            <a:ext cx="2857519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Ïðèêðåïë¸ííîå èçîáðàæåíèå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1285861"/>
            <a:ext cx="2857520" cy="2428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lym-dis-02.jpg - 29007 Bytes"/>
          <p:cNvPicPr/>
          <p:nvPr/>
        </p:nvPicPr>
        <p:blipFill>
          <a:blip r:embed="rId5" cstate="print"/>
          <a:srcRect l="6885" r="2238" b="2750"/>
          <a:stretch>
            <a:fillRect/>
          </a:stretch>
        </p:blipFill>
        <p:spPr bwMode="auto">
          <a:xfrm>
            <a:off x="6143636" y="1285861"/>
            <a:ext cx="2886060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Все форумы Разные симпатичные листовертки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3636" y="4143380"/>
            <a:ext cx="285752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://andre.agroblogs.com/upload/images/8e0def5b4638e9de0e69d5d81e6c80cc.jpg"/>
          <p:cNvPicPr/>
          <p:nvPr/>
        </p:nvPicPr>
        <p:blipFill>
          <a:blip r:embed="rId7" cstate="print"/>
          <a:srcRect l="7542" r="12227"/>
          <a:stretch>
            <a:fillRect/>
          </a:stretch>
        </p:blipFill>
        <p:spPr bwMode="auto">
          <a:xfrm>
            <a:off x="285720" y="4143380"/>
            <a:ext cx="2857520" cy="2176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B050"/>
                </a:solidFill>
                <a:latin typeface="+mn-lt"/>
              </a:rPr>
              <a:t>Жесткокрылые (жуки) </a:t>
            </a:r>
            <a:br>
              <a:rPr lang="ru-RU" dirty="0" smtClean="0">
                <a:solidFill>
                  <a:srgbClr val="00B050"/>
                </a:solidFill>
                <a:latin typeface="+mn-lt"/>
              </a:rPr>
            </a:br>
            <a:r>
              <a:rPr lang="ru-RU" sz="2000" dirty="0" smtClean="0">
                <a:solidFill>
                  <a:srgbClr val="00B050"/>
                </a:solidFill>
                <a:latin typeface="+mn-lt"/>
              </a:rPr>
              <a:t>(общая характеристика отряда)</a:t>
            </a:r>
            <a:endParaRPr lang="ru-RU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214422"/>
            <a:ext cx="3267068" cy="5500726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Первая пара крыльев – жесткие надкрылья, вторая – перепончатые (для полета)</a:t>
            </a:r>
          </a:p>
          <a:p>
            <a:endParaRPr lang="ru-RU" dirty="0" smtClean="0"/>
          </a:p>
          <a:p>
            <a:r>
              <a:rPr lang="ru-RU" dirty="0" smtClean="0"/>
              <a:t>Ротовой аппарат грызущий</a:t>
            </a:r>
          </a:p>
          <a:p>
            <a:endParaRPr lang="ru-RU" dirty="0" smtClean="0"/>
          </a:p>
          <a:p>
            <a:r>
              <a:rPr lang="ru-RU" dirty="0" smtClean="0"/>
              <a:t>По типам питания: растительноядные, хищники, </a:t>
            </a:r>
            <a:r>
              <a:rPr lang="ru-RU" dirty="0" err="1" smtClean="0"/>
              <a:t>падалееды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Развитие с полным превращением</a:t>
            </a:r>
            <a:endParaRPr lang="ru-RU" dirty="0"/>
          </a:p>
        </p:txBody>
      </p:sp>
      <p:pic>
        <p:nvPicPr>
          <p:cNvPr id="4" name="Рисунок 3" descr="Lucanus cervus - Жук-олень"/>
          <p:cNvPicPr/>
          <p:nvPr/>
        </p:nvPicPr>
        <p:blipFill>
          <a:blip r:embed="rId2" cstate="print"/>
          <a:srcRect l="20524" t="14663" r="14698" b="8654"/>
          <a:stretch>
            <a:fillRect/>
          </a:stretch>
        </p:blipFill>
        <p:spPr bwMode="auto">
          <a:xfrm>
            <a:off x="3571868" y="1428736"/>
            <a:ext cx="2566992" cy="1733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Майский жук в полёте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12" y="142852"/>
            <a:ext cx="2667002" cy="19526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Колорадский картофельный жук (Leptinotarsa decemlineata) - Животные"/>
          <p:cNvPicPr/>
          <p:nvPr/>
        </p:nvPicPr>
        <p:blipFill>
          <a:blip r:embed="rId4" cstate="print"/>
          <a:srcRect l="16776" r="10033" b="7895"/>
          <a:stretch>
            <a:fillRect/>
          </a:stretch>
        </p:blipFill>
        <p:spPr bwMode="auto">
          <a:xfrm>
            <a:off x="3357555" y="3357562"/>
            <a:ext cx="1428760" cy="1357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Стадии развития майского жука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4071942"/>
            <a:ext cx="4157673" cy="2619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http://www.zin.ru/ANIMALIA/COLEOPTERA/images/thumb/ScaritesT_vk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86512" y="2143116"/>
            <a:ext cx="2676525" cy="1857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357166"/>
            <a:ext cx="8686800" cy="785818"/>
          </a:xfrm>
        </p:spPr>
        <p:txBody>
          <a:bodyPr/>
          <a:lstStyle/>
          <a:p>
            <a:pPr algn="r"/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Жуки тверского края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04800" y="1143000"/>
          <a:ext cx="8686800" cy="55902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1700"/>
                <a:gridCol w="2171700"/>
                <a:gridCol w="2171700"/>
                <a:gridCol w="2171700"/>
              </a:tblGrid>
              <a:tr h="2428876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428628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Плавунец окаймленный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Жужелица решетчатая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Навозник обыкновенный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Могильщик погребальный</a:t>
                      </a:r>
                      <a:endParaRPr lang="ru-RU" sz="1400" b="1" dirty="0"/>
                    </a:p>
                  </a:txBody>
                  <a:tcPr/>
                </a:tc>
              </a:tr>
              <a:tr h="2272366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err="1" smtClean="0"/>
                        <a:t>Восковик</a:t>
                      </a:r>
                      <a:r>
                        <a:rPr lang="ru-RU" sz="1600" b="1" dirty="0" smtClean="0"/>
                        <a:t> полосатый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Жук-носорог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Бронзовка мраморная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Усач дубовый</a:t>
                      </a:r>
                      <a:endParaRPr lang="ru-RU" sz="1600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Рисунок 4" descr="Жук могильщик черноусый"/>
          <p:cNvPicPr/>
          <p:nvPr/>
        </p:nvPicPr>
        <p:blipFill>
          <a:blip r:embed="rId2" cstate="print"/>
          <a:srcRect l="15217" r="23913"/>
          <a:stretch>
            <a:fillRect/>
          </a:stretch>
        </p:blipFill>
        <p:spPr bwMode="auto">
          <a:xfrm>
            <a:off x="6858016" y="1142984"/>
            <a:ext cx="2171704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Жук-плавунец"/>
          <p:cNvPicPr/>
          <p:nvPr/>
        </p:nvPicPr>
        <p:blipFill>
          <a:blip r:embed="rId3" cstate="print"/>
          <a:srcRect l="6250" r="7750"/>
          <a:stretch>
            <a:fillRect/>
          </a:stretch>
        </p:blipFill>
        <p:spPr bwMode="auto">
          <a:xfrm>
            <a:off x="285720" y="1142984"/>
            <a:ext cx="2214578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arabus cancellatus - Жужелица решётчатая (медная)"/>
          <p:cNvPicPr/>
          <p:nvPr/>
        </p:nvPicPr>
        <p:blipFill>
          <a:blip r:embed="rId4" cstate="print"/>
          <a:srcRect l="13148" t="1193" r="14217" b="5368"/>
          <a:stretch>
            <a:fillRect/>
          </a:stretch>
        </p:blipFill>
        <p:spPr bwMode="auto">
          <a:xfrm>
            <a:off x="2500298" y="1142984"/>
            <a:ext cx="2143140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Восковик полосатый (Trichius fasciatus)"/>
          <p:cNvPicPr/>
          <p:nvPr/>
        </p:nvPicPr>
        <p:blipFill>
          <a:blip r:embed="rId5" cstate="print"/>
          <a:srcRect l="15667" t="6071" r="4000"/>
          <a:stretch>
            <a:fillRect/>
          </a:stretch>
        </p:blipFill>
        <p:spPr bwMode="auto">
          <a:xfrm>
            <a:off x="285721" y="4071943"/>
            <a:ext cx="2214578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Навозник обыкновенный (Geotrupes stercorarius)"/>
          <p:cNvPicPr/>
          <p:nvPr/>
        </p:nvPicPr>
        <p:blipFill>
          <a:blip r:embed="rId6" cstate="print"/>
          <a:srcRect l="19081" r="14537"/>
          <a:stretch>
            <a:fillRect/>
          </a:stretch>
        </p:blipFill>
        <p:spPr bwMode="auto">
          <a:xfrm>
            <a:off x="4643438" y="1142984"/>
            <a:ext cx="2214578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фото &quot;носорог&quot; метки: макро и крупный план, "/>
          <p:cNvPicPr/>
          <p:nvPr/>
        </p:nvPicPr>
        <p:blipFill>
          <a:blip r:embed="rId7" cstate="print"/>
          <a:srcRect l="9792" r="21348"/>
          <a:stretch>
            <a:fillRect/>
          </a:stretch>
        </p:blipFill>
        <p:spPr bwMode="auto">
          <a:xfrm>
            <a:off x="2500299" y="4071942"/>
            <a:ext cx="2143140" cy="2266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9766c.jpg"/>
          <p:cNvPicPr/>
          <p:nvPr/>
        </p:nvPicPr>
        <p:blipFill>
          <a:blip r:embed="rId8" cstate="print"/>
          <a:srcRect l="5556" r="17222"/>
          <a:stretch>
            <a:fillRect/>
          </a:stretch>
        </p:blipFill>
        <p:spPr bwMode="auto">
          <a:xfrm>
            <a:off x="4643438" y="4071942"/>
            <a:ext cx="2214578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Большой дубовый усач (Cerambyx cerdo)"/>
          <p:cNvPicPr/>
          <p:nvPr/>
        </p:nvPicPr>
        <p:blipFill>
          <a:blip r:embed="rId9" cstate="print"/>
          <a:srcRect l="12314" r="6582"/>
          <a:stretch>
            <a:fillRect/>
          </a:stretch>
        </p:blipFill>
        <p:spPr bwMode="auto">
          <a:xfrm>
            <a:off x="6858016" y="4071942"/>
            <a:ext cx="2143140" cy="2262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Двукрылые 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(общая характеристика отряда)</a:t>
            </a:r>
            <a:endParaRPr lang="ru-RU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214422"/>
            <a:ext cx="3409944" cy="5429288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Одна пара перепончатых крыльев, задние превращены в </a:t>
            </a:r>
            <a:r>
              <a:rPr lang="ru-RU" dirty="0" err="1" smtClean="0"/>
              <a:t>жужельца</a:t>
            </a:r>
            <a:r>
              <a:rPr lang="ru-RU" dirty="0" smtClean="0"/>
              <a:t> (для стабилизации полета)</a:t>
            </a:r>
          </a:p>
          <a:p>
            <a:r>
              <a:rPr lang="ru-RU" dirty="0" smtClean="0"/>
              <a:t>Ротовой аппарат лижущий или колюще-сосущий</a:t>
            </a:r>
          </a:p>
          <a:p>
            <a:r>
              <a:rPr lang="ru-RU" dirty="0" smtClean="0"/>
              <a:t>По типам питания: пыльцееды, хищники, кровососы и др.</a:t>
            </a:r>
          </a:p>
          <a:p>
            <a:r>
              <a:rPr lang="ru-RU" dirty="0" smtClean="0"/>
              <a:t>Развитие с полным превращением</a:t>
            </a:r>
          </a:p>
          <a:p>
            <a:endParaRPr lang="ru-RU" dirty="0"/>
          </a:p>
        </p:txBody>
      </p:sp>
      <p:pic>
        <p:nvPicPr>
          <p:cNvPr id="4" name="Рисунок 3" descr="Скоро комары перестанут замечать людей : Псковская Лента Новостей / ПЛН"/>
          <p:cNvPicPr/>
          <p:nvPr/>
        </p:nvPicPr>
        <p:blipFill>
          <a:blip r:embed="rId2" cstate="print"/>
          <a:srcRect b="4605"/>
          <a:stretch>
            <a:fillRect/>
          </a:stretch>
        </p:blipFill>
        <p:spPr bwMode="auto">
          <a:xfrm>
            <a:off x="6215074" y="3286124"/>
            <a:ext cx="2809878" cy="1524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Какое насекомое чаще машет крыльями в полете: шмель или комар - Фото 6770/35"/>
          <p:cNvPicPr/>
          <p:nvPr/>
        </p:nvPicPr>
        <p:blipFill>
          <a:blip r:embed="rId3" cstate="print"/>
          <a:srcRect l="13793" r="13792"/>
          <a:stretch>
            <a:fillRect/>
          </a:stretch>
        </p:blipFill>
        <p:spPr bwMode="auto">
          <a:xfrm>
            <a:off x="4929190" y="1571612"/>
            <a:ext cx="1500198" cy="15478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Муха"/>
          <p:cNvPicPr/>
          <p:nvPr/>
        </p:nvPicPr>
        <p:blipFill>
          <a:blip r:embed="rId4" cstate="print"/>
          <a:srcRect l="13958" r="5833"/>
          <a:stretch>
            <a:fillRect/>
          </a:stretch>
        </p:blipFill>
        <p:spPr bwMode="auto">
          <a:xfrm>
            <a:off x="6500826" y="1142984"/>
            <a:ext cx="2524117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Микро съемка (17 фото) &quot; Поржать.ру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802" y="1857364"/>
            <a:ext cx="1785950" cy="1285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Фотографии - anopheles.ru"/>
          <p:cNvPicPr/>
          <p:nvPr/>
        </p:nvPicPr>
        <p:blipFill>
          <a:blip r:embed="rId6" cstate="print"/>
          <a:srcRect l="25174" r="4914"/>
          <a:stretch>
            <a:fillRect/>
          </a:stretch>
        </p:blipFill>
        <p:spPr bwMode="auto">
          <a:xfrm>
            <a:off x="3786182" y="5000636"/>
            <a:ext cx="1577972" cy="1747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Про комаров"/>
          <p:cNvPicPr/>
          <p:nvPr/>
        </p:nvPicPr>
        <p:blipFill>
          <a:blip r:embed="rId7" cstate="print"/>
          <a:srcRect l="11674" r="10793"/>
          <a:stretch>
            <a:fillRect/>
          </a:stretch>
        </p:blipFill>
        <p:spPr bwMode="auto">
          <a:xfrm>
            <a:off x="5500694" y="5000636"/>
            <a:ext cx="1500198" cy="171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Ахтунг. Комары ! &quot; ALLDAY - народный сайт о дизайне"/>
          <p:cNvPicPr/>
          <p:nvPr/>
        </p:nvPicPr>
        <p:blipFill>
          <a:blip r:embed="rId8" cstate="print"/>
          <a:srcRect l="24693" r="23356"/>
          <a:stretch>
            <a:fillRect/>
          </a:stretch>
        </p:blipFill>
        <p:spPr bwMode="auto">
          <a:xfrm>
            <a:off x="7215206" y="5000636"/>
            <a:ext cx="1728778" cy="1728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Ученые объявили бактериологическую войну малярийным комарам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71934" y="3357562"/>
            <a:ext cx="1876425" cy="1428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85728"/>
            <a:ext cx="8686800" cy="857256"/>
          </a:xfrm>
        </p:spPr>
        <p:txBody>
          <a:bodyPr/>
          <a:lstStyle/>
          <a:p>
            <a:pPr algn="r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Двукрылые тверской области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04800" y="1143000"/>
          <a:ext cx="8686800" cy="53714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1700"/>
                <a:gridCol w="2171700"/>
                <a:gridCol w="2171700"/>
                <a:gridCol w="2171700"/>
              </a:tblGrid>
              <a:tr h="2357438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Овод подкожный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Слепень бычий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Златоглазик лесной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err="1" smtClean="0"/>
                        <a:t>Ктырь</a:t>
                      </a:r>
                      <a:r>
                        <a:rPr lang="ru-RU" sz="1600" b="1" dirty="0" smtClean="0"/>
                        <a:t> горбатый</a:t>
                      </a:r>
                      <a:endParaRPr lang="ru-RU" sz="1600" b="1" dirty="0"/>
                    </a:p>
                  </a:txBody>
                  <a:tcPr/>
                </a:tc>
              </a:tr>
              <a:tr h="2272366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Муха мясная синяя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err="1" smtClean="0"/>
                        <a:t>Журчалка</a:t>
                      </a:r>
                      <a:r>
                        <a:rPr lang="ru-RU" sz="1400" b="1" dirty="0" smtClean="0"/>
                        <a:t> </a:t>
                      </a:r>
                      <a:r>
                        <a:rPr lang="ru-RU" sz="1400" b="1" dirty="0" err="1" smtClean="0"/>
                        <a:t>шмелевидная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Комар-пискун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Долгоножка болотная</a:t>
                      </a:r>
                      <a:endParaRPr lang="ru-RU" sz="1400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Рисунок 4" descr="MacroID.RU - Долгоножка вредная (болотная)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6" y="3857628"/>
            <a:ext cx="2154211" cy="2281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Зображення"/>
          <p:cNvPicPr/>
          <p:nvPr/>
        </p:nvPicPr>
        <p:blipFill>
          <a:blip r:embed="rId3" cstate="print"/>
          <a:srcRect l="14912" r="17733"/>
          <a:stretch>
            <a:fillRect/>
          </a:stretch>
        </p:blipFill>
        <p:spPr bwMode="auto">
          <a:xfrm>
            <a:off x="285721" y="1142984"/>
            <a:ext cx="2143139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Укусы слепней, голоса птиц, потовые железы, лосиха, густой туман, лосенок"/>
          <p:cNvPicPr/>
          <p:nvPr/>
        </p:nvPicPr>
        <p:blipFill>
          <a:blip r:embed="rId4" cstate="print"/>
          <a:srcRect l="8000" r="14000"/>
          <a:stretch>
            <a:fillRect/>
          </a:stretch>
        </p:blipFill>
        <p:spPr bwMode="auto">
          <a:xfrm>
            <a:off x="2500298" y="1142984"/>
            <a:ext cx="2143140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coleop123.narod.ru/diptera/Chrysops_caecutiens.jpg"/>
          <p:cNvPicPr/>
          <p:nvPr/>
        </p:nvPicPr>
        <p:blipFill>
          <a:blip r:embed="rId5" cstate="print"/>
          <a:srcRect l="13696" r="11632"/>
          <a:stretch>
            <a:fillRect/>
          </a:stretch>
        </p:blipFill>
        <p:spPr bwMode="auto">
          <a:xfrm>
            <a:off x="4714876" y="1142984"/>
            <a:ext cx="2071702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Magnificent Transbaikalian Region"/>
          <p:cNvPicPr/>
          <p:nvPr/>
        </p:nvPicPr>
        <p:blipFill>
          <a:blip r:embed="rId6" cstate="print"/>
          <a:srcRect l="27579" t="2581" r="23998" b="27527"/>
          <a:stretch>
            <a:fillRect/>
          </a:stretch>
        </p:blipFill>
        <p:spPr bwMode="auto">
          <a:xfrm>
            <a:off x="6858016" y="1142985"/>
            <a:ext cx="2162170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Всё о рыбалке"/>
          <p:cNvPicPr/>
          <p:nvPr/>
        </p:nvPicPr>
        <p:blipFill>
          <a:blip r:embed="rId7" cstate="print"/>
          <a:srcRect l="16545" t="10247" r="4909" b="11661"/>
          <a:stretch>
            <a:fillRect/>
          </a:stretch>
        </p:blipFill>
        <p:spPr bwMode="auto">
          <a:xfrm>
            <a:off x="285720" y="3857628"/>
            <a:ext cx="2143140" cy="2281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Volucella bombylans"/>
          <p:cNvPicPr/>
          <p:nvPr/>
        </p:nvPicPr>
        <p:blipFill>
          <a:blip r:embed="rId8" cstate="print"/>
          <a:srcRect t="16458" b="10833"/>
          <a:stretch>
            <a:fillRect/>
          </a:stretch>
        </p:blipFill>
        <p:spPr bwMode="auto">
          <a:xfrm>
            <a:off x="2500298" y="3857628"/>
            <a:ext cx="2143139" cy="2252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Комаров лишили способности переносить малярию"/>
          <p:cNvPicPr/>
          <p:nvPr/>
        </p:nvPicPr>
        <p:blipFill>
          <a:blip r:embed="rId9" cstate="print"/>
          <a:srcRect l="16111" r="8056"/>
          <a:stretch>
            <a:fillRect/>
          </a:stretch>
        </p:blipFill>
        <p:spPr bwMode="auto">
          <a:xfrm>
            <a:off x="4714876" y="3857628"/>
            <a:ext cx="2100259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+mn-lt"/>
              </a:rPr>
              <a:t>Перепончатокрылые </a:t>
            </a:r>
            <a:br>
              <a:rPr lang="ru-RU" dirty="0" smtClean="0">
                <a:solidFill>
                  <a:srgbClr val="C00000"/>
                </a:solidFill>
                <a:latin typeface="+mn-lt"/>
              </a:rPr>
            </a:br>
            <a:r>
              <a:rPr lang="ru-RU" sz="2000" dirty="0" smtClean="0">
                <a:solidFill>
                  <a:srgbClr val="C00000"/>
                </a:solidFill>
                <a:latin typeface="+mn-lt"/>
              </a:rPr>
              <a:t>(общая характеристика отряда)</a:t>
            </a:r>
            <a:endParaRPr lang="ru-RU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500174"/>
            <a:ext cx="3124192" cy="5143536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Две пары перепончатых крыльев, задние меньше передних (у некоторых крылья отсутствуют)</a:t>
            </a:r>
          </a:p>
          <a:p>
            <a:endParaRPr lang="ru-RU" dirty="0" smtClean="0"/>
          </a:p>
          <a:p>
            <a:r>
              <a:rPr lang="ru-RU" dirty="0" smtClean="0"/>
              <a:t>Ротовой аппарат грызущий или лакающий</a:t>
            </a:r>
          </a:p>
          <a:p>
            <a:endParaRPr lang="ru-RU" dirty="0" smtClean="0"/>
          </a:p>
          <a:p>
            <a:r>
              <a:rPr lang="ru-RU" dirty="0" smtClean="0"/>
              <a:t>Развитие с полным превращением</a:t>
            </a:r>
            <a:endParaRPr lang="ru-RU" dirty="0"/>
          </a:p>
        </p:txBody>
      </p:sp>
      <p:pic>
        <p:nvPicPr>
          <p:cNvPr id="4" name="Рисунок 3" descr="http://im1-tub-ru.yandex.net/i?id=07fb90307e31ad3cb06e0bd02bae5405-39-144&amp;n=2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9322" y="4572008"/>
            <a:ext cx="3048008" cy="2071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Пчела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1285860"/>
            <a:ext cx="2905117" cy="2100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Микроскопические фотографии пчелы от Роуз-Линн Фишер (Rose-Lynn Fisher)"/>
          <p:cNvPicPr/>
          <p:nvPr/>
        </p:nvPicPr>
        <p:blipFill>
          <a:blip r:embed="rId4" cstate="print"/>
          <a:srcRect l="16013"/>
          <a:stretch>
            <a:fillRect/>
          </a:stretch>
        </p:blipFill>
        <p:spPr bwMode="auto">
          <a:xfrm>
            <a:off x="3428992" y="3500438"/>
            <a:ext cx="2376487" cy="2119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В Австрии придумали &quot;отели&quot; для пчел - Разное на Газета ПОРА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214290"/>
            <a:ext cx="2613022" cy="1878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WIKI.RU: Открыты 33 новых вида демонических муравьёв"/>
          <p:cNvPicPr/>
          <p:nvPr/>
        </p:nvPicPr>
        <p:blipFill>
          <a:blip r:embed="rId6" cstate="print"/>
          <a:srcRect l="11224" r="14217"/>
          <a:stretch>
            <a:fillRect/>
          </a:stretch>
        </p:blipFill>
        <p:spPr bwMode="auto">
          <a:xfrm>
            <a:off x="6500826" y="2357430"/>
            <a:ext cx="1928810" cy="1933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ru-RU" dirty="0" smtClean="0">
                <a:solidFill>
                  <a:srgbClr val="FF0000"/>
                </a:solidFill>
                <a:latin typeface="+mn-lt"/>
              </a:rPr>
              <a:t>Перепончатокрылые тверского края</a:t>
            </a:r>
            <a:endParaRPr lang="ru-RU" dirty="0">
              <a:solidFill>
                <a:srgbClr val="FF0000"/>
              </a:solidFill>
              <a:latin typeface="+mn-lt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04800" y="1214438"/>
          <a:ext cx="8686800" cy="55135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1700"/>
                <a:gridCol w="2171700"/>
                <a:gridCol w="2171700"/>
                <a:gridCol w="2171700"/>
              </a:tblGrid>
              <a:tr h="2351106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434960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Пчела медоносная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Шмель земляной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Оса лесная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Пескорой песочный</a:t>
                      </a:r>
                      <a:endParaRPr lang="ru-RU" sz="1600" b="1" dirty="0"/>
                    </a:p>
                  </a:txBody>
                  <a:tcPr/>
                </a:tc>
              </a:tr>
              <a:tr h="2209359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509840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Рогохвост большой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Пилильщик березовый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Муравей лесной рыжий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Шершень обыкновенный</a:t>
                      </a:r>
                      <a:endParaRPr lang="ru-RU" sz="1400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Рисунок 4" descr="Cimbex femorata"/>
          <p:cNvPicPr/>
          <p:nvPr/>
        </p:nvPicPr>
        <p:blipFill>
          <a:blip r:embed="rId2" cstate="print"/>
          <a:srcRect l="15667" r="15000"/>
          <a:stretch>
            <a:fillRect/>
          </a:stretch>
        </p:blipFill>
        <p:spPr bwMode="auto">
          <a:xfrm>
            <a:off x="2500298" y="4000504"/>
            <a:ext cx="214314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Рогохвост"/>
          <p:cNvPicPr/>
          <p:nvPr/>
        </p:nvPicPr>
        <p:blipFill>
          <a:blip r:embed="rId3" cstate="print"/>
          <a:srcRect l="14833" r="24167"/>
          <a:stretch>
            <a:fillRect/>
          </a:stretch>
        </p:blipFill>
        <p:spPr bwMode="auto">
          <a:xfrm>
            <a:off x="285720" y="4000504"/>
            <a:ext cx="214314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Некоторые осы способны запоминать своих врагов в лицо, - ученые - NewsUkraine"/>
          <p:cNvPicPr/>
          <p:nvPr/>
        </p:nvPicPr>
        <p:blipFill>
          <a:blip r:embed="rId4" cstate="print"/>
          <a:srcRect l="2027" r="25338"/>
          <a:stretch>
            <a:fillRect/>
          </a:stretch>
        </p:blipFill>
        <p:spPr bwMode="auto">
          <a:xfrm>
            <a:off x="4786314" y="1214422"/>
            <a:ext cx="2000264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vespa-crabro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16" y="4000504"/>
            <a:ext cx="2166943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Пчела медоносная МегаАптека"/>
          <p:cNvPicPr/>
          <p:nvPr/>
        </p:nvPicPr>
        <p:blipFill>
          <a:blip r:embed="rId6" cstate="print"/>
          <a:srcRect r="8000"/>
          <a:stretch>
            <a:fillRect/>
          </a:stretch>
        </p:blipFill>
        <p:spPr bwMode="auto">
          <a:xfrm>
            <a:off x="285720" y="1214422"/>
            <a:ext cx="2143140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Ammophila_sabulosa"/>
          <p:cNvPicPr/>
          <p:nvPr/>
        </p:nvPicPr>
        <p:blipFill>
          <a:blip r:embed="rId7" cstate="print"/>
          <a:srcRect l="16195" t="1934" r="8119" b="1934"/>
          <a:stretch>
            <a:fillRect/>
          </a:stretch>
        </p:blipFill>
        <p:spPr bwMode="auto">
          <a:xfrm>
            <a:off x="6858016" y="1214422"/>
            <a:ext cx="2105024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Шмели оказались способны чувствовать электрический заряд цветов"/>
          <p:cNvPicPr/>
          <p:nvPr/>
        </p:nvPicPr>
        <p:blipFill>
          <a:blip r:embed="rId8" cstate="print"/>
          <a:srcRect l="7696" t="3371" r="40994" b="11685"/>
          <a:stretch>
            <a:fillRect/>
          </a:stretch>
        </p:blipFill>
        <p:spPr bwMode="auto">
          <a:xfrm>
            <a:off x="2500298" y="1214422"/>
            <a:ext cx="2214578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МАРИЙ ЧОДРА национальный парк"/>
          <p:cNvPicPr/>
          <p:nvPr/>
        </p:nvPicPr>
        <p:blipFill>
          <a:blip r:embed="rId9" cstate="print"/>
          <a:srcRect l="15167" r="14500"/>
          <a:stretch>
            <a:fillRect/>
          </a:stretch>
        </p:blipFill>
        <p:spPr bwMode="auto">
          <a:xfrm>
            <a:off x="4786314" y="4000504"/>
            <a:ext cx="2019286" cy="2214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ru-RU" dirty="0" smtClean="0">
                <a:latin typeface="+mn-lt"/>
              </a:rPr>
              <a:t>Отряды насекомых </a:t>
            </a:r>
            <a:br>
              <a:rPr lang="ru-RU" dirty="0" smtClean="0">
                <a:latin typeface="+mn-lt"/>
              </a:rPr>
            </a:br>
            <a:r>
              <a:rPr lang="ru-RU" dirty="0" smtClean="0">
                <a:latin typeface="+mn-lt"/>
              </a:rPr>
              <a:t>с неполным превращением</a:t>
            </a:r>
            <a:endParaRPr lang="ru-RU" dirty="0">
              <a:latin typeface="+mn-lt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04800" y="1554163"/>
          <a:ext cx="8686800" cy="48009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1700"/>
                <a:gridCol w="2171700"/>
                <a:gridCol w="2171700"/>
                <a:gridCol w="2171700"/>
              </a:tblGrid>
              <a:tr h="416085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Стрекозы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Прямокрылые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Равнокрылые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/>
                        <a:t>Полужесткокрылые</a:t>
                      </a:r>
                      <a:r>
                        <a:rPr lang="ru-RU" dirty="0" smtClean="0"/>
                        <a:t> (клопы)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Рисунок 4" descr="http://foto-zverey.ru/nasekomye/strekoza2_small.jpg"/>
          <p:cNvPicPr/>
          <p:nvPr/>
        </p:nvPicPr>
        <p:blipFill>
          <a:blip r:embed="rId2" cstate="print"/>
          <a:srcRect l="10526" r="9210"/>
          <a:stretch>
            <a:fillRect/>
          </a:stretch>
        </p:blipFill>
        <p:spPr bwMode="auto">
          <a:xfrm>
            <a:off x="357158" y="1643050"/>
            <a:ext cx="2071702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4,5 миллиарда стрекоз насчитали новосибирские ученые в Западной Сибири COPAH.info"/>
          <p:cNvPicPr/>
          <p:nvPr/>
        </p:nvPicPr>
        <p:blipFill>
          <a:blip r:embed="rId3" cstate="print"/>
          <a:srcRect l="2559" t="2688" r="2362" b="3763"/>
          <a:stretch>
            <a:fillRect/>
          </a:stretch>
        </p:blipFill>
        <p:spPr bwMode="auto">
          <a:xfrm>
            <a:off x="357158" y="3786190"/>
            <a:ext cx="2071702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Фотоблог Зайцевой Евгении - Певчий кузнечик"/>
          <p:cNvPicPr/>
          <p:nvPr/>
        </p:nvPicPr>
        <p:blipFill>
          <a:blip r:embed="rId4" cstate="print"/>
          <a:srcRect b="2667"/>
          <a:stretch>
            <a:fillRect/>
          </a:stretch>
        </p:blipFill>
        <p:spPr bwMode="auto">
          <a:xfrm>
            <a:off x="2500298" y="1643050"/>
            <a:ext cx="2071702" cy="2071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kirey_caustic: Ещё немножко ацкого спама"/>
          <p:cNvPicPr/>
          <p:nvPr/>
        </p:nvPicPr>
        <p:blipFill>
          <a:blip r:embed="rId5" cstate="print"/>
          <a:srcRect l="3046" r="4276"/>
          <a:stretch>
            <a:fillRect/>
          </a:stretch>
        </p:blipFill>
        <p:spPr bwMode="auto">
          <a:xfrm>
            <a:off x="2500298" y="3786190"/>
            <a:ext cx="2071702" cy="1828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Почему листья скручиваются &quot; Сто тысяч почему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3286124"/>
            <a:ext cx="2143110" cy="2352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Фото Горная цикада - фотограф Андрей Слободян - макро и крупный план - ФотоФорум.ру"/>
          <p:cNvPicPr/>
          <p:nvPr/>
        </p:nvPicPr>
        <p:blipFill>
          <a:blip r:embed="rId7" cstate="print"/>
          <a:srcRect r="4444" b="14876"/>
          <a:stretch>
            <a:fillRect/>
          </a:stretch>
        </p:blipFill>
        <p:spPr bwMode="auto">
          <a:xfrm>
            <a:off x="4643438" y="1643050"/>
            <a:ext cx="2138366" cy="1552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MacroID.RU - Insecta &quot; Heteroptera &quot; Pentatomidae &quot; Dolycoris baccarum"/>
          <p:cNvPicPr/>
          <p:nvPr/>
        </p:nvPicPr>
        <p:blipFill>
          <a:blip r:embed="rId8" cstate="print"/>
          <a:srcRect l="13308" r="15500"/>
          <a:stretch>
            <a:fillRect/>
          </a:stretch>
        </p:blipFill>
        <p:spPr bwMode="auto">
          <a:xfrm>
            <a:off x="6858016" y="1643050"/>
            <a:ext cx="2114550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Галерея Макроклуба - Клоп-солдатик (Pyrrhocoris apterus L."/>
          <p:cNvPicPr/>
          <p:nvPr/>
        </p:nvPicPr>
        <p:blipFill>
          <a:blip r:embed="rId9" cstate="print"/>
          <a:srcRect l="8177" r="15339"/>
          <a:stretch>
            <a:fillRect/>
          </a:stretch>
        </p:blipFill>
        <p:spPr bwMode="auto">
          <a:xfrm>
            <a:off x="6858016" y="3571876"/>
            <a:ext cx="2114533" cy="2100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7030A0"/>
                </a:solidFill>
                <a:latin typeface="+mn-lt"/>
              </a:rPr>
              <a:t>роль насекомых в природе</a:t>
            </a:r>
            <a:endParaRPr lang="ru-RU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214422"/>
            <a:ext cx="3624258" cy="5357850"/>
          </a:xfrm>
        </p:spPr>
        <p:txBody>
          <a:bodyPr>
            <a:noAutofit/>
          </a:bodyPr>
          <a:lstStyle/>
          <a:p>
            <a:r>
              <a:rPr lang="ru-RU" sz="1600" dirty="0" smtClean="0"/>
              <a:t>Опылители цветков растений</a:t>
            </a:r>
          </a:p>
          <a:p>
            <a:endParaRPr lang="ru-RU" sz="1600" dirty="0" smtClean="0"/>
          </a:p>
          <a:p>
            <a:r>
              <a:rPr lang="ru-RU" sz="1600" dirty="0" smtClean="0"/>
              <a:t>Питание тканями и соками растений</a:t>
            </a:r>
          </a:p>
          <a:p>
            <a:endParaRPr lang="ru-RU" sz="1600" dirty="0" smtClean="0"/>
          </a:p>
          <a:p>
            <a:r>
              <a:rPr lang="ru-RU" sz="1600" dirty="0" smtClean="0"/>
              <a:t>Регулирование численности других животных</a:t>
            </a:r>
          </a:p>
          <a:p>
            <a:endParaRPr lang="ru-RU" sz="1600" dirty="0" smtClean="0"/>
          </a:p>
          <a:p>
            <a:r>
              <a:rPr lang="ru-RU" sz="1600" dirty="0" err="1" smtClean="0"/>
              <a:t>Кровососание</a:t>
            </a:r>
            <a:r>
              <a:rPr lang="ru-RU" sz="1600" dirty="0" smtClean="0"/>
              <a:t> и паразитизм на животных</a:t>
            </a:r>
          </a:p>
          <a:p>
            <a:endParaRPr lang="ru-RU" sz="1600" dirty="0" smtClean="0"/>
          </a:p>
          <a:p>
            <a:r>
              <a:rPr lang="ru-RU" sz="1600" dirty="0" smtClean="0"/>
              <a:t>Корм для других животных</a:t>
            </a:r>
          </a:p>
          <a:p>
            <a:endParaRPr lang="ru-RU" sz="1600" dirty="0" smtClean="0"/>
          </a:p>
          <a:p>
            <a:r>
              <a:rPr lang="ru-RU" sz="1600" dirty="0" smtClean="0"/>
              <a:t>Потребление гниющих органических веществ (санитары)</a:t>
            </a:r>
          </a:p>
          <a:p>
            <a:endParaRPr lang="ru-RU" sz="1600" dirty="0" smtClean="0"/>
          </a:p>
          <a:p>
            <a:endParaRPr lang="ru-RU" sz="1600" dirty="0" smtClean="0"/>
          </a:p>
          <a:p>
            <a:r>
              <a:rPr lang="ru-RU" sz="1600" dirty="0" smtClean="0"/>
              <a:t>Участие в почвообразовательных процессах</a:t>
            </a:r>
          </a:p>
        </p:txBody>
      </p:sp>
      <p:pic>
        <p:nvPicPr>
          <p:cNvPr id="4" name="Рисунок 3" descr="Насекомые - Картинка 5400/19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1142984"/>
            <a:ext cx="1714492" cy="1214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3674_copy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2428868"/>
            <a:ext cx="1204909" cy="1285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Фотография: клоп - солдатик с добычей"/>
          <p:cNvPicPr/>
          <p:nvPr/>
        </p:nvPicPr>
        <p:blipFill>
          <a:blip r:embed="rId4" cstate="print"/>
          <a:srcRect l="10422" t="9032" r="8600" b="14409"/>
          <a:stretch>
            <a:fillRect/>
          </a:stretch>
        </p:blipFill>
        <p:spPr bwMode="auto">
          <a:xfrm>
            <a:off x="7215206" y="1500174"/>
            <a:ext cx="1714512" cy="1195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Энциклопедия о живой природе - Благотворительный портал защиты и прав животных EGIDA.BY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0694" y="2428868"/>
            <a:ext cx="1614486" cy="1285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Красивые картинки на десктоп с пауком 1400x1050 Пауки Животные Фото-обои рабочего стола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3786190"/>
            <a:ext cx="1905000" cy="1428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Жуки-могильщики (лат. Nicrophorus) - FUN-SPACE.ru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3504" y="5286388"/>
            <a:ext cx="1590675" cy="1357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Фотки дня в блоге Selena-Studio: фото-блог издателя"/>
          <p:cNvPicPr/>
          <p:nvPr/>
        </p:nvPicPr>
        <p:blipFill>
          <a:blip r:embed="rId8" cstate="print"/>
          <a:srcRect l="24286" t="14458" r="25000" b="20482"/>
          <a:stretch>
            <a:fillRect/>
          </a:stretch>
        </p:blipFill>
        <p:spPr bwMode="auto">
          <a:xfrm>
            <a:off x="6929454" y="5286388"/>
            <a:ext cx="2066930" cy="1385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Фотографии птиц"/>
          <p:cNvPicPr/>
          <p:nvPr/>
        </p:nvPicPr>
        <p:blipFill>
          <a:blip r:embed="rId9" cstate="print"/>
          <a:srcRect l="4239" t="7600" b="3400"/>
          <a:stretch>
            <a:fillRect/>
          </a:stretch>
        </p:blipFill>
        <p:spPr bwMode="auto">
          <a:xfrm>
            <a:off x="7215206" y="3214686"/>
            <a:ext cx="1757362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6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1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2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8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3" dur="8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4" dur="8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8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0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5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0" dur="8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1" dur="8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8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7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2" dur="8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3" dur="8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8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9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+mn-lt"/>
              </a:rPr>
              <a:t>Польза насекомых для человека</a:t>
            </a:r>
            <a:endParaRPr lang="ru-RU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285860"/>
            <a:ext cx="3981448" cy="5357850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Опылители культурных растений</a:t>
            </a:r>
          </a:p>
          <a:p>
            <a:endParaRPr lang="ru-RU" dirty="0" smtClean="0"/>
          </a:p>
          <a:p>
            <a:r>
              <a:rPr lang="ru-RU" dirty="0" smtClean="0"/>
              <a:t>Производители меда, сырья для лекарственных препаратов</a:t>
            </a:r>
          </a:p>
          <a:p>
            <a:endParaRPr lang="ru-RU" dirty="0" smtClean="0"/>
          </a:p>
          <a:p>
            <a:r>
              <a:rPr lang="ru-RU" dirty="0" smtClean="0"/>
              <a:t>Производители ценных технических веществ (воск, шелк и др.)</a:t>
            </a:r>
          </a:p>
          <a:p>
            <a:endParaRPr lang="ru-RU" dirty="0" smtClean="0"/>
          </a:p>
          <a:p>
            <a:r>
              <a:rPr lang="ru-RU" dirty="0" smtClean="0"/>
              <a:t>Ограничители численности вредителей сельского и лесного хозяйства</a:t>
            </a:r>
          </a:p>
          <a:p>
            <a:endParaRPr lang="ru-RU" dirty="0" smtClean="0"/>
          </a:p>
          <a:p>
            <a:r>
              <a:rPr lang="ru-RU" dirty="0" smtClean="0"/>
              <a:t>Подкормка рыбы и домашней птицы</a:t>
            </a:r>
            <a:endParaRPr lang="ru-RU" dirty="0"/>
          </a:p>
        </p:txBody>
      </p:sp>
      <p:pic>
        <p:nvPicPr>
          <p:cNvPr id="4" name="Рисунок 3" descr="Шмели оказались способны чувствовать электрический заряд цветов"/>
          <p:cNvPicPr/>
          <p:nvPr/>
        </p:nvPicPr>
        <p:blipFill>
          <a:blip r:embed="rId2" cstate="print"/>
          <a:srcRect l="7696" t="3371" r="40994" b="11685"/>
          <a:stretch>
            <a:fillRect/>
          </a:stretch>
        </p:blipFill>
        <p:spPr bwMode="auto">
          <a:xfrm>
            <a:off x="6572264" y="1142984"/>
            <a:ext cx="1857388" cy="164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Фотографии - anopheles.ru"/>
          <p:cNvPicPr/>
          <p:nvPr/>
        </p:nvPicPr>
        <p:blipFill>
          <a:blip r:embed="rId3" cstate="print"/>
          <a:srcRect l="25174" r="4914"/>
          <a:stretch>
            <a:fillRect/>
          </a:stretch>
        </p:blipFill>
        <p:spPr bwMode="auto">
          <a:xfrm>
            <a:off x="6929454" y="4643446"/>
            <a:ext cx="2078037" cy="2033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http://www.zin.ru/ANIMALIA/COLEOPTERA/images/thumb/ScaritesT_vk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4" y="3929066"/>
            <a:ext cx="2819401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Как делать макроснимки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3372" y="1928802"/>
            <a:ext cx="2286016" cy="1785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&quot;Шелковый путь&quot; по-харьковски Медиа-компания &quot;Время&quot;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29454" y="2857496"/>
            <a:ext cx="1976438" cy="171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8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9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0" dur="8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1" dur="8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8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dirty="0" smtClean="0">
                <a:latin typeface="+mn-lt"/>
              </a:rPr>
              <a:t>Насекомые  -  вредители</a:t>
            </a:r>
            <a:endParaRPr lang="ru-RU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357298"/>
            <a:ext cx="3409944" cy="5214974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Снижение урожайности полевых и садовых культур, вред лесному хозяйству</a:t>
            </a:r>
          </a:p>
          <a:p>
            <a:r>
              <a:rPr lang="ru-RU" dirty="0" err="1" smtClean="0"/>
              <a:t>Кровососание</a:t>
            </a:r>
            <a:r>
              <a:rPr lang="ru-RU" dirty="0" smtClean="0"/>
              <a:t> и передача болезней</a:t>
            </a:r>
          </a:p>
          <a:p>
            <a:r>
              <a:rPr lang="ru-RU" dirty="0" smtClean="0"/>
              <a:t>Паразитирование на человеке и домашних животных</a:t>
            </a:r>
          </a:p>
          <a:p>
            <a:r>
              <a:rPr lang="ru-RU" dirty="0" smtClean="0"/>
              <a:t>Порча кожи, шерсти, перьев</a:t>
            </a:r>
          </a:p>
          <a:p>
            <a:r>
              <a:rPr lang="ru-RU" dirty="0" smtClean="0"/>
              <a:t>Истребление рыбной молоди и икры</a:t>
            </a:r>
          </a:p>
          <a:p>
            <a:r>
              <a:rPr lang="ru-RU" dirty="0" smtClean="0"/>
              <a:t>Уничтожение и загрязнение продуктов</a:t>
            </a:r>
          </a:p>
          <a:p>
            <a:r>
              <a:rPr lang="ru-RU" dirty="0" smtClean="0"/>
              <a:t>Повреждение древесины, бумаги</a:t>
            </a:r>
            <a:endParaRPr lang="ru-RU" dirty="0"/>
          </a:p>
        </p:txBody>
      </p:sp>
      <p:pic>
        <p:nvPicPr>
          <p:cNvPr id="5" name="Рисунок 4" descr="ПОНИЗОВКИНА Е. Из жизни тлей: в клоне только девушки. Газета &quot;Наука Урала&quot; N17(998), июль, 2009."/>
          <p:cNvPicPr/>
          <p:nvPr/>
        </p:nvPicPr>
        <p:blipFill>
          <a:blip r:embed="rId2" cstate="print"/>
          <a:srcRect t="20000" b="3559"/>
          <a:stretch>
            <a:fillRect/>
          </a:stretch>
        </p:blipFill>
        <p:spPr bwMode="auto">
          <a:xfrm>
            <a:off x="6143636" y="1214422"/>
            <a:ext cx="2541584" cy="164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чистим дом Записи с меткой чистим дом Дневник ШАХЗАДЕ : LiveInternet - Российский Сервис Онлайн-Дневников"/>
          <p:cNvPicPr/>
          <p:nvPr/>
        </p:nvPicPr>
        <p:blipFill>
          <a:blip r:embed="rId3" cstate="print"/>
          <a:srcRect l="10430" r="28755"/>
          <a:stretch>
            <a:fillRect/>
          </a:stretch>
        </p:blipFill>
        <p:spPr bwMode="auto">
          <a:xfrm>
            <a:off x="3929058" y="2786058"/>
            <a:ext cx="1733549" cy="171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Колорадский картофельный жук (Leptinotarsa decemlineata) - Животные"/>
          <p:cNvPicPr/>
          <p:nvPr/>
        </p:nvPicPr>
        <p:blipFill>
          <a:blip r:embed="rId4" cstate="print"/>
          <a:srcRect l="16776" r="10033" b="7895"/>
          <a:stretch>
            <a:fillRect/>
          </a:stretch>
        </p:blipFill>
        <p:spPr bwMode="auto">
          <a:xfrm>
            <a:off x="4286248" y="1214422"/>
            <a:ext cx="1571636" cy="1500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Скоро комары перестанут замечать людей : Псковская Лента Новостей / ПЛН"/>
          <p:cNvPicPr/>
          <p:nvPr/>
        </p:nvPicPr>
        <p:blipFill>
          <a:blip r:embed="rId5" cstate="print"/>
          <a:srcRect b="4605"/>
          <a:stretch>
            <a:fillRect/>
          </a:stretch>
        </p:blipFill>
        <p:spPr bwMode="auto">
          <a:xfrm>
            <a:off x="5857884" y="2928934"/>
            <a:ext cx="1381118" cy="881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http://dolis.com.ru/images/5/a/kak-izbavitsja-ot-moli_5.jpg"/>
          <p:cNvPicPr/>
          <p:nvPr/>
        </p:nvPicPr>
        <p:blipFill>
          <a:blip r:embed="rId6" cstate="print">
            <a:lum bright="-20000" contrast="30000"/>
          </a:blip>
          <a:srcRect/>
          <a:stretch>
            <a:fillRect/>
          </a:stretch>
        </p:blipFill>
        <p:spPr bwMode="auto">
          <a:xfrm>
            <a:off x="5786446" y="3929066"/>
            <a:ext cx="1404934" cy="1204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Зверье наших лесов"/>
          <p:cNvPicPr/>
          <p:nvPr/>
        </p:nvPicPr>
        <p:blipFill>
          <a:blip r:embed="rId7" cstate="print"/>
          <a:srcRect l="55749"/>
          <a:stretch>
            <a:fillRect/>
          </a:stretch>
        </p:blipFill>
        <p:spPr bwMode="auto">
          <a:xfrm>
            <a:off x="7358082" y="3214686"/>
            <a:ext cx="1643074" cy="185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Насекомые - вредители в продуктах &quot; Новые медицинские статьи Казани и научный медицинский справочник Татарстана онлайн для докто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868" y="4643446"/>
            <a:ext cx="2047876" cy="185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Фото – древесные жуки одни из самых опасных врагов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15074" y="5286388"/>
            <a:ext cx="2357454" cy="1428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42852"/>
            <a:ext cx="8686800" cy="1000132"/>
          </a:xfrm>
        </p:spPr>
        <p:txBody>
          <a:bodyPr>
            <a:normAutofit fontScale="90000"/>
          </a:bodyPr>
          <a:lstStyle/>
          <a:p>
            <a:pPr algn="r"/>
            <a:r>
              <a:rPr lang="ru-RU" sz="2700" dirty="0" smtClean="0">
                <a:latin typeface="+mn-lt"/>
              </a:rPr>
              <a:t>Насекомые </a:t>
            </a:r>
            <a:r>
              <a:rPr lang="ru-RU" sz="2700" dirty="0" err="1" smtClean="0">
                <a:latin typeface="+mn-lt"/>
              </a:rPr>
              <a:t>Рамешковского</a:t>
            </a:r>
            <a:r>
              <a:rPr lang="ru-RU" sz="2700" dirty="0" smtClean="0">
                <a:latin typeface="+mn-lt"/>
              </a:rPr>
              <a:t> района со страниц </a:t>
            </a:r>
            <a:r>
              <a:rPr lang="ru-RU" dirty="0" smtClean="0">
                <a:latin typeface="+mn-lt"/>
              </a:rPr>
              <a:t/>
            </a:r>
            <a:br>
              <a:rPr lang="ru-RU" dirty="0" smtClean="0">
                <a:latin typeface="+mn-lt"/>
              </a:rPr>
            </a:br>
            <a:r>
              <a:rPr lang="ru-RU" dirty="0" smtClean="0">
                <a:solidFill>
                  <a:srgbClr val="FF0000"/>
                </a:solidFill>
                <a:latin typeface="+mn-lt"/>
              </a:rPr>
              <a:t>Красной книги тверской области</a:t>
            </a:r>
            <a:endParaRPr lang="ru-RU" dirty="0">
              <a:solidFill>
                <a:srgbClr val="FF0000"/>
              </a:solidFill>
              <a:latin typeface="+mn-lt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04800" y="1142984"/>
          <a:ext cx="8686800" cy="55893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1700"/>
                <a:gridCol w="2171700"/>
                <a:gridCol w="2171700"/>
                <a:gridCol w="2171700"/>
              </a:tblGrid>
              <a:tr h="2318354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509566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FF0000"/>
                          </a:solidFill>
                        </a:rPr>
                        <a:t>Водолюб большой чернейший</a:t>
                      </a:r>
                      <a:endParaRPr lang="ru-RU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FF0000"/>
                          </a:solidFill>
                        </a:rPr>
                        <a:t>Носорог цилиндрический малый</a:t>
                      </a:r>
                      <a:endParaRPr lang="ru-RU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FF0000"/>
                          </a:solidFill>
                        </a:rPr>
                        <a:t>Жужелица </a:t>
                      </a:r>
                      <a:r>
                        <a:rPr lang="ru-RU" sz="1400" b="1" dirty="0" err="1" smtClean="0">
                          <a:solidFill>
                            <a:srgbClr val="FF0000"/>
                          </a:solidFill>
                        </a:rPr>
                        <a:t>золотистоямчатая</a:t>
                      </a:r>
                      <a:endParaRPr lang="ru-RU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FF0000"/>
                          </a:solidFill>
                        </a:rPr>
                        <a:t>Скакун лесной</a:t>
                      </a:r>
                      <a:endParaRPr lang="ru-RU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2234678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509566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FF0000"/>
                          </a:solidFill>
                        </a:rPr>
                        <a:t>Махаон</a:t>
                      </a:r>
                      <a:endParaRPr lang="ru-RU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FF0000"/>
                          </a:solidFill>
                        </a:rPr>
                        <a:t>Мнемозина,</a:t>
                      </a:r>
                      <a:r>
                        <a:rPr lang="ru-RU" sz="14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ru-RU" sz="1400" b="1" baseline="0" dirty="0" smtClean="0">
                          <a:solidFill>
                            <a:srgbClr val="FF0000"/>
                          </a:solidFill>
                        </a:rPr>
                        <a:t>черный аполлон</a:t>
                      </a:r>
                      <a:endParaRPr lang="ru-RU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FF0000"/>
                          </a:solidFill>
                        </a:rPr>
                        <a:t>Голубянка </a:t>
                      </a:r>
                      <a:r>
                        <a:rPr lang="ru-RU" sz="1400" b="1" dirty="0" err="1" smtClean="0">
                          <a:solidFill>
                            <a:srgbClr val="FF0000"/>
                          </a:solidFill>
                        </a:rPr>
                        <a:t>торфяниковая</a:t>
                      </a:r>
                      <a:endParaRPr lang="ru-RU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err="1" smtClean="0">
                          <a:solidFill>
                            <a:srgbClr val="FF0000"/>
                          </a:solidFill>
                        </a:rPr>
                        <a:t>Ляфрия</a:t>
                      </a:r>
                      <a:r>
                        <a:rPr lang="ru-RU" sz="1600" b="1" dirty="0" smtClean="0">
                          <a:solidFill>
                            <a:srgbClr val="FF0000"/>
                          </a:solidFill>
                        </a:rPr>
                        <a:t> горбатая</a:t>
                      </a:r>
                      <a:endParaRPr lang="ru-RU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Рисунок 4" descr="Галерея Макроклуба - Комментарии"/>
          <p:cNvPicPr/>
          <p:nvPr/>
        </p:nvPicPr>
        <p:blipFill>
          <a:blip r:embed="rId2" cstate="print"/>
          <a:srcRect l="9302" r="10698"/>
          <a:stretch>
            <a:fillRect/>
          </a:stretch>
        </p:blipFill>
        <p:spPr bwMode="auto">
          <a:xfrm>
            <a:off x="6858016" y="3929066"/>
            <a:ext cx="2143140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Großlaufkäfer Biegacz clathratus Střevlík mřížkovaný Жужелица золотоямчатая золотистоямчатая Carabus clathratus Getraliede schalebijter Sokszínű futrinka Echten Laufkäfer"/>
          <p:cNvPicPr/>
          <p:nvPr/>
        </p:nvPicPr>
        <p:blipFill>
          <a:blip r:embed="rId3" cstate="print"/>
          <a:srcRect l="8000" t="6400" r="20600" b="18000"/>
          <a:stretch>
            <a:fillRect/>
          </a:stretch>
        </p:blipFill>
        <p:spPr bwMode="auto">
          <a:xfrm>
            <a:off x="4643438" y="1142984"/>
            <a:ext cx="2143139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mrb-fg.narod.ru/hydrophilus-aterrimus2.JPG"/>
          <p:cNvPicPr/>
          <p:nvPr/>
        </p:nvPicPr>
        <p:blipFill>
          <a:blip r:embed="rId4" cstate="print"/>
          <a:srcRect l="15232" r="7638"/>
          <a:stretch>
            <a:fillRect/>
          </a:stretch>
        </p:blipFill>
        <p:spPr bwMode="auto">
          <a:xfrm>
            <a:off x="285720" y="1142984"/>
            <a:ext cx="2143140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Рогачик однорогий Животные в опасности!"/>
          <p:cNvPicPr/>
          <p:nvPr/>
        </p:nvPicPr>
        <p:blipFill>
          <a:blip r:embed="rId5" cstate="print"/>
          <a:srcRect l="13308" r="10362"/>
          <a:stretch>
            <a:fillRect/>
          </a:stretch>
        </p:blipFill>
        <p:spPr bwMode="auto">
          <a:xfrm>
            <a:off x="2500299" y="1142984"/>
            <a:ext cx="2071702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macroid.ru/cache/200/16/80616.jpg"/>
          <p:cNvPicPr/>
          <p:nvPr/>
        </p:nvPicPr>
        <p:blipFill>
          <a:blip r:embed="rId6" cstate="print"/>
          <a:srcRect l="5000" r="6000"/>
          <a:stretch>
            <a:fillRect/>
          </a:stretch>
        </p:blipFill>
        <p:spPr bwMode="auto">
          <a:xfrm>
            <a:off x="6858016" y="1142984"/>
            <a:ext cx="2143140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Обои, картинки поиск: махаон - www.GdeFon.ru"/>
          <p:cNvPicPr/>
          <p:nvPr/>
        </p:nvPicPr>
        <p:blipFill>
          <a:blip r:embed="rId7" cstate="print"/>
          <a:srcRect l="4195" r="29027"/>
          <a:stretch>
            <a:fillRect/>
          </a:stretch>
        </p:blipFill>
        <p:spPr bwMode="auto">
          <a:xfrm>
            <a:off x="285720" y="3929066"/>
            <a:ext cx="2143140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://www.muldyr.ru/a/img/4115.JPG"/>
          <p:cNvPicPr/>
          <p:nvPr/>
        </p:nvPicPr>
        <p:blipFill>
          <a:blip r:embed="rId8" cstate="print"/>
          <a:srcRect l="9200" r="15200"/>
          <a:stretch>
            <a:fillRect/>
          </a:stretch>
        </p:blipFill>
        <p:spPr bwMode="auto">
          <a:xfrm>
            <a:off x="2500298" y="3929066"/>
            <a:ext cx="2143140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Торфяниковая голубянка"/>
          <p:cNvPicPr/>
          <p:nvPr/>
        </p:nvPicPr>
        <p:blipFill>
          <a:blip r:embed="rId9" cstate="print"/>
          <a:srcRect l="14483" r="15172"/>
          <a:stretch>
            <a:fillRect/>
          </a:stretch>
        </p:blipFill>
        <p:spPr bwMode="auto">
          <a:xfrm>
            <a:off x="4714876" y="3929066"/>
            <a:ext cx="2071702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614346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rgbClr val="0070C0"/>
                </a:solidFill>
                <a:latin typeface="+mn-lt"/>
              </a:rPr>
              <a:t>Задание №1:</a:t>
            </a:r>
            <a:r>
              <a:rPr lang="ru-RU" sz="2800" dirty="0" smtClean="0">
                <a:solidFill>
                  <a:srgbClr val="0070C0"/>
                </a:solidFill>
                <a:latin typeface="+mn-lt"/>
              </a:rPr>
              <a:t> </a:t>
            </a:r>
            <a:br>
              <a:rPr lang="ru-RU" sz="2800" dirty="0" smtClean="0">
                <a:solidFill>
                  <a:srgbClr val="0070C0"/>
                </a:solidFill>
                <a:latin typeface="+mn-lt"/>
              </a:rPr>
            </a:br>
            <a:r>
              <a:rPr lang="ru-RU" sz="2800" dirty="0" smtClean="0">
                <a:solidFill>
                  <a:srgbClr val="0070C0"/>
                </a:solidFill>
                <a:latin typeface="+mn-lt"/>
              </a:rPr>
              <a:t>К какому отряду относится насекомое?</a:t>
            </a:r>
            <a:endParaRPr lang="ru-RU" sz="2800" dirty="0">
              <a:solidFill>
                <a:srgbClr val="0070C0"/>
              </a:solidFill>
              <a:latin typeface="+mn-lt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04800" y="1214422"/>
          <a:ext cx="8686800" cy="54264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5498"/>
                <a:gridCol w="2147902"/>
                <a:gridCol w="2171700"/>
                <a:gridCol w="2171700"/>
              </a:tblGrid>
              <a:tr h="2286016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539096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Жесткокрылые (Жуки)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err="1" smtClean="0"/>
                        <a:t>Полужесткокрылые</a:t>
                      </a:r>
                      <a:r>
                        <a:rPr lang="ru-RU" sz="1400" b="1" dirty="0" smtClean="0"/>
                        <a:t> (Клопы)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Чешуекрылые (Бабочки)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Прямокрылые</a:t>
                      </a:r>
                      <a:endParaRPr lang="ru-RU" sz="1400" b="1" dirty="0"/>
                    </a:p>
                  </a:txBody>
                  <a:tcPr/>
                </a:tc>
              </a:tr>
              <a:tr h="2215532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385824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Равнокрылые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Стрекозы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Перепончатокрылые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Двукрылые</a:t>
                      </a:r>
                      <a:endParaRPr lang="ru-RU" sz="1400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Рисунок 4" descr="Насекомые - Картинка 5400/19"/>
          <p:cNvPicPr/>
          <p:nvPr/>
        </p:nvPicPr>
        <p:blipFill>
          <a:blip r:embed="rId2" cstate="print"/>
          <a:srcRect l="19667" r="16167"/>
          <a:stretch>
            <a:fillRect/>
          </a:stretch>
        </p:blipFill>
        <p:spPr bwMode="auto">
          <a:xfrm>
            <a:off x="4714876" y="1214422"/>
            <a:ext cx="2095489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MacroID.RU - Insecta &quot; Odonata &quot; Corduliidae"/>
          <p:cNvPicPr/>
          <p:nvPr/>
        </p:nvPicPr>
        <p:blipFill>
          <a:blip r:embed="rId3" cstate="print"/>
          <a:srcRect l="17347" r="8163" b="6667"/>
          <a:stretch>
            <a:fillRect/>
          </a:stretch>
        </p:blipFill>
        <p:spPr bwMode="auto">
          <a:xfrm>
            <a:off x="2571736" y="4071942"/>
            <a:ext cx="2105030" cy="2190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Фотоблог Зайцевой Евгении - Певчий кузнечик"/>
          <p:cNvPicPr/>
          <p:nvPr/>
        </p:nvPicPr>
        <p:blipFill>
          <a:blip r:embed="rId4" cstate="print"/>
          <a:srcRect l="16000" r="12600" b="2667"/>
          <a:stretch>
            <a:fillRect/>
          </a:stretch>
        </p:blipFill>
        <p:spPr bwMode="auto">
          <a:xfrm>
            <a:off x="6929454" y="1214422"/>
            <a:ext cx="2114541" cy="2286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ПОНИЗОВКИНА Е. Из жизни тлей: в клоне только девушки. Газета &quot;Наука Урала&quot; N17(998), июль, 2009."/>
          <p:cNvPicPr/>
          <p:nvPr/>
        </p:nvPicPr>
        <p:blipFill>
          <a:blip r:embed="rId5" cstate="print"/>
          <a:srcRect l="13308" t="20000" r="20298" b="3559"/>
          <a:stretch>
            <a:fillRect/>
          </a:stretch>
        </p:blipFill>
        <p:spPr bwMode="auto">
          <a:xfrm>
            <a:off x="285721" y="4071943"/>
            <a:ext cx="2214578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Галерея Макроклуба - Клоп-солдатик (Pyrrhocoris apterus L."/>
          <p:cNvPicPr/>
          <p:nvPr/>
        </p:nvPicPr>
        <p:blipFill>
          <a:blip r:embed="rId6" cstate="print"/>
          <a:srcRect l="8177" r="15339"/>
          <a:stretch>
            <a:fillRect/>
          </a:stretch>
        </p:blipFill>
        <p:spPr bwMode="auto">
          <a:xfrm>
            <a:off x="2571736" y="1214422"/>
            <a:ext cx="2043095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arabus cancellatus - Жужелица решётчатая (медная)"/>
          <p:cNvPicPr/>
          <p:nvPr/>
        </p:nvPicPr>
        <p:blipFill>
          <a:blip r:embed="rId7" cstate="print"/>
          <a:srcRect l="13148" t="1193" r="14217" b="5368"/>
          <a:stretch>
            <a:fillRect/>
          </a:stretch>
        </p:blipFill>
        <p:spPr bwMode="auto">
          <a:xfrm>
            <a:off x="285721" y="1214422"/>
            <a:ext cx="2214577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Муха"/>
          <p:cNvPicPr/>
          <p:nvPr/>
        </p:nvPicPr>
        <p:blipFill>
          <a:blip r:embed="rId8" cstate="print"/>
          <a:srcRect l="13958" r="5833"/>
          <a:stretch>
            <a:fillRect/>
          </a:stretch>
        </p:blipFill>
        <p:spPr bwMode="auto">
          <a:xfrm>
            <a:off x="6929454" y="4071942"/>
            <a:ext cx="2095489" cy="221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Шмели оказались способны чувствовать электрический заряд цветов"/>
          <p:cNvPicPr/>
          <p:nvPr/>
        </p:nvPicPr>
        <p:blipFill>
          <a:blip r:embed="rId9" cstate="print"/>
          <a:srcRect l="7696" t="3371" r="40994" b="11685"/>
          <a:stretch>
            <a:fillRect/>
          </a:stretch>
        </p:blipFill>
        <p:spPr bwMode="auto">
          <a:xfrm>
            <a:off x="4714876" y="4071942"/>
            <a:ext cx="2119306" cy="2171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1285860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+mn-lt"/>
              </a:rPr>
              <a:t>ЗАДАНИЕ № 2: </a:t>
            </a:r>
            <a:br>
              <a:rPr lang="ru-RU" sz="2000" dirty="0" smtClean="0">
                <a:solidFill>
                  <a:srgbClr val="C00000"/>
                </a:solidFill>
                <a:latin typeface="+mn-lt"/>
              </a:rPr>
            </a:br>
            <a:r>
              <a:rPr lang="ru-RU" sz="2000" dirty="0" smtClean="0">
                <a:solidFill>
                  <a:srgbClr val="C00000"/>
                </a:solidFill>
                <a:latin typeface="+mn-lt"/>
              </a:rPr>
              <a:t>к какому отряду насекомых принадлежат эти признаки?</a:t>
            </a:r>
            <a:endParaRPr lang="ru-RU" sz="20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285860"/>
            <a:ext cx="5624522" cy="7000924"/>
          </a:xfrm>
        </p:spPr>
        <p:txBody>
          <a:bodyPr>
            <a:normAutofit/>
          </a:bodyPr>
          <a:lstStyle/>
          <a:p>
            <a:r>
              <a:rPr lang="ru-RU" sz="1900" b="1" dirty="0" smtClean="0">
                <a:solidFill>
                  <a:schemeClr val="tx1"/>
                </a:solidFill>
              </a:rPr>
              <a:t>Передняя пара крыльев – надкрылья – спереди плотные, сзади – мягкие.</a:t>
            </a:r>
          </a:p>
          <a:p>
            <a:r>
              <a:rPr lang="ru-RU" sz="1900" b="1" dirty="0" smtClean="0">
                <a:solidFill>
                  <a:srgbClr val="7030A0"/>
                </a:solidFill>
              </a:rPr>
              <a:t>Две пары перепончатых крыльев, задние меньше передних.</a:t>
            </a:r>
          </a:p>
          <a:p>
            <a:r>
              <a:rPr lang="ru-RU" sz="1900" b="1" dirty="0" smtClean="0">
                <a:solidFill>
                  <a:schemeClr val="tx1"/>
                </a:solidFill>
              </a:rPr>
              <a:t>Крылья покрыты мелкими хитиновыми чешуйками ярких расцветок.</a:t>
            </a:r>
          </a:p>
          <a:p>
            <a:r>
              <a:rPr lang="ru-RU" sz="1900" b="1" dirty="0" smtClean="0">
                <a:solidFill>
                  <a:srgbClr val="7030A0"/>
                </a:solidFill>
              </a:rPr>
              <a:t>У многих задние конечности прыгательные.</a:t>
            </a:r>
          </a:p>
          <a:p>
            <a:endParaRPr lang="ru-RU" sz="1900" b="1" dirty="0" smtClean="0">
              <a:solidFill>
                <a:srgbClr val="7030A0"/>
              </a:solidFill>
            </a:endParaRPr>
          </a:p>
          <a:p>
            <a:r>
              <a:rPr lang="ru-RU" sz="1900" b="1" dirty="0" smtClean="0">
                <a:solidFill>
                  <a:schemeClr val="tx1"/>
                </a:solidFill>
              </a:rPr>
              <a:t>Первая пара крыльев – жесткие хитиновые надкрылья, вторая – перепончатые крылья</a:t>
            </a:r>
            <a:r>
              <a:rPr lang="ru-RU" sz="1900" b="1" dirty="0" smtClean="0"/>
              <a:t>.</a:t>
            </a:r>
          </a:p>
          <a:p>
            <a:r>
              <a:rPr lang="ru-RU" sz="1900" b="1" dirty="0" smtClean="0">
                <a:solidFill>
                  <a:srgbClr val="7030A0"/>
                </a:solidFill>
              </a:rPr>
              <a:t>Хищники, ловят насекомых на лету.</a:t>
            </a:r>
          </a:p>
          <a:p>
            <a:endParaRPr lang="ru-RU" sz="1900" b="1" dirty="0" smtClean="0">
              <a:solidFill>
                <a:srgbClr val="7030A0"/>
              </a:solidFill>
            </a:endParaRPr>
          </a:p>
          <a:p>
            <a:r>
              <a:rPr lang="ru-RU" sz="1900" b="1" dirty="0" smtClean="0">
                <a:solidFill>
                  <a:schemeClr val="tx1"/>
                </a:solidFill>
              </a:rPr>
              <a:t>Одна пара перепончатых крыльев, задние редуцированы в </a:t>
            </a:r>
            <a:r>
              <a:rPr lang="ru-RU" sz="1900" b="1" dirty="0" err="1" smtClean="0">
                <a:solidFill>
                  <a:schemeClr val="tx1"/>
                </a:solidFill>
              </a:rPr>
              <a:t>жужельца</a:t>
            </a:r>
            <a:r>
              <a:rPr lang="ru-RU" sz="1900" b="1" dirty="0" smtClean="0">
                <a:solidFill>
                  <a:schemeClr val="tx1"/>
                </a:solidFill>
              </a:rPr>
              <a:t>.</a:t>
            </a:r>
          </a:p>
          <a:p>
            <a:r>
              <a:rPr lang="ru-RU" sz="1900" b="1" dirty="0" smtClean="0">
                <a:solidFill>
                  <a:srgbClr val="7030A0"/>
                </a:solidFill>
              </a:rPr>
              <a:t>Две пары крыльев, обычно сложенных крышей, у некоторых крыльев нет.</a:t>
            </a:r>
          </a:p>
          <a:p>
            <a:pPr>
              <a:buNone/>
            </a:pPr>
            <a:endParaRPr lang="ru-RU" sz="1800" b="1" dirty="0" smtClean="0"/>
          </a:p>
          <a:p>
            <a:endParaRPr lang="ru-RU" sz="1800" b="1" dirty="0" smtClean="0">
              <a:solidFill>
                <a:srgbClr val="7030A0"/>
              </a:solidFill>
            </a:endParaRPr>
          </a:p>
          <a:p>
            <a:endParaRPr lang="ru-RU" sz="1800" b="1" dirty="0" smtClean="0"/>
          </a:p>
          <a:p>
            <a:pPr>
              <a:buNone/>
            </a:pPr>
            <a:r>
              <a:rPr lang="ru-RU" sz="1800" b="1" dirty="0" smtClean="0">
                <a:solidFill>
                  <a:srgbClr val="7030A0"/>
                </a:solidFill>
              </a:rPr>
              <a:t>     </a:t>
            </a:r>
          </a:p>
          <a:p>
            <a:endParaRPr lang="ru-RU" dirty="0" smtClean="0">
              <a:solidFill>
                <a:schemeClr val="tx1"/>
              </a:solidFill>
            </a:endParaRP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572264" y="6000768"/>
            <a:ext cx="2428892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Равнокрылые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572264" y="5357826"/>
            <a:ext cx="2428892" cy="642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Двукрылые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572264" y="4643446"/>
            <a:ext cx="2428892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Стрекозы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572264" y="3929066"/>
            <a:ext cx="2428892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Жесткокрылые (Жуки)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572264" y="3214686"/>
            <a:ext cx="2428892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Прямокрылые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572264" y="2500306"/>
            <a:ext cx="2428892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Чешуекрылые (Бабочки)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572264" y="1785926"/>
            <a:ext cx="2428892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Перепончатокрылые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572264" y="1071546"/>
            <a:ext cx="2428892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chemeClr val="tx1"/>
                </a:solidFill>
              </a:rPr>
              <a:t>Полужесткокрылые</a:t>
            </a:r>
            <a:r>
              <a:rPr lang="ru-RU" b="1" dirty="0" smtClean="0">
                <a:solidFill>
                  <a:schemeClr val="tx1"/>
                </a:solidFill>
              </a:rPr>
              <a:t> (Клопы)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4" name="Рисунок 13" descr="Пчела медоносная МегаАптека"/>
          <p:cNvPicPr/>
          <p:nvPr/>
        </p:nvPicPr>
        <p:blipFill>
          <a:blip r:embed="rId2" cstate="print"/>
          <a:srcRect t="22000" r="8000" b="4000"/>
          <a:stretch>
            <a:fillRect/>
          </a:stretch>
        </p:blipFill>
        <p:spPr bwMode="auto">
          <a:xfrm>
            <a:off x="5643570" y="1857364"/>
            <a:ext cx="857256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Клоп зеленый (древесный) и особенности его жизни"/>
          <p:cNvPicPr/>
          <p:nvPr/>
        </p:nvPicPr>
        <p:blipFill>
          <a:blip r:embed="rId3" cstate="print"/>
          <a:srcRect l="9780" t="6000" r="15170" b="3714"/>
          <a:stretch>
            <a:fillRect/>
          </a:stretch>
        </p:blipFill>
        <p:spPr bwMode="auto">
          <a:xfrm>
            <a:off x="5643570" y="1071546"/>
            <a:ext cx="866756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Насекомые - Картинка 5400/19"/>
          <p:cNvPicPr/>
          <p:nvPr/>
        </p:nvPicPr>
        <p:blipFill>
          <a:blip r:embed="rId4" cstate="print"/>
          <a:srcRect l="19667" t="15556" r="16167" b="14889"/>
          <a:stretch>
            <a:fillRect/>
          </a:stretch>
        </p:blipFill>
        <p:spPr bwMode="auto">
          <a:xfrm>
            <a:off x="5643570" y="2571744"/>
            <a:ext cx="881043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Фотоблог Зайцевой Евгении - Певчий кузнечик"/>
          <p:cNvPicPr/>
          <p:nvPr/>
        </p:nvPicPr>
        <p:blipFill>
          <a:blip r:embed="rId5" cstate="print"/>
          <a:srcRect l="16000" t="10400" r="12600" b="7734"/>
          <a:stretch>
            <a:fillRect/>
          </a:stretch>
        </p:blipFill>
        <p:spPr bwMode="auto">
          <a:xfrm>
            <a:off x="5643570" y="3286124"/>
            <a:ext cx="857256" cy="638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фото &quot;носорог&quot; метки: макро и крупный план, "/>
          <p:cNvPicPr/>
          <p:nvPr/>
        </p:nvPicPr>
        <p:blipFill>
          <a:blip r:embed="rId6" cstate="print"/>
          <a:srcRect l="9792" t="3608" r="21348" b="12629"/>
          <a:stretch>
            <a:fillRect/>
          </a:stretch>
        </p:blipFill>
        <p:spPr bwMode="auto">
          <a:xfrm>
            <a:off x="5643570" y="4000504"/>
            <a:ext cx="871515" cy="666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4,5 миллиарда стрекоз насчитали новосибирские ученые в Западной Сибири COPAH.info"/>
          <p:cNvPicPr/>
          <p:nvPr/>
        </p:nvPicPr>
        <p:blipFill>
          <a:blip r:embed="rId7" cstate="print"/>
          <a:srcRect l="2559" t="2688" r="6102" b="3763"/>
          <a:stretch>
            <a:fillRect/>
          </a:stretch>
        </p:blipFill>
        <p:spPr bwMode="auto">
          <a:xfrm>
            <a:off x="5643570" y="4714884"/>
            <a:ext cx="857256" cy="600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Комаров лишили способности переносить малярию"/>
          <p:cNvPicPr/>
          <p:nvPr/>
        </p:nvPicPr>
        <p:blipFill>
          <a:blip r:embed="rId8" cstate="print"/>
          <a:srcRect l="16111" t="13542" r="8056" b="14236"/>
          <a:stretch>
            <a:fillRect/>
          </a:stretch>
        </p:blipFill>
        <p:spPr bwMode="auto">
          <a:xfrm>
            <a:off x="5643570" y="5357826"/>
            <a:ext cx="885813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Lyristes plebejus. No. forse, Cicadetta montana"/>
          <p:cNvPicPr/>
          <p:nvPr/>
        </p:nvPicPr>
        <p:blipFill>
          <a:blip r:embed="rId9" cstate="print"/>
          <a:srcRect l="6414" r="3153"/>
          <a:stretch>
            <a:fillRect/>
          </a:stretch>
        </p:blipFill>
        <p:spPr bwMode="auto">
          <a:xfrm>
            <a:off x="5643570" y="6072206"/>
            <a:ext cx="871506" cy="604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0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8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0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2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rgbClr val="7030A0"/>
                </a:solidFill>
                <a:latin typeface="+mn-lt"/>
              </a:rPr>
              <a:t>Задание №3: Сопоставьте роль насекомых в природе:</a:t>
            </a:r>
            <a:endParaRPr lang="ru-RU" sz="2800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357298"/>
            <a:ext cx="3910010" cy="5357850"/>
          </a:xfrm>
        </p:spPr>
        <p:txBody>
          <a:bodyPr>
            <a:normAutofit/>
          </a:bodyPr>
          <a:lstStyle/>
          <a:p>
            <a:r>
              <a:rPr lang="ru-RU" sz="1600" dirty="0" smtClean="0"/>
              <a:t>Опыление цветков растений</a:t>
            </a:r>
          </a:p>
          <a:p>
            <a:endParaRPr lang="ru-RU" sz="1600" dirty="0" smtClean="0"/>
          </a:p>
          <a:p>
            <a:r>
              <a:rPr lang="ru-RU" sz="1600" dirty="0" smtClean="0"/>
              <a:t>Питание соками растений</a:t>
            </a:r>
          </a:p>
          <a:p>
            <a:endParaRPr lang="ru-RU" sz="1600" dirty="0" smtClean="0"/>
          </a:p>
          <a:p>
            <a:r>
              <a:rPr lang="ru-RU" sz="1600" dirty="0" smtClean="0"/>
              <a:t>Регулирование численности летающих насекомых</a:t>
            </a:r>
          </a:p>
          <a:p>
            <a:endParaRPr lang="ru-RU" sz="1600" dirty="0" smtClean="0"/>
          </a:p>
          <a:p>
            <a:r>
              <a:rPr lang="ru-RU" sz="1600" dirty="0" smtClean="0"/>
              <a:t> Паразитизм на животных</a:t>
            </a:r>
          </a:p>
          <a:p>
            <a:endParaRPr lang="ru-RU" sz="1600" dirty="0" smtClean="0"/>
          </a:p>
          <a:p>
            <a:r>
              <a:rPr lang="ru-RU" sz="1600" dirty="0" smtClean="0"/>
              <a:t>Корм для молоди рыб</a:t>
            </a:r>
          </a:p>
          <a:p>
            <a:endParaRPr lang="ru-RU" sz="1600" dirty="0" smtClean="0"/>
          </a:p>
          <a:p>
            <a:r>
              <a:rPr lang="ru-RU" sz="1600" dirty="0" smtClean="0"/>
              <a:t>Потребление гниющих органических веществ (санитар)</a:t>
            </a:r>
          </a:p>
          <a:p>
            <a:endParaRPr lang="ru-RU" sz="1600" dirty="0" smtClean="0"/>
          </a:p>
          <a:p>
            <a:endParaRPr lang="ru-RU" sz="1600" dirty="0" smtClean="0"/>
          </a:p>
          <a:p>
            <a:r>
              <a:rPr lang="ru-RU" sz="1600" dirty="0" smtClean="0"/>
              <a:t>Участие в почвообразовательных процессах</a:t>
            </a:r>
          </a:p>
          <a:p>
            <a:endParaRPr lang="ru-RU" sz="16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786446" y="1397000"/>
          <a:ext cx="3143272" cy="51038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3272"/>
              </a:tblGrid>
              <a:tr h="72911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C00000"/>
                          </a:solidFill>
                        </a:rPr>
                        <a:t>Большое коромысло</a:t>
                      </a:r>
                      <a:endParaRPr lang="ru-RU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729119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C00000"/>
                          </a:solidFill>
                        </a:rPr>
                        <a:t>Могильщик погребальный</a:t>
                      </a:r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729119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C00000"/>
                          </a:solidFill>
                        </a:rPr>
                        <a:t>Тля свекловичная</a:t>
                      </a:r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729119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C00000"/>
                          </a:solidFill>
                        </a:rPr>
                        <a:t>Навозник обыкновенный</a:t>
                      </a:r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729119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C00000"/>
                          </a:solidFill>
                        </a:rPr>
                        <a:t>Комар-пискун</a:t>
                      </a:r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729119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C00000"/>
                          </a:solidFill>
                        </a:rPr>
                        <a:t>Овод подкожный</a:t>
                      </a:r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729119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C00000"/>
                          </a:solidFill>
                        </a:rPr>
                        <a:t>Павлиний глаз</a:t>
                      </a:r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7" name="Прямая со стрелкой 6"/>
          <p:cNvCxnSpPr/>
          <p:nvPr/>
        </p:nvCxnSpPr>
        <p:spPr>
          <a:xfrm flipV="1">
            <a:off x="3286116" y="1785926"/>
            <a:ext cx="2357454" cy="10001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3071802" y="2143116"/>
            <a:ext cx="2571768" cy="10715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3143240" y="3571876"/>
            <a:ext cx="2500330" cy="18573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rot="5400000" flipH="1" flipV="1">
            <a:off x="3786182" y="2857496"/>
            <a:ext cx="2214578" cy="15001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rot="16200000" flipH="1">
            <a:off x="2250265" y="2678901"/>
            <a:ext cx="4500594" cy="22860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2857488" y="4143380"/>
            <a:ext cx="2714644" cy="5000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rot="5400000" flipH="1" flipV="1">
            <a:off x="3750463" y="3964785"/>
            <a:ext cx="1928826" cy="18573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0" dur="1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5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0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5" dur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0" dur="1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5" dur="1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0" dur="1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+mn-lt"/>
              </a:rPr>
              <a:t>Задание №4: </a:t>
            </a:r>
            <a:r>
              <a:rPr lang="ru-RU" sz="2400" dirty="0" smtClean="0">
                <a:solidFill>
                  <a:srgbClr val="C00000"/>
                </a:solidFill>
                <a:latin typeface="+mn-lt"/>
              </a:rPr>
              <a:t>Сопоставьте пользу насекомых для человека:</a:t>
            </a:r>
            <a:endParaRPr lang="ru-RU" sz="24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786050" y="1428736"/>
            <a:ext cx="3429024" cy="5857916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Опылитель культурных растений</a:t>
            </a:r>
          </a:p>
          <a:p>
            <a:r>
              <a:rPr lang="ru-RU" dirty="0" smtClean="0"/>
              <a:t>Производитель меда</a:t>
            </a:r>
          </a:p>
          <a:p>
            <a:r>
              <a:rPr lang="ru-RU" dirty="0" smtClean="0"/>
              <a:t>Производитель сырья для лекарственных препаратов</a:t>
            </a:r>
          </a:p>
          <a:p>
            <a:r>
              <a:rPr lang="ru-RU" dirty="0" smtClean="0"/>
              <a:t>Производитель воска</a:t>
            </a:r>
          </a:p>
          <a:p>
            <a:r>
              <a:rPr lang="ru-RU" dirty="0" smtClean="0"/>
              <a:t>Производитель шелка</a:t>
            </a:r>
          </a:p>
          <a:p>
            <a:r>
              <a:rPr lang="ru-RU" dirty="0" smtClean="0"/>
              <a:t>Ограничители численности вредителей сельского хозяйства</a:t>
            </a:r>
          </a:p>
          <a:p>
            <a:r>
              <a:rPr lang="ru-RU" dirty="0" smtClean="0"/>
              <a:t>Ограничители численности вредителей лесного хозяйства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85720" y="1397000"/>
          <a:ext cx="1857388" cy="51038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7388"/>
              </a:tblGrid>
              <a:tr h="729119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7030A0"/>
                          </a:solidFill>
                        </a:rPr>
                        <a:t>Божья коровка</a:t>
                      </a:r>
                      <a:endParaRPr lang="ru-RU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729119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7030A0"/>
                          </a:solidFill>
                        </a:rPr>
                        <a:t>Пчела медоносная</a:t>
                      </a:r>
                      <a:endParaRPr lang="ru-RU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729119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7030A0"/>
                          </a:solidFill>
                        </a:rPr>
                        <a:t>Скакун лесной</a:t>
                      </a:r>
                      <a:endParaRPr lang="ru-RU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729119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7030A0"/>
                          </a:solidFill>
                        </a:rPr>
                        <a:t>Пескорой песочный</a:t>
                      </a:r>
                      <a:endParaRPr lang="ru-RU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729119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7030A0"/>
                          </a:solidFill>
                        </a:rPr>
                        <a:t>Адмирал</a:t>
                      </a:r>
                      <a:endParaRPr lang="ru-RU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729119">
                <a:tc>
                  <a:txBody>
                    <a:bodyPr/>
                    <a:lstStyle/>
                    <a:p>
                      <a:pPr algn="ctr"/>
                      <a:r>
                        <a:rPr lang="ru-RU" b="1" dirty="0" err="1" smtClean="0">
                          <a:solidFill>
                            <a:srgbClr val="7030A0"/>
                          </a:solidFill>
                        </a:rPr>
                        <a:t>Апантелес</a:t>
                      </a:r>
                      <a:r>
                        <a:rPr lang="ru-RU" b="1" dirty="0" smtClean="0">
                          <a:solidFill>
                            <a:srgbClr val="7030A0"/>
                          </a:solidFill>
                        </a:rPr>
                        <a:t> обычный</a:t>
                      </a:r>
                      <a:endParaRPr lang="ru-RU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729119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7030A0"/>
                          </a:solidFill>
                        </a:rPr>
                        <a:t>Тутовый шелкопряд</a:t>
                      </a:r>
                      <a:endParaRPr lang="ru-RU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7000892" y="1397000"/>
          <a:ext cx="2000264" cy="51752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0264"/>
              </a:tblGrid>
              <a:tr h="739325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7030A0"/>
                          </a:solidFill>
                        </a:rPr>
                        <a:t>Жужелица садовая</a:t>
                      </a:r>
                      <a:endParaRPr lang="ru-RU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739325">
                <a:tc>
                  <a:txBody>
                    <a:bodyPr/>
                    <a:lstStyle/>
                    <a:p>
                      <a:pPr algn="ctr"/>
                      <a:r>
                        <a:rPr lang="ru-RU" b="1" dirty="0" err="1" smtClean="0">
                          <a:solidFill>
                            <a:srgbClr val="7030A0"/>
                          </a:solidFill>
                        </a:rPr>
                        <a:t>Муха-журчалка</a:t>
                      </a:r>
                      <a:endParaRPr lang="ru-RU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739325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7030A0"/>
                          </a:solidFill>
                        </a:rPr>
                        <a:t>Шмель земляной</a:t>
                      </a:r>
                      <a:endParaRPr lang="ru-RU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739325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7030A0"/>
                          </a:solidFill>
                        </a:rPr>
                        <a:t>Жук-нарывник</a:t>
                      </a:r>
                      <a:endParaRPr lang="ru-RU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739325">
                <a:tc>
                  <a:txBody>
                    <a:bodyPr/>
                    <a:lstStyle/>
                    <a:p>
                      <a:pPr algn="ctr"/>
                      <a:r>
                        <a:rPr lang="ru-RU" b="1" dirty="0" err="1" smtClean="0">
                          <a:solidFill>
                            <a:srgbClr val="7030A0"/>
                          </a:solidFill>
                        </a:rPr>
                        <a:t>Восковик</a:t>
                      </a:r>
                      <a:r>
                        <a:rPr lang="ru-RU" b="1" dirty="0" smtClean="0">
                          <a:solidFill>
                            <a:srgbClr val="7030A0"/>
                          </a:solidFill>
                        </a:rPr>
                        <a:t> полосатый</a:t>
                      </a:r>
                      <a:endParaRPr lang="ru-RU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739325">
                <a:tc>
                  <a:txBody>
                    <a:bodyPr/>
                    <a:lstStyle/>
                    <a:p>
                      <a:pPr algn="ctr"/>
                      <a:r>
                        <a:rPr lang="ru-RU" b="1" dirty="0" err="1" smtClean="0">
                          <a:solidFill>
                            <a:srgbClr val="7030A0"/>
                          </a:solidFill>
                        </a:rPr>
                        <a:t>Крушинница</a:t>
                      </a:r>
                      <a:endParaRPr lang="ru-RU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739325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7030A0"/>
                          </a:solidFill>
                        </a:rPr>
                        <a:t>Муравей лесной рыжий</a:t>
                      </a:r>
                      <a:endParaRPr lang="ru-RU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7" name="Прямая со стрелкой 6"/>
          <p:cNvCxnSpPr>
            <a:endCxn id="3" idx="1"/>
          </p:cNvCxnSpPr>
          <p:nvPr/>
        </p:nvCxnSpPr>
        <p:spPr>
          <a:xfrm rot="16200000" flipH="1">
            <a:off x="1178695" y="2750339"/>
            <a:ext cx="2643206" cy="5715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rot="5400000" flipH="1" flipV="1">
            <a:off x="2143108" y="1714488"/>
            <a:ext cx="785818" cy="64294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V="1">
            <a:off x="2214546" y="2214554"/>
            <a:ext cx="642942" cy="2143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2214546" y="2428868"/>
            <a:ext cx="642942" cy="2143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rot="16200000" flipH="1">
            <a:off x="2035951" y="2607463"/>
            <a:ext cx="1000132" cy="64294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rot="16200000" flipH="1">
            <a:off x="1571604" y="3857628"/>
            <a:ext cx="1928826" cy="64294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rot="16200000" flipH="1">
            <a:off x="1714480" y="4429132"/>
            <a:ext cx="1643074" cy="64294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rot="5400000" flipH="1" flipV="1">
            <a:off x="1142976" y="2928934"/>
            <a:ext cx="2786082" cy="64294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rot="5400000" flipH="1" flipV="1">
            <a:off x="2178827" y="4607727"/>
            <a:ext cx="785818" cy="7143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rot="5400000" flipH="1" flipV="1">
            <a:off x="1285852" y="4643446"/>
            <a:ext cx="2428892" cy="5715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rot="5400000">
            <a:off x="5000628" y="2714620"/>
            <a:ext cx="2857520" cy="10001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rot="10800000">
            <a:off x="6143636" y="1714488"/>
            <a:ext cx="785818" cy="7143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 rot="16200000" flipV="1">
            <a:off x="5750727" y="2035959"/>
            <a:ext cx="1428760" cy="9286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 rot="10800000">
            <a:off x="5643570" y="2928934"/>
            <a:ext cx="1214446" cy="10001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 rot="16200000" flipV="1">
            <a:off x="4893471" y="2750339"/>
            <a:ext cx="3000396" cy="10715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/>
          <p:nvPr/>
        </p:nvCxnSpPr>
        <p:spPr>
          <a:xfrm rot="16200000" flipV="1">
            <a:off x="4572000" y="3071810"/>
            <a:ext cx="3500462" cy="121444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 rot="10800000">
            <a:off x="5429256" y="5500702"/>
            <a:ext cx="1500198" cy="64294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9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4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9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4" dur="1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9" dur="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4" dur="1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9" dur="1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4" dur="1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9" dur="1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4" dur="1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5" dur="1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0" dur="1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5" dur="1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0" dur="1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5" dur="1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0" dur="1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5" dur="1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85728"/>
            <a:ext cx="8686800" cy="1009672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Задание №5:</a:t>
            </a:r>
            <a:r>
              <a:rPr lang="ru-RU" sz="2000" dirty="0" smtClean="0">
                <a:latin typeface="+mn-lt"/>
              </a:rPr>
              <a:t/>
            </a:r>
            <a:br>
              <a:rPr lang="ru-RU" sz="2000" dirty="0" smtClean="0">
                <a:latin typeface="+mn-lt"/>
              </a:rPr>
            </a:br>
            <a:r>
              <a:rPr lang="ru-RU" sz="2000" dirty="0" smtClean="0">
                <a:solidFill>
                  <a:schemeClr val="accent2"/>
                </a:solidFill>
                <a:latin typeface="+mn-lt"/>
              </a:rPr>
              <a:t> </a:t>
            </a:r>
            <a:r>
              <a:rPr lang="ru-RU" sz="2700" dirty="0" smtClean="0">
                <a:solidFill>
                  <a:schemeClr val="accent2"/>
                </a:solidFill>
                <a:latin typeface="+mn-lt"/>
              </a:rPr>
              <a:t>Сопоставьте вред, наносимый насекомыми:</a:t>
            </a:r>
            <a:endParaRPr lang="ru-RU" sz="27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928926" y="1428736"/>
            <a:ext cx="2928958" cy="5143536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Снижение урожайности полевых и садовых культур, вред лесному хозяйству</a:t>
            </a:r>
          </a:p>
          <a:p>
            <a:r>
              <a:rPr lang="ru-RU" dirty="0" err="1" smtClean="0"/>
              <a:t>Кровососание</a:t>
            </a:r>
            <a:r>
              <a:rPr lang="ru-RU" dirty="0" smtClean="0"/>
              <a:t> и передача болезней</a:t>
            </a:r>
          </a:p>
          <a:p>
            <a:r>
              <a:rPr lang="ru-RU" dirty="0" smtClean="0"/>
              <a:t>Паразитирование на человеке и домашних животных</a:t>
            </a:r>
          </a:p>
          <a:p>
            <a:r>
              <a:rPr lang="ru-RU" dirty="0" smtClean="0"/>
              <a:t>Порча кожи, шерсти, перьев</a:t>
            </a:r>
          </a:p>
          <a:p>
            <a:r>
              <a:rPr lang="ru-RU" dirty="0" smtClean="0"/>
              <a:t>Истребление рыбной молоди и икры</a:t>
            </a:r>
          </a:p>
          <a:p>
            <a:r>
              <a:rPr lang="ru-RU" dirty="0" smtClean="0"/>
              <a:t>Уничтожение и загрязнение продуктов</a:t>
            </a:r>
          </a:p>
          <a:p>
            <a:r>
              <a:rPr lang="ru-RU" dirty="0" smtClean="0"/>
              <a:t>Повреждение древесины, бумаги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чистим дом Записи с меткой чистим дом Дневник ШАХЗАДЕ : LiveInternet - Российский Сервис Онлайн-Дневников"/>
          <p:cNvPicPr/>
          <p:nvPr/>
        </p:nvPicPr>
        <p:blipFill>
          <a:blip r:embed="rId2" cstate="print"/>
          <a:srcRect l="10430" r="28755"/>
          <a:stretch>
            <a:fillRect/>
          </a:stretch>
        </p:blipFill>
        <p:spPr bwMode="auto">
          <a:xfrm>
            <a:off x="7715272" y="4929198"/>
            <a:ext cx="1285884" cy="857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Водяной клоп гладыш, сидящий на веточке пузырчатки, покрыт тонкой серебристой воздушной пленкой (фото с сайта www.naturewatch.ca)"/>
          <p:cNvPicPr/>
          <p:nvPr/>
        </p:nvPicPr>
        <p:blipFill>
          <a:blip r:embed="rId3" cstate="print"/>
          <a:srcRect l="16333" r="16333"/>
          <a:stretch>
            <a:fillRect/>
          </a:stretch>
        </p:blipFill>
        <p:spPr bwMode="auto">
          <a:xfrm>
            <a:off x="7715272" y="5857892"/>
            <a:ext cx="1285884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www.hunt-dogs.ru/wp-content/uploads/2014/02/Ilyocoris-cimicoides.jpg"/>
          <p:cNvPicPr/>
          <p:nvPr/>
        </p:nvPicPr>
        <p:blipFill>
          <a:blip r:embed="rId4" cstate="print"/>
          <a:srcRect l="13166" r="10667"/>
          <a:stretch>
            <a:fillRect/>
          </a:stretch>
        </p:blipFill>
        <p:spPr bwMode="auto">
          <a:xfrm>
            <a:off x="142844" y="3143248"/>
            <a:ext cx="1285884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Клоп зеленый (древесный) и особенности его жизни"/>
          <p:cNvPicPr/>
          <p:nvPr/>
        </p:nvPicPr>
        <p:blipFill>
          <a:blip r:embed="rId5" cstate="print"/>
          <a:srcRect l="9780" r="15170"/>
          <a:stretch>
            <a:fillRect/>
          </a:stretch>
        </p:blipFill>
        <p:spPr bwMode="auto">
          <a:xfrm>
            <a:off x="142844" y="4071942"/>
            <a:ext cx="1285884" cy="857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Как вывести платяную моль?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5857892"/>
            <a:ext cx="1285876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pulex irritans"/>
          <p:cNvPicPr/>
          <p:nvPr/>
        </p:nvPicPr>
        <p:blipFill>
          <a:blip r:embed="rId7" cstate="print"/>
          <a:srcRect b="7143"/>
          <a:stretch>
            <a:fillRect/>
          </a:stretch>
        </p:blipFill>
        <p:spPr bwMode="auto">
          <a:xfrm>
            <a:off x="142844" y="5000636"/>
            <a:ext cx="1285884" cy="79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Рыжий таракан, или прусак (Blattella germanica) самка, фото насекомые фотография картинка"/>
          <p:cNvPicPr/>
          <p:nvPr/>
        </p:nvPicPr>
        <p:blipFill>
          <a:blip r:embed="rId8" cstate="print"/>
          <a:srcRect l="16334" b="9023"/>
          <a:stretch>
            <a:fillRect/>
          </a:stretch>
        </p:blipFill>
        <p:spPr bwMode="auto">
          <a:xfrm>
            <a:off x="7715272" y="4071942"/>
            <a:ext cx="1281088" cy="814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Ученые РТ разработали новоиспеченный метод борьбы с колорадским жуком &quot; Сайт города Нурлат"/>
          <p:cNvPicPr/>
          <p:nvPr/>
        </p:nvPicPr>
        <p:blipFill>
          <a:blip r:embed="rId9" cstate="print"/>
          <a:srcRect l="8889" r="3556" b="10667"/>
          <a:stretch>
            <a:fillRect/>
          </a:stretch>
        </p:blipFill>
        <p:spPr bwMode="auto">
          <a:xfrm>
            <a:off x="142844" y="2285992"/>
            <a:ext cx="1285885" cy="776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Arhopalus rusticus - Усач бурый сосновый"/>
          <p:cNvPicPr/>
          <p:nvPr/>
        </p:nvPicPr>
        <p:blipFill>
          <a:blip r:embed="rId10" cstate="print"/>
          <a:srcRect b="4006"/>
          <a:stretch>
            <a:fillRect/>
          </a:stretch>
        </p:blipFill>
        <p:spPr bwMode="auto">
          <a:xfrm>
            <a:off x="7715272" y="3143248"/>
            <a:ext cx="1285884" cy="85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Pieris brassicae - Капустница"/>
          <p:cNvPicPr/>
          <p:nvPr/>
        </p:nvPicPr>
        <p:blipFill>
          <a:blip r:embed="rId11" cstate="print"/>
          <a:srcRect l="21325" t="11395" r="18694" b="25819"/>
          <a:stretch>
            <a:fillRect/>
          </a:stretch>
        </p:blipFill>
        <p:spPr bwMode="auto">
          <a:xfrm>
            <a:off x="7715272" y="2285992"/>
            <a:ext cx="1285884" cy="8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Комаров лишили способности переносить малярию"/>
          <p:cNvPicPr/>
          <p:nvPr/>
        </p:nvPicPr>
        <p:blipFill>
          <a:blip r:embed="rId12" cstate="print"/>
          <a:srcRect l="16111" t="17361" r="8056" b="11805"/>
          <a:stretch>
            <a:fillRect/>
          </a:stretch>
        </p:blipFill>
        <p:spPr bwMode="auto">
          <a:xfrm>
            <a:off x="7715272" y="1428736"/>
            <a:ext cx="1285884" cy="800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Зображення"/>
          <p:cNvPicPr/>
          <p:nvPr/>
        </p:nvPicPr>
        <p:blipFill>
          <a:blip r:embed="rId13" cstate="print"/>
          <a:srcRect l="14912" t="20406" r="17733" b="18161"/>
          <a:stretch>
            <a:fillRect/>
          </a:stretch>
        </p:blipFill>
        <p:spPr bwMode="auto">
          <a:xfrm>
            <a:off x="142844" y="1357298"/>
            <a:ext cx="1285884" cy="862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Прямая со стрелкой 16"/>
          <p:cNvCxnSpPr/>
          <p:nvPr/>
        </p:nvCxnSpPr>
        <p:spPr>
          <a:xfrm rot="16200000" flipH="1">
            <a:off x="1393009" y="1893083"/>
            <a:ext cx="1643074" cy="14287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V="1">
            <a:off x="1500166" y="1643050"/>
            <a:ext cx="1428760" cy="10001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1500166" y="3500438"/>
            <a:ext cx="1428760" cy="121444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rot="5400000" flipH="1" flipV="1">
            <a:off x="892943" y="2464587"/>
            <a:ext cx="2643206" cy="14287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rot="5400000" flipH="1" flipV="1">
            <a:off x="1321571" y="3750471"/>
            <a:ext cx="1785950" cy="14287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rot="5400000" flipH="1" flipV="1">
            <a:off x="1035819" y="3393281"/>
            <a:ext cx="2428892" cy="15001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rot="5400000" flipH="1" flipV="1">
            <a:off x="1285852" y="4500570"/>
            <a:ext cx="1928826" cy="15001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rot="10800000" flipV="1">
            <a:off x="5572132" y="1928802"/>
            <a:ext cx="2000264" cy="9286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rot="10800000">
            <a:off x="5357818" y="1714488"/>
            <a:ext cx="2143140" cy="10001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rot="5400000">
            <a:off x="5179223" y="3893347"/>
            <a:ext cx="2643206" cy="20002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rot="10800000" flipV="1">
            <a:off x="5214942" y="4500570"/>
            <a:ext cx="2286016" cy="10715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 rot="16200000" flipV="1">
            <a:off x="5429256" y="3214686"/>
            <a:ext cx="2357454" cy="192882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 rot="10800000">
            <a:off x="5572132" y="4929198"/>
            <a:ext cx="1928826" cy="135732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1" dur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1" dur="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1" dur="1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1" dur="1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1" dur="1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6" dur="1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6" dur="1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6" dur="1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6" dur="1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6" dur="1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6" dur="1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6" dur="1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6" dur="1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14290"/>
            <a:ext cx="8686800" cy="1000132"/>
          </a:xfrm>
        </p:spPr>
        <p:txBody>
          <a:bodyPr>
            <a:normAutofit/>
          </a:bodyPr>
          <a:lstStyle/>
          <a:p>
            <a:r>
              <a:rPr lang="ru-RU" sz="1600" dirty="0" smtClean="0">
                <a:solidFill>
                  <a:srgbClr val="0070C0"/>
                </a:solidFill>
                <a:latin typeface="+mn-lt"/>
              </a:rPr>
              <a:t>Задание №6:</a:t>
            </a:r>
            <a:r>
              <a:rPr lang="ru-RU" sz="2000" dirty="0" smtClean="0">
                <a:latin typeface="+mn-lt"/>
              </a:rPr>
              <a:t>  Определи насекомых </a:t>
            </a:r>
            <a:r>
              <a:rPr lang="ru-RU" sz="2000" dirty="0" err="1" smtClean="0">
                <a:latin typeface="+mn-lt"/>
              </a:rPr>
              <a:t>рамешковского</a:t>
            </a:r>
            <a:r>
              <a:rPr lang="ru-RU" sz="2000" dirty="0" smtClean="0">
                <a:latin typeface="+mn-lt"/>
              </a:rPr>
              <a:t> района, занесенных в </a:t>
            </a:r>
            <a:r>
              <a:rPr lang="ru-RU" sz="2000" dirty="0" smtClean="0">
                <a:solidFill>
                  <a:srgbClr val="FF0000"/>
                </a:solidFill>
                <a:latin typeface="+mn-lt"/>
              </a:rPr>
              <a:t>Красную книгу тверской области</a:t>
            </a:r>
            <a:r>
              <a:rPr lang="ru-RU" sz="2000" dirty="0" smtClean="0">
                <a:latin typeface="+mn-lt"/>
              </a:rPr>
              <a:t>.</a:t>
            </a:r>
            <a:endParaRPr lang="ru-RU" sz="2000" dirty="0">
              <a:latin typeface="+mn-lt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214280" y="1285874"/>
          <a:ext cx="8777320" cy="20002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4330"/>
                <a:gridCol w="2194330"/>
                <a:gridCol w="2194330"/>
                <a:gridCol w="2194330"/>
              </a:tblGrid>
              <a:tr h="200025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14280" y="4000504"/>
          <a:ext cx="8786876" cy="20717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6719"/>
                <a:gridCol w="2196719"/>
                <a:gridCol w="2196719"/>
                <a:gridCol w="2196719"/>
              </a:tblGrid>
              <a:tr h="207170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14282" y="3357562"/>
            <a:ext cx="2214578" cy="57150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Голубянка </a:t>
            </a:r>
            <a:r>
              <a:rPr lang="ru-RU" dirty="0" err="1" smtClean="0">
                <a:solidFill>
                  <a:srgbClr val="FF0000"/>
                </a:solidFill>
              </a:rPr>
              <a:t>торфяниковая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00298" y="3357562"/>
            <a:ext cx="2071702" cy="57150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Жужелица </a:t>
            </a:r>
            <a:r>
              <a:rPr lang="ru-RU" dirty="0" err="1" smtClean="0">
                <a:solidFill>
                  <a:srgbClr val="FF0000"/>
                </a:solidFill>
              </a:rPr>
              <a:t>золотистоямчатая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43438" y="3357562"/>
            <a:ext cx="2143140" cy="57150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Водолюб большой чернейший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858016" y="3357562"/>
            <a:ext cx="2143140" cy="57150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Мнемозина, черный аполлон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14282" y="6143644"/>
            <a:ext cx="2214578" cy="50006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Носорог  малый цилиндрический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00298" y="6143644"/>
            <a:ext cx="2071702" cy="50006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Махаон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643438" y="6143644"/>
            <a:ext cx="2143140" cy="50006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>
                <a:solidFill>
                  <a:srgbClr val="FF0000"/>
                </a:solidFill>
              </a:rPr>
              <a:t>Ляфрия</a:t>
            </a:r>
            <a:r>
              <a:rPr lang="ru-RU" dirty="0" smtClean="0">
                <a:solidFill>
                  <a:srgbClr val="FF0000"/>
                </a:solidFill>
              </a:rPr>
              <a:t> горбатая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858016" y="6143644"/>
            <a:ext cx="2143140" cy="50006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Скакун лесной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5" name="Рисунок 14" descr="http://mrb-fg.narod.ru/hydrophilus-aterrimus2.JPG"/>
          <p:cNvPicPr/>
          <p:nvPr/>
        </p:nvPicPr>
        <p:blipFill>
          <a:blip r:embed="rId2" cstate="print"/>
          <a:srcRect l="15232" r="7638"/>
          <a:stretch>
            <a:fillRect/>
          </a:stretch>
        </p:blipFill>
        <p:spPr bwMode="auto">
          <a:xfrm>
            <a:off x="4643438" y="1285860"/>
            <a:ext cx="2143140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Торфяниковая голубянка"/>
          <p:cNvPicPr/>
          <p:nvPr/>
        </p:nvPicPr>
        <p:blipFill>
          <a:blip r:embed="rId3" cstate="print"/>
          <a:srcRect l="14483" r="15172"/>
          <a:stretch>
            <a:fillRect/>
          </a:stretch>
        </p:blipFill>
        <p:spPr bwMode="auto">
          <a:xfrm>
            <a:off x="214282" y="1285860"/>
            <a:ext cx="2214578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Рогачик однорогий Животные в опасности!"/>
          <p:cNvPicPr/>
          <p:nvPr/>
        </p:nvPicPr>
        <p:blipFill>
          <a:blip r:embed="rId4" cstate="print"/>
          <a:srcRect l="13308" r="10362"/>
          <a:stretch>
            <a:fillRect/>
          </a:stretch>
        </p:blipFill>
        <p:spPr bwMode="auto">
          <a:xfrm>
            <a:off x="214282" y="4000504"/>
            <a:ext cx="2214578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Großlaufkäfer Biegacz clathratus Střevlík mřížkovaný Жужелица золотоямчатая золотистоямчатая Carabus clathratus Getraliede schalebijter Sokszínű futrinka Echten Laufkäfer"/>
          <p:cNvPicPr/>
          <p:nvPr/>
        </p:nvPicPr>
        <p:blipFill>
          <a:blip r:embed="rId5" cstate="print"/>
          <a:srcRect l="8000" t="6400" r="20600" b="18000"/>
          <a:stretch>
            <a:fillRect/>
          </a:stretch>
        </p:blipFill>
        <p:spPr bwMode="auto">
          <a:xfrm>
            <a:off x="2500298" y="1285860"/>
            <a:ext cx="2071701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http://www.muldyr.ru/a/img/4115.JPG"/>
          <p:cNvPicPr/>
          <p:nvPr/>
        </p:nvPicPr>
        <p:blipFill>
          <a:blip r:embed="rId6" cstate="print"/>
          <a:srcRect l="9200" r="15200"/>
          <a:stretch>
            <a:fillRect/>
          </a:stretch>
        </p:blipFill>
        <p:spPr bwMode="auto">
          <a:xfrm>
            <a:off x="6858016" y="1285860"/>
            <a:ext cx="2143140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Обои, картинки поиск: махаон - www.GdeFon.ru"/>
          <p:cNvPicPr/>
          <p:nvPr/>
        </p:nvPicPr>
        <p:blipFill>
          <a:blip r:embed="rId7" cstate="print"/>
          <a:srcRect l="4195" r="29027"/>
          <a:stretch>
            <a:fillRect/>
          </a:stretch>
        </p:blipFill>
        <p:spPr bwMode="auto">
          <a:xfrm>
            <a:off x="2500298" y="4000504"/>
            <a:ext cx="2071702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Галерея Макроклуба - Комментарии"/>
          <p:cNvPicPr/>
          <p:nvPr/>
        </p:nvPicPr>
        <p:blipFill>
          <a:blip r:embed="rId8" cstate="print"/>
          <a:srcRect l="9302" r="10698"/>
          <a:stretch>
            <a:fillRect/>
          </a:stretch>
        </p:blipFill>
        <p:spPr bwMode="auto">
          <a:xfrm>
            <a:off x="4643438" y="4000504"/>
            <a:ext cx="214314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http://macroid.ru/cache/200/16/80616.jpg"/>
          <p:cNvPicPr/>
          <p:nvPr/>
        </p:nvPicPr>
        <p:blipFill>
          <a:blip r:embed="rId9" cstate="print"/>
          <a:srcRect l="5000" r="6000"/>
          <a:stretch>
            <a:fillRect/>
          </a:stretch>
        </p:blipFill>
        <p:spPr bwMode="auto">
          <a:xfrm>
            <a:off x="6858016" y="4000504"/>
            <a:ext cx="214314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ru-RU" dirty="0" smtClean="0">
                <a:latin typeface="+mn-lt"/>
              </a:rPr>
              <a:t>Отряды насекомых</a:t>
            </a:r>
            <a:br>
              <a:rPr lang="ru-RU" dirty="0" smtClean="0">
                <a:latin typeface="+mn-lt"/>
              </a:rPr>
            </a:br>
            <a:r>
              <a:rPr lang="ru-RU" dirty="0" smtClean="0">
                <a:latin typeface="+mn-lt"/>
              </a:rPr>
              <a:t> с полным превращением</a:t>
            </a:r>
            <a:endParaRPr lang="ru-RU" dirty="0">
              <a:latin typeface="+mn-lt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04800" y="1554163"/>
          <a:ext cx="8686800" cy="49438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1700"/>
                <a:gridCol w="2171700"/>
                <a:gridCol w="2171700"/>
                <a:gridCol w="2171700"/>
              </a:tblGrid>
              <a:tr h="430372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Чешуекрылые </a:t>
                      </a:r>
                    </a:p>
                    <a:p>
                      <a:pPr algn="ctr"/>
                      <a:r>
                        <a:rPr lang="ru-RU" dirty="0" smtClean="0"/>
                        <a:t>( Бабочки 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Жесткокрылые </a:t>
                      </a:r>
                    </a:p>
                    <a:p>
                      <a:pPr algn="ctr"/>
                      <a:r>
                        <a:rPr lang="ru-RU" dirty="0" smtClean="0"/>
                        <a:t>( Жуки)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Двукрылые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Перепончато-</a:t>
                      </a:r>
                    </a:p>
                    <a:p>
                      <a:pPr algn="ctr"/>
                      <a:r>
                        <a:rPr lang="ru-RU" dirty="0" err="1" smtClean="0"/>
                        <a:t>крылые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Рисунок 4" descr="Ïðèêðåïë¸ííîå èçîáðàæåíèå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714752"/>
            <a:ext cx="2071702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замечательный женский форум МИСС И Я о детях, красоте и здоровье Игра: когда вы последний раз.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643050"/>
            <a:ext cx="2071702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Großlaufkäfer Biegacz clathratus Střevlík mřížkovaný Жужелица золотоямчатая золотистоямчатая Carabus clathratus Getraliede schalebijter Sokszínű futrinka Echten Laufkäfer"/>
          <p:cNvPicPr/>
          <p:nvPr/>
        </p:nvPicPr>
        <p:blipFill>
          <a:blip r:embed="rId4" cstate="print"/>
          <a:srcRect l="8000" t="6400" r="20600" b="18000"/>
          <a:stretch>
            <a:fillRect/>
          </a:stretch>
        </p:blipFill>
        <p:spPr bwMode="auto">
          <a:xfrm>
            <a:off x="2500299" y="1643050"/>
            <a:ext cx="2143139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Шмели оказались способны чувствовать электрический заряд цветов"/>
          <p:cNvPicPr/>
          <p:nvPr/>
        </p:nvPicPr>
        <p:blipFill>
          <a:blip r:embed="rId5" cstate="print"/>
          <a:srcRect l="7696" t="3371" r="40994" b="11685"/>
          <a:stretch>
            <a:fillRect/>
          </a:stretch>
        </p:blipFill>
        <p:spPr bwMode="auto">
          <a:xfrm>
            <a:off x="6858016" y="1643050"/>
            <a:ext cx="2047868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Пчела медоносная МегаАптека"/>
          <p:cNvPicPr/>
          <p:nvPr/>
        </p:nvPicPr>
        <p:blipFill>
          <a:blip r:embed="rId6" cstate="print"/>
          <a:srcRect r="8000"/>
          <a:stretch>
            <a:fillRect/>
          </a:stretch>
        </p:blipFill>
        <p:spPr bwMode="auto">
          <a:xfrm>
            <a:off x="6858016" y="3714752"/>
            <a:ext cx="210979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Комаров лишили способности переносить малярию"/>
          <p:cNvPicPr/>
          <p:nvPr/>
        </p:nvPicPr>
        <p:blipFill>
          <a:blip r:embed="rId7" cstate="print"/>
          <a:srcRect l="16111" r="8056"/>
          <a:stretch>
            <a:fillRect/>
          </a:stretch>
        </p:blipFill>
        <p:spPr bwMode="auto">
          <a:xfrm>
            <a:off x="4714876" y="3714752"/>
            <a:ext cx="2100259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Всё о рыбалке"/>
          <p:cNvPicPr/>
          <p:nvPr/>
        </p:nvPicPr>
        <p:blipFill>
          <a:blip r:embed="rId8" cstate="print"/>
          <a:srcRect l="16545" t="10247" r="4909" b="11661"/>
          <a:stretch>
            <a:fillRect/>
          </a:stretch>
        </p:blipFill>
        <p:spPr bwMode="auto">
          <a:xfrm>
            <a:off x="4714876" y="1643050"/>
            <a:ext cx="2071702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фото &quot;носорог&quot; метки: макро и крупный план, "/>
          <p:cNvPicPr/>
          <p:nvPr/>
        </p:nvPicPr>
        <p:blipFill>
          <a:blip r:embed="rId9" cstate="print"/>
          <a:srcRect l="9792" r="21348"/>
          <a:stretch>
            <a:fillRect/>
          </a:stretch>
        </p:blipFill>
        <p:spPr bwMode="auto">
          <a:xfrm>
            <a:off x="2500298" y="3714752"/>
            <a:ext cx="2143139" cy="2052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14290"/>
            <a:ext cx="8686800" cy="428628"/>
          </a:xfrm>
        </p:spPr>
        <p:txBody>
          <a:bodyPr>
            <a:normAutofit fontScale="90000"/>
          </a:bodyPr>
          <a:lstStyle/>
          <a:p>
            <a:r>
              <a:rPr lang="ru-RU" sz="1800" dirty="0" smtClean="0">
                <a:solidFill>
                  <a:srgbClr val="0070C0"/>
                </a:solidFill>
                <a:latin typeface="+mn-lt"/>
              </a:rPr>
              <a:t>Задание №7:</a:t>
            </a:r>
            <a:r>
              <a:rPr lang="ru-RU" sz="1800" dirty="0" smtClean="0">
                <a:latin typeface="+mn-lt"/>
              </a:rPr>
              <a:t> </a:t>
            </a:r>
            <a:r>
              <a:rPr lang="ru-RU" sz="2400" dirty="0" smtClean="0">
                <a:latin typeface="+mn-lt"/>
              </a:rPr>
              <a:t>Определите насекомое и его отряд.</a:t>
            </a:r>
            <a:endParaRPr lang="ru-RU" sz="2400" dirty="0">
              <a:latin typeface="+mn-lt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14280" y="785794"/>
          <a:ext cx="8777320" cy="20717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4330"/>
                <a:gridCol w="2194330"/>
                <a:gridCol w="2194330"/>
                <a:gridCol w="2194330"/>
              </a:tblGrid>
              <a:tr h="207170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42844" y="2857496"/>
            <a:ext cx="2214578" cy="428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Шмель земляной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2844" y="3286124"/>
            <a:ext cx="2214578" cy="428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Перепончатокрылые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28860" y="2857496"/>
            <a:ext cx="2143140" cy="428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Адмирал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28860" y="3286124"/>
            <a:ext cx="2143140" cy="428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Чешуекрылые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43438" y="2857496"/>
            <a:ext cx="2143140" cy="428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Стрекоза плоская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43438" y="3286124"/>
            <a:ext cx="2143140" cy="428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Стрекозы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858016" y="2857496"/>
            <a:ext cx="2143140" cy="428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Навозник обыкновенный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858016" y="3286124"/>
            <a:ext cx="2143140" cy="428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Жесткокрылые</a:t>
            </a:r>
            <a:endParaRPr lang="ru-RU" dirty="0">
              <a:solidFill>
                <a:srgbClr val="7030A0"/>
              </a:solidFill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285720" y="3714752"/>
          <a:ext cx="8715436" cy="20717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8859"/>
                <a:gridCol w="2178859"/>
                <a:gridCol w="2178859"/>
                <a:gridCol w="2178859"/>
              </a:tblGrid>
              <a:tr h="207170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2500298" y="5786454"/>
            <a:ext cx="2143140" cy="428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Тля яблонная зеленая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500298" y="6215082"/>
            <a:ext cx="2143140" cy="428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Равнокрылые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714876" y="5786454"/>
            <a:ext cx="2071702" cy="428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Слепень бычий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714876" y="6215082"/>
            <a:ext cx="2071702" cy="428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Двукрылые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858016" y="5786454"/>
            <a:ext cx="2143140" cy="428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Клоп древесный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858016" y="6215082"/>
            <a:ext cx="2143140" cy="428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>
                <a:solidFill>
                  <a:srgbClr val="7030A0"/>
                </a:solidFill>
              </a:rPr>
              <a:t>Полужесткокрылые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42844" y="5786454"/>
            <a:ext cx="2286016" cy="428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Медведка обыкновенная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42844" y="6215082"/>
            <a:ext cx="2286016" cy="428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Прямокрылые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22" name="Рисунок 21" descr="Стрекоза - Водоём - Презентации по биологии - 900 детских презентаций - Детские развивающие игры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9" y="785794"/>
            <a:ext cx="214314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 descr="kirey_caustic: Ещё немножко ацкого спама"/>
          <p:cNvPicPr/>
          <p:nvPr/>
        </p:nvPicPr>
        <p:blipFill>
          <a:blip r:embed="rId3" cstate="print"/>
          <a:srcRect l="3046" r="4276"/>
          <a:stretch>
            <a:fillRect/>
          </a:stretch>
        </p:blipFill>
        <p:spPr bwMode="auto">
          <a:xfrm>
            <a:off x="142844" y="3714752"/>
            <a:ext cx="2286016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 descr="Почему листья скручиваются &quot; Сто тысяч почему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0298" y="3714752"/>
            <a:ext cx="2143140" cy="2071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Рисунок 25" descr="Клоп зеленый (древесный) и особенности его жизни"/>
          <p:cNvPicPr/>
          <p:nvPr/>
        </p:nvPicPr>
        <p:blipFill>
          <a:blip r:embed="rId5" cstate="print"/>
          <a:srcRect l="9780" r="15170"/>
          <a:stretch>
            <a:fillRect/>
          </a:stretch>
        </p:blipFill>
        <p:spPr bwMode="auto">
          <a:xfrm>
            <a:off x="6858016" y="3714752"/>
            <a:ext cx="2143140" cy="2071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26" descr="Летающие цветы`, или бабочки. - Виктория Вячеславовна"/>
          <p:cNvPicPr/>
          <p:nvPr/>
        </p:nvPicPr>
        <p:blipFill>
          <a:blip r:embed="rId6" cstate="print"/>
          <a:srcRect l="15167" r="3000"/>
          <a:stretch>
            <a:fillRect/>
          </a:stretch>
        </p:blipFill>
        <p:spPr bwMode="auto">
          <a:xfrm>
            <a:off x="2428860" y="785794"/>
            <a:ext cx="214314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 descr="Шмели оказались способны чувствовать электрический заряд цветов"/>
          <p:cNvPicPr/>
          <p:nvPr/>
        </p:nvPicPr>
        <p:blipFill>
          <a:blip r:embed="rId7" cstate="print"/>
          <a:srcRect l="7696" t="3371" r="40994" b="11685"/>
          <a:stretch>
            <a:fillRect/>
          </a:stretch>
        </p:blipFill>
        <p:spPr bwMode="auto">
          <a:xfrm>
            <a:off x="142844" y="785794"/>
            <a:ext cx="2214578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Рисунок 29" descr="Укусы слепней, голоса птиц, потовые железы, лосиха, густой туман, лосенок"/>
          <p:cNvPicPr/>
          <p:nvPr/>
        </p:nvPicPr>
        <p:blipFill>
          <a:blip r:embed="rId8" cstate="print"/>
          <a:srcRect l="8000" r="14000"/>
          <a:stretch>
            <a:fillRect/>
          </a:stretch>
        </p:blipFill>
        <p:spPr bwMode="auto">
          <a:xfrm>
            <a:off x="4714876" y="3714752"/>
            <a:ext cx="2071702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Рисунок 31" descr="Навозник обыкновенный (Geotrupes stercorarius)"/>
          <p:cNvPicPr/>
          <p:nvPr/>
        </p:nvPicPr>
        <p:blipFill>
          <a:blip r:embed="rId9" cstate="print"/>
          <a:srcRect l="19081" r="14537"/>
          <a:stretch>
            <a:fillRect/>
          </a:stretch>
        </p:blipFill>
        <p:spPr bwMode="auto">
          <a:xfrm>
            <a:off x="6858016" y="785794"/>
            <a:ext cx="214314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7030A0"/>
                </a:solidFill>
                <a:latin typeface="+mn-lt"/>
              </a:rPr>
              <a:t>Стрекозы</a:t>
            </a:r>
            <a:r>
              <a:rPr lang="ru-RU" dirty="0" smtClean="0">
                <a:latin typeface="+mn-lt"/>
              </a:rPr>
              <a:t> </a:t>
            </a:r>
            <a:r>
              <a:rPr lang="ru-RU" sz="2000" dirty="0" smtClean="0">
                <a:solidFill>
                  <a:srgbClr val="0070C0"/>
                </a:solidFill>
                <a:latin typeface="+mn-lt"/>
              </a:rPr>
              <a:t>( общая характеристика отряда )</a:t>
            </a:r>
            <a:endParaRPr lang="ru-RU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554162"/>
            <a:ext cx="2838440" cy="4803796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Две пары сильных прозрачных крыльев (маневренный полет)</a:t>
            </a:r>
          </a:p>
          <a:p>
            <a:endParaRPr lang="ru-RU" dirty="0" smtClean="0"/>
          </a:p>
          <a:p>
            <a:r>
              <a:rPr lang="ru-RU" dirty="0" smtClean="0"/>
              <a:t>Ротовой аппарат грызущий (хищники – ловят насекомых на лету)</a:t>
            </a:r>
          </a:p>
          <a:p>
            <a:endParaRPr lang="ru-RU" dirty="0" smtClean="0"/>
          </a:p>
          <a:p>
            <a:r>
              <a:rPr lang="ru-RU" dirty="0" smtClean="0"/>
              <a:t>Большие фасеточные глаза (круговой обзор)</a:t>
            </a:r>
          </a:p>
          <a:p>
            <a:endParaRPr lang="ru-RU" dirty="0" smtClean="0"/>
          </a:p>
          <a:p>
            <a:r>
              <a:rPr lang="ru-RU" dirty="0" smtClean="0"/>
              <a:t>Развитие с неполным превращением</a:t>
            </a:r>
            <a:endParaRPr lang="ru-RU" dirty="0"/>
          </a:p>
        </p:txBody>
      </p:sp>
      <p:pic>
        <p:nvPicPr>
          <p:cNvPr id="4" name="Рисунок 3" descr="Галерея Макроклуба - Комментарии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5000636"/>
            <a:ext cx="2286016" cy="1646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MacroID.RU - Aeshna sp.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5000636"/>
            <a:ext cx="2428892" cy="164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foto-tula.ru - ФотоТула. Гончаренко Александр. Рождение стрекозы."/>
          <p:cNvPicPr/>
          <p:nvPr/>
        </p:nvPicPr>
        <p:blipFill>
          <a:blip r:embed="rId4" cstate="print"/>
          <a:srcRect l="4231" t="4390" r="8269" b="5624"/>
          <a:stretch>
            <a:fillRect/>
          </a:stretch>
        </p:blipFill>
        <p:spPr bwMode="auto">
          <a:xfrm>
            <a:off x="7500958" y="5000636"/>
            <a:ext cx="1452557" cy="1624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Стрекоза - большое коромысло - Фото 7768/2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6182" y="1142984"/>
            <a:ext cx="2357454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Архив Частного клуба Алекса Экслера Зверьё ё-моё! - отделено для архива 9 февраля 2013, 05:50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57818" y="3000372"/>
            <a:ext cx="1500178" cy="1890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Мир стрекозы Приусадебное Хозяйство"/>
          <p:cNvPicPr/>
          <p:nvPr/>
        </p:nvPicPr>
        <p:blipFill>
          <a:blip r:embed="rId7" cstate="print"/>
          <a:srcRect r="24749"/>
          <a:stretch>
            <a:fillRect/>
          </a:stretch>
        </p:blipFill>
        <p:spPr bwMode="auto">
          <a:xfrm>
            <a:off x="3143240" y="3000372"/>
            <a:ext cx="2143140" cy="1862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Животный мир, Фото о животных, animals 17, Животные, Фотографии животных, качественные фото животных, дикие животные, basik.ru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86512" y="1142984"/>
            <a:ext cx="2702723" cy="1785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Wet Insect Photography - MetaMythic"/>
          <p:cNvPicPr/>
          <p:nvPr/>
        </p:nvPicPr>
        <p:blipFill>
          <a:blip r:embed="rId9" cstate="print"/>
          <a:srcRect l="14646" r="12121"/>
          <a:stretch>
            <a:fillRect/>
          </a:stretch>
        </p:blipFill>
        <p:spPr bwMode="auto">
          <a:xfrm>
            <a:off x="6929454" y="3000372"/>
            <a:ext cx="2071702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dirty="0" smtClean="0">
                <a:solidFill>
                  <a:srgbClr val="C00000"/>
                </a:solidFill>
                <a:latin typeface="+mn-lt"/>
              </a:rPr>
              <a:t>Стрекозы тверского края</a:t>
            </a:r>
            <a:endParaRPr lang="ru-RU" dirty="0">
              <a:solidFill>
                <a:srgbClr val="C00000"/>
              </a:solidFill>
              <a:latin typeface="+mn-lt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304800" y="1214438"/>
          <a:ext cx="8686800" cy="53000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5600"/>
                <a:gridCol w="2895600"/>
                <a:gridCol w="2895600"/>
              </a:tblGrid>
              <a:tr h="2286000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Коромысло большое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Бабка бронзовая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Дедка обыкновенный</a:t>
                      </a:r>
                      <a:endParaRPr lang="ru-RU" b="1" dirty="0"/>
                    </a:p>
                  </a:txBody>
                  <a:tcPr/>
                </a:tc>
              </a:tr>
              <a:tr h="2272366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Стрелка красивая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Красотка-девушка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Стрекоза плоская</a:t>
                      </a:r>
                      <a:endParaRPr lang="ru-RU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Рисунок 5" descr="Стрекоза - большое коромысло - Фото 7768/27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285860"/>
            <a:ext cx="2786082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MacroID.RU - Aeshna grandis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1285860"/>
            <a:ext cx="2786082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MacroID.RU - Gomphus vulgatissimus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1285860"/>
            <a:ext cx="2786082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foto-zverey.ru/nasekomye/strekoza34_small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3929066"/>
            <a:ext cx="2786082" cy="2166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4,5 миллиарда стрекоз насчитали новосибирские ученые в Западной Сибири COPAH.info"/>
          <p:cNvPicPr/>
          <p:nvPr/>
        </p:nvPicPr>
        <p:blipFill>
          <a:blip r:embed="rId6" cstate="print"/>
          <a:srcRect l="2559" t="2688" r="2362" b="3763"/>
          <a:stretch>
            <a:fillRect/>
          </a:stretch>
        </p:blipFill>
        <p:spPr bwMode="auto">
          <a:xfrm>
            <a:off x="3214679" y="3929066"/>
            <a:ext cx="2857520" cy="217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Стрекоза - Водоём - Презентации по биологии - 900 детских презентаций - Детские развивающие игры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43636" y="3929066"/>
            <a:ext cx="2797153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Прямокрылые 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( общая характеристика отряда)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357298"/>
            <a:ext cx="3052754" cy="5286412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Две пары крыльев (надкрылья  -кожистые, задние крылья – мягкие)</a:t>
            </a:r>
          </a:p>
          <a:p>
            <a:endParaRPr lang="ru-RU" dirty="0" smtClean="0"/>
          </a:p>
          <a:p>
            <a:r>
              <a:rPr lang="ru-RU" dirty="0" smtClean="0"/>
              <a:t>Задние конечности прыгательные (кузнечики), передние – роющие (медведка)</a:t>
            </a:r>
          </a:p>
          <a:p>
            <a:endParaRPr lang="ru-RU" dirty="0" smtClean="0"/>
          </a:p>
          <a:p>
            <a:r>
              <a:rPr lang="ru-RU" dirty="0" smtClean="0"/>
              <a:t>Грызущий ротовой аппарат (растительноядные – саранча, хищники – кузнечики, всеядные – медведки, сверчки)</a:t>
            </a:r>
          </a:p>
          <a:p>
            <a:endParaRPr lang="ru-RU" dirty="0" smtClean="0"/>
          </a:p>
          <a:p>
            <a:r>
              <a:rPr lang="ru-RU" dirty="0" smtClean="0"/>
              <a:t>Развитие с неполным превращением</a:t>
            </a:r>
            <a:endParaRPr lang="ru-RU" dirty="0"/>
          </a:p>
        </p:txBody>
      </p:sp>
      <p:pic>
        <p:nvPicPr>
          <p:cNvPr id="4" name="Рисунок 3" descr="C:\Documents and Settings\Admin\Local Settings\Temporary Internet Files\Content.Word\Изображение 153.jpg"/>
          <p:cNvPicPr/>
          <p:nvPr/>
        </p:nvPicPr>
        <p:blipFill>
          <a:blip r:embed="rId2" cstate="print">
            <a:lum bright="-30000" contrast="10000"/>
          </a:blip>
          <a:srcRect/>
          <a:stretch>
            <a:fillRect/>
          </a:stretch>
        </p:blipFill>
        <p:spPr bwMode="auto">
          <a:xfrm>
            <a:off x="5072066" y="4143380"/>
            <a:ext cx="3924298" cy="2462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День Единства - Форум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1214422"/>
            <a:ext cx="2857520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3674_copy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4857760"/>
            <a:ext cx="1704975" cy="1704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ШЕСТЬ СОТОК - Страница 4 - СПИСОК ФОРУМОВ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3286124"/>
            <a:ext cx="1857388" cy="1428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Крым готовится к нашествию саранчи - Разное на Газета ПОРА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3636" y="1714488"/>
            <a:ext cx="2833694" cy="2000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Представители  прямокрылых</a:t>
            </a:r>
            <a:endParaRPr lang="ru-RU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04800" y="1357299"/>
          <a:ext cx="8686800" cy="52435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5600"/>
                <a:gridCol w="2895600"/>
                <a:gridCol w="2895600"/>
              </a:tblGrid>
              <a:tr h="2247591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385773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Кузнечик певчий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Кузнечик пестрый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Медведка обыкновенная</a:t>
                      </a:r>
                      <a:endParaRPr lang="ru-RU" b="1" dirty="0"/>
                    </a:p>
                  </a:txBody>
                  <a:tcPr/>
                </a:tc>
              </a:tr>
              <a:tr h="2224419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385773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Сверчок домовый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Сверчок полевой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Саранча перелетная</a:t>
                      </a:r>
                      <a:endParaRPr lang="ru-RU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Рисунок 4" descr="Материалы за Июнь 2010 года &quot; Газета &quot;Восход"/>
          <p:cNvPicPr/>
          <p:nvPr/>
        </p:nvPicPr>
        <p:blipFill>
          <a:blip r:embed="rId2" cstate="print"/>
          <a:srcRect l="7696" t="1564" r="1229" b="1967"/>
          <a:stretch>
            <a:fillRect/>
          </a:stretch>
        </p:blipFill>
        <p:spPr bwMode="auto">
          <a:xfrm>
            <a:off x="6143636" y="4000504"/>
            <a:ext cx="2838432" cy="2238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kirey_caustic: Ещё немножко ацкого спама"/>
          <p:cNvPicPr/>
          <p:nvPr/>
        </p:nvPicPr>
        <p:blipFill>
          <a:blip r:embed="rId3" cstate="print"/>
          <a:srcRect l="3046" r="4276"/>
          <a:stretch>
            <a:fillRect/>
          </a:stretch>
        </p:blipFill>
        <p:spPr bwMode="auto">
          <a:xfrm>
            <a:off x="6143636" y="1357298"/>
            <a:ext cx="2862244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Сверчок полевой Gryllus campestris"/>
          <p:cNvPicPr/>
          <p:nvPr/>
        </p:nvPicPr>
        <p:blipFill>
          <a:blip r:embed="rId4" cstate="print"/>
          <a:srcRect l="2759" r="2069" b="9677"/>
          <a:stretch>
            <a:fillRect/>
          </a:stretch>
        </p:blipFill>
        <p:spPr bwMode="auto">
          <a:xfrm>
            <a:off x="3214678" y="4000504"/>
            <a:ext cx="2871780" cy="2238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Домовой сверчок (Acheta domesticus) самка, фото голоса насекомых фотография картинка"/>
          <p:cNvPicPr/>
          <p:nvPr/>
        </p:nvPicPr>
        <p:blipFill>
          <a:blip r:embed="rId5" cstate="print"/>
          <a:srcRect l="4833" r="7333"/>
          <a:stretch>
            <a:fillRect/>
          </a:stretch>
        </p:blipFill>
        <p:spPr bwMode="auto">
          <a:xfrm>
            <a:off x="285721" y="4000504"/>
            <a:ext cx="2857519" cy="224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Галерея Макроклуба - Комментарии"/>
          <p:cNvPicPr/>
          <p:nvPr/>
        </p:nvPicPr>
        <p:blipFill>
          <a:blip r:embed="rId6" cstate="print"/>
          <a:srcRect l="18279" r="7162"/>
          <a:stretch>
            <a:fillRect/>
          </a:stretch>
        </p:blipFill>
        <p:spPr bwMode="auto">
          <a:xfrm>
            <a:off x="3214678" y="1357299"/>
            <a:ext cx="2857489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КУЗНЕЧИК или САРАНЧА. - Насекомые- я.ру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21" y="1357298"/>
            <a:ext cx="285752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B050"/>
                </a:solidFill>
                <a:latin typeface="+mn-lt"/>
              </a:rPr>
              <a:t>Равнокрылые </a:t>
            </a:r>
            <a:r>
              <a:rPr lang="ru-RU" sz="2000" dirty="0" smtClean="0">
                <a:solidFill>
                  <a:srgbClr val="00B050"/>
                </a:solidFill>
                <a:latin typeface="+mn-lt"/>
              </a:rPr>
              <a:t>( общая характеристика отряда)</a:t>
            </a:r>
            <a:endParaRPr lang="ru-RU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428736"/>
            <a:ext cx="3409944" cy="5072098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Две пары крыльев, обычно складывающихся крышей (у некоторых тлей нет крыльев)</a:t>
            </a:r>
          </a:p>
          <a:p>
            <a:endParaRPr lang="ru-RU" dirty="0" smtClean="0"/>
          </a:p>
          <a:p>
            <a:r>
              <a:rPr lang="ru-RU" dirty="0" smtClean="0"/>
              <a:t>Ротовой аппарат колюще-сосущий (</a:t>
            </a:r>
            <a:r>
              <a:rPr lang="ru-RU" dirty="0" err="1" smtClean="0"/>
              <a:t>сокососы</a:t>
            </a:r>
            <a:r>
              <a:rPr lang="ru-RU" dirty="0" smtClean="0"/>
              <a:t>)</a:t>
            </a:r>
          </a:p>
          <a:p>
            <a:endParaRPr lang="ru-RU" dirty="0" smtClean="0"/>
          </a:p>
          <a:p>
            <a:r>
              <a:rPr lang="ru-RU" dirty="0" smtClean="0"/>
              <a:t>Цикады размером до </a:t>
            </a:r>
          </a:p>
          <a:p>
            <a:pPr>
              <a:buNone/>
            </a:pPr>
            <a:r>
              <a:rPr lang="ru-RU" dirty="0" smtClean="0"/>
              <a:t>     7 см, тли – несколько миллиметров</a:t>
            </a:r>
          </a:p>
          <a:p>
            <a:endParaRPr lang="ru-RU" dirty="0" smtClean="0"/>
          </a:p>
          <a:p>
            <a:r>
              <a:rPr lang="ru-RU" dirty="0" smtClean="0"/>
              <a:t>Развитие с неполным превращением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500430" y="1285860"/>
            <a:ext cx="2571768" cy="17145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Цикада горная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215074" y="2357430"/>
            <a:ext cx="2643206" cy="17145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r>
              <a:rPr lang="ru-RU" b="1" dirty="0" err="1" smtClean="0">
                <a:solidFill>
                  <a:schemeClr val="tx1"/>
                </a:solidFill>
              </a:rPr>
              <a:t>Пенница</a:t>
            </a:r>
            <a:r>
              <a:rPr lang="ru-RU" b="1" dirty="0" smtClean="0">
                <a:solidFill>
                  <a:schemeClr val="tx1"/>
                </a:solidFill>
              </a:rPr>
              <a:t> слюнявая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7" name="Рисунок 6" descr="Lyristes plebejus. No. forse, Cicadetta montana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7554" y="1142984"/>
            <a:ext cx="2857520" cy="1643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3500430" y="3786190"/>
            <a:ext cx="2571768" cy="1785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Тля свекловичная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215074" y="4786322"/>
            <a:ext cx="2643206" cy="1785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Тля яблонная зеленая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0" name="Рисунок 9" descr="Пеннорожденная..."/>
          <p:cNvPicPr/>
          <p:nvPr/>
        </p:nvPicPr>
        <p:blipFill>
          <a:blip r:embed="rId3" cstate="print"/>
          <a:srcRect l="5772" t="6432" r="5238" b="7469"/>
          <a:stretch>
            <a:fillRect/>
          </a:stretch>
        </p:blipFill>
        <p:spPr bwMode="auto">
          <a:xfrm>
            <a:off x="6072198" y="2000240"/>
            <a:ext cx="2928958" cy="185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ПОНИЗОВКИНА Е. Из жизни тлей: в клоне только девушки. Газета &quot;Наука Урала&quot; N17(998), июль, 2009."/>
          <p:cNvPicPr/>
          <p:nvPr/>
        </p:nvPicPr>
        <p:blipFill>
          <a:blip r:embed="rId4" cstate="print"/>
          <a:srcRect t="20000" b="3559"/>
          <a:stretch>
            <a:fillRect/>
          </a:stretch>
        </p:blipFill>
        <p:spPr bwMode="auto">
          <a:xfrm>
            <a:off x="3357554" y="3500438"/>
            <a:ext cx="2857520" cy="185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Почему листья скручиваются &quot; Сто тысяч почему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8" y="4429133"/>
            <a:ext cx="2928958" cy="185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6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>
                <a:solidFill>
                  <a:srgbClr val="002060"/>
                </a:solidFill>
                <a:latin typeface="+mn-lt"/>
              </a:rPr>
              <a:t>Полужесткокрылые</a:t>
            </a:r>
            <a:r>
              <a:rPr lang="ru-RU" dirty="0" smtClean="0">
                <a:solidFill>
                  <a:srgbClr val="002060"/>
                </a:solidFill>
                <a:latin typeface="+mn-lt"/>
              </a:rPr>
              <a:t> (клопы)</a:t>
            </a:r>
            <a:br>
              <a:rPr lang="ru-RU" dirty="0" smtClean="0">
                <a:solidFill>
                  <a:srgbClr val="002060"/>
                </a:solidFill>
                <a:latin typeface="+mn-lt"/>
              </a:rPr>
            </a:br>
            <a:r>
              <a:rPr lang="ru-RU" sz="2000" dirty="0" smtClean="0">
                <a:solidFill>
                  <a:srgbClr val="002060"/>
                </a:solidFill>
                <a:latin typeface="+mn-lt"/>
              </a:rPr>
              <a:t> (общая характеристика отряда)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428736"/>
            <a:ext cx="3481382" cy="5143536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2 пары крыльев (передние – надкрылья – спереди плотные, сзади мягкие), у постельного клопа – отсутствуют</a:t>
            </a:r>
          </a:p>
          <a:p>
            <a:endParaRPr lang="ru-RU" dirty="0" smtClean="0"/>
          </a:p>
          <a:p>
            <a:r>
              <a:rPr lang="ru-RU" dirty="0" smtClean="0"/>
              <a:t>Ротовой аппарат колюще-сосущий (в виде острого хоботка)</a:t>
            </a:r>
          </a:p>
          <a:p>
            <a:endParaRPr lang="ru-RU" dirty="0" smtClean="0"/>
          </a:p>
          <a:p>
            <a:r>
              <a:rPr lang="ru-RU" dirty="0" smtClean="0"/>
              <a:t>По способу питания: хищники, </a:t>
            </a:r>
            <a:r>
              <a:rPr lang="ru-RU" dirty="0" err="1" smtClean="0"/>
              <a:t>сокососы</a:t>
            </a:r>
            <a:r>
              <a:rPr lang="ru-RU" dirty="0" smtClean="0"/>
              <a:t>, кровососы</a:t>
            </a:r>
          </a:p>
          <a:p>
            <a:endParaRPr lang="ru-RU" dirty="0" smtClean="0"/>
          </a:p>
          <a:p>
            <a:r>
              <a:rPr lang="ru-RU" dirty="0" smtClean="0"/>
              <a:t>Развитие с неполным превращением</a:t>
            </a:r>
            <a:endParaRPr lang="ru-RU" dirty="0"/>
          </a:p>
        </p:txBody>
      </p:sp>
      <p:pic>
        <p:nvPicPr>
          <p:cNvPr id="4" name="Рисунок 3" descr="Immature water scorpion feeding on dragonfly"/>
          <p:cNvPicPr/>
          <p:nvPr/>
        </p:nvPicPr>
        <p:blipFill>
          <a:blip r:embed="rId2" cstate="print"/>
          <a:srcRect t="13494" b="20723"/>
          <a:stretch>
            <a:fillRect/>
          </a:stretch>
        </p:blipFill>
        <p:spPr bwMode="auto">
          <a:xfrm>
            <a:off x="6357950" y="3071810"/>
            <a:ext cx="2470146" cy="1143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Все форумы Powered by Invision Power Board"/>
          <p:cNvPicPr/>
          <p:nvPr/>
        </p:nvPicPr>
        <p:blipFill>
          <a:blip r:embed="rId3" cstate="print"/>
          <a:srcRect l="14751" t="6365" r="4917" b="2259"/>
          <a:stretch>
            <a:fillRect/>
          </a:stretch>
        </p:blipFill>
        <p:spPr bwMode="auto">
          <a:xfrm>
            <a:off x="6429388" y="4429132"/>
            <a:ext cx="2457450" cy="2190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Фотография: клоп - солдатик с добычей"/>
          <p:cNvPicPr/>
          <p:nvPr/>
        </p:nvPicPr>
        <p:blipFill>
          <a:blip r:embed="rId4" cstate="print"/>
          <a:srcRect l="10422" t="9032" r="8600" b="14409"/>
          <a:stretch>
            <a:fillRect/>
          </a:stretch>
        </p:blipFill>
        <p:spPr bwMode="auto">
          <a:xfrm>
            <a:off x="3643306" y="2928934"/>
            <a:ext cx="2478088" cy="1766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MacroID.RU - Insecta &quot; Heteroptera &quot; Pentatomidae &quot; Dolycoris baccarum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1000108"/>
            <a:ext cx="2755898" cy="185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чистим дом Записи с меткой чистим дом Дневник ШАХЗАДЕ : LiveInternet - Российский Сервис Онлайн-Дневников"/>
          <p:cNvPicPr/>
          <p:nvPr/>
        </p:nvPicPr>
        <p:blipFill>
          <a:blip r:embed="rId6" cstate="print"/>
          <a:srcRect l="10430" r="28755"/>
          <a:stretch>
            <a:fillRect/>
          </a:stretch>
        </p:blipFill>
        <p:spPr bwMode="auto">
          <a:xfrm>
            <a:off x="7643834" y="1428736"/>
            <a:ext cx="1304921" cy="1209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Клоп щитник, или Щитник зеленый древесный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9124" y="4786322"/>
            <a:ext cx="1500198" cy="1899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2185</TotalTime>
  <Words>973</Words>
  <Application>Microsoft Office PowerPoint</Application>
  <PresentationFormat>Экран (4:3)</PresentationFormat>
  <Paragraphs>320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Трек</vt:lpstr>
      <vt:lpstr>МНОГООБРАЗИЕ  И ЗНАЧЕНИЕ НАСЕКОМЫХ  ( с использованием краеведческого материала)</vt:lpstr>
      <vt:lpstr>Отряды насекомых  с неполным превращением</vt:lpstr>
      <vt:lpstr>Отряды насекомых  с полным превращением</vt:lpstr>
      <vt:lpstr>Стрекозы ( общая характеристика отряда )</vt:lpstr>
      <vt:lpstr>Стрекозы тверского края</vt:lpstr>
      <vt:lpstr>Прямокрылые ( общая характеристика отряда)</vt:lpstr>
      <vt:lpstr>Представители  прямокрылых</vt:lpstr>
      <vt:lpstr>Равнокрылые ( общая характеристика отряда)</vt:lpstr>
      <vt:lpstr>Полужесткокрылые (клопы)  (общая характеристика отряда) </vt:lpstr>
      <vt:lpstr>Клопы тверского края</vt:lpstr>
      <vt:lpstr>Чешуекрылые (бабочки)  (общая характеристика отряда) </vt:lpstr>
      <vt:lpstr>Дневные бабочки тверской области</vt:lpstr>
      <vt:lpstr>Ночные бабочки тверской области</vt:lpstr>
      <vt:lpstr>Жесткокрылые (жуки)  (общая характеристика отряда)</vt:lpstr>
      <vt:lpstr>Жуки тверского края</vt:lpstr>
      <vt:lpstr>Двукрылые (общая характеристика отряда)</vt:lpstr>
      <vt:lpstr>Двукрылые тверской области</vt:lpstr>
      <vt:lpstr>Перепончатокрылые  (общая характеристика отряда)</vt:lpstr>
      <vt:lpstr>Перепончатокрылые тверского края</vt:lpstr>
      <vt:lpstr>роль насекомых в природе</vt:lpstr>
      <vt:lpstr>Польза насекомых для человека</vt:lpstr>
      <vt:lpstr>Насекомые  -  вредители</vt:lpstr>
      <vt:lpstr>Насекомые Рамешковского района со страниц  Красной книги тверской области</vt:lpstr>
      <vt:lpstr>Задание №1:  К какому отряду относится насекомое?</vt:lpstr>
      <vt:lpstr>ЗАДАНИЕ № 2:  к какому отряду насекомых принадлежат эти признаки?</vt:lpstr>
      <vt:lpstr>Задание №3: Сопоставьте роль насекомых в природе:</vt:lpstr>
      <vt:lpstr>Задание №4: Сопоставьте пользу насекомых для человека:</vt:lpstr>
      <vt:lpstr>Задание №5:  Сопоставьте вред, наносимый насекомыми:</vt:lpstr>
      <vt:lpstr>Задание №6:  Определи насекомых рамешковского района, занесенных в Красную книгу тверской области.</vt:lpstr>
      <vt:lpstr>Задание №7: Определите насекомое и его отряд.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МНОГООБРАЗИЕ И ЗНАЧЕНИЕ НАСЕКОМЫХ</dc:title>
  <dc:creator>Admin</dc:creator>
  <cp:lastModifiedBy>Admin</cp:lastModifiedBy>
  <cp:revision>214</cp:revision>
  <dcterms:created xsi:type="dcterms:W3CDTF">2015-01-06T10:04:08Z</dcterms:created>
  <dcterms:modified xsi:type="dcterms:W3CDTF">2015-01-11T11:50:56Z</dcterms:modified>
</cp:coreProperties>
</file>