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5" r:id="rId8"/>
    <p:sldId id="263" r:id="rId9"/>
    <p:sldId id="261" r:id="rId10"/>
    <p:sldId id="271" r:id="rId11"/>
    <p:sldId id="270" r:id="rId12"/>
    <p:sldId id="267" r:id="rId13"/>
    <p:sldId id="266" r:id="rId14"/>
    <p:sldId id="262" r:id="rId15"/>
    <p:sldId id="264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7A0-EECC-4A16-923B-DA2A48A99D95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99304F-7643-4EE2-8544-707F34286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7A0-EECC-4A16-923B-DA2A48A99D95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304F-7643-4EE2-8544-707F34286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7A0-EECC-4A16-923B-DA2A48A99D95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304F-7643-4EE2-8544-707F34286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3859" y="1714498"/>
            <a:ext cx="2630091" cy="288036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765" y="457200"/>
            <a:ext cx="5431583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3859" y="4590288"/>
            <a:ext cx="2635923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78A40-DA75-4C8B-B64C-77EF0326892B}" type="datetimeFigureOut">
              <a:rPr lang="en-US"/>
              <a:pPr>
                <a:defRPr/>
              </a:pPr>
              <a:t>12/4/2017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7B0B-DF58-440C-8DE2-EEB0439D7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7A0-EECC-4A16-923B-DA2A48A99D95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99304F-7643-4EE2-8544-707F34286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7A0-EECC-4A16-923B-DA2A48A99D95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304F-7643-4EE2-8544-707F342864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7A0-EECC-4A16-923B-DA2A48A99D95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304F-7643-4EE2-8544-707F34286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7A0-EECC-4A16-923B-DA2A48A99D95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599304F-7643-4EE2-8544-707F342864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7A0-EECC-4A16-923B-DA2A48A99D95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304F-7643-4EE2-8544-707F34286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7A0-EECC-4A16-923B-DA2A48A99D95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304F-7643-4EE2-8544-707F34286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7A0-EECC-4A16-923B-DA2A48A99D95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304F-7643-4EE2-8544-707F342864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7A0-EECC-4A16-923B-DA2A48A99D95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9304F-7643-4EE2-8544-707F342864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DCA7A0-EECC-4A16-923B-DA2A48A99D95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99304F-7643-4EE2-8544-707F342864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ачало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57166"/>
            <a:ext cx="8715436" cy="621510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88596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Контроль за здоровьем детей и </a:t>
            </a:r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подростков,  </a:t>
            </a:r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занимающихся спортом</a:t>
            </a:r>
            <a:endParaRPr lang="ru-RU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725144"/>
            <a:ext cx="6357982" cy="172819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Выполнили</a:t>
            </a: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: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Воробьева Н.А. МОУ </a:t>
            </a: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«Кушалинская СОШ»</a:t>
            </a:r>
            <a:endParaRPr lang="ru-RU" b="1" dirty="0" smtClean="0">
              <a:solidFill>
                <a:schemeClr val="tx1"/>
              </a:solidFill>
              <a:latin typeface="Monotype Corsiva" pitchFamily="66" charset="0"/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Петухов В.Н. МОУ </a:t>
            </a: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 «Рамешковская СОШ»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494" y="457201"/>
            <a:ext cx="4754166" cy="6194425"/>
          </a:xfrm>
        </p:spPr>
        <p:txBody>
          <a:bodyPr rtlCol="0">
            <a:normAutofit fontScale="85000" lnSpcReduction="10000"/>
          </a:bodyPr>
          <a:lstStyle/>
          <a:p>
            <a:pPr marL="4572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/>
              <a:t>Для оценки функционального состояния юных спортсменов применяются различные пробы. Для 7-10-летних применяется проба с 20 приседаниями или 60 подскоками, выполняемыми за 30 секунд. У более старших и систематически тренирующихся юных спортсменов используются пробы с 15-секундным бегом на месте в максимальном темпе и 1-2-минутным бегом на месте в темпе 180 шагов в 1 минуту, а также проба Летунова, подъемы на ступеньку определенной высоты, велоэргометрические нагрузки и др.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331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9651" y="457200"/>
            <a:ext cx="4183856" cy="583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00032" y="1357297"/>
          <a:ext cx="8249948" cy="549138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62487"/>
                <a:gridCol w="2062487"/>
                <a:gridCol w="2062487"/>
                <a:gridCol w="2062487"/>
              </a:tblGrid>
              <a:tr h="1145509">
                <a:tc>
                  <a:txBody>
                    <a:bodyPr/>
                    <a:lstStyle/>
                    <a:p>
                      <a:r>
                        <a:rPr lang="ru-RU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Группы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Высота ступеньки, см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Длительность восхождения, мин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Количество восхождений в мин.</a:t>
                      </a:r>
                      <a:endParaRPr lang="ru-RU" sz="2400" dirty="0"/>
                    </a:p>
                  </a:txBody>
                  <a:tcPr marL="68580" marR="68580"/>
                </a:tc>
              </a:tr>
              <a:tr h="114550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Мальчики и девочки младше 8 лет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35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30</a:t>
                      </a:r>
                      <a:endParaRPr lang="ru-RU" sz="2400" dirty="0"/>
                    </a:p>
                  </a:txBody>
                  <a:tcPr marL="68580" marR="68580"/>
                </a:tc>
              </a:tr>
              <a:tr h="110592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Мальчики и девочки 8-12 лет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35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30</a:t>
                      </a:r>
                      <a:endParaRPr lang="ru-RU" sz="2400" dirty="0"/>
                    </a:p>
                  </a:txBody>
                  <a:tcPr marL="68580" marR="68580"/>
                </a:tc>
              </a:tr>
              <a:tr h="96261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Девушки 12-18 лет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40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30</a:t>
                      </a:r>
                      <a:endParaRPr lang="ru-RU" sz="2400" dirty="0"/>
                    </a:p>
                  </a:txBody>
                  <a:tcPr marL="68580" marR="68580"/>
                </a:tc>
              </a:tr>
              <a:tr h="96261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Юноши 12-18 лет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50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30</a:t>
                      </a:r>
                      <a:endParaRPr lang="ru-RU" sz="2400" dirty="0"/>
                    </a:p>
                  </a:txBody>
                  <a:tcPr marL="68580" marR="68580"/>
                </a:tc>
              </a:tr>
            </a:tbl>
          </a:graphicData>
        </a:graphic>
      </p:graphicFrame>
      <p:sp>
        <p:nvSpPr>
          <p:cNvPr id="14339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69" name="Rectangle 11"/>
          <p:cNvSpPr>
            <a:spLocks noChangeArrowheads="1"/>
          </p:cNvSpPr>
          <p:nvPr/>
        </p:nvSpPr>
        <p:spPr bwMode="auto">
          <a:xfrm>
            <a:off x="1566863" y="312738"/>
            <a:ext cx="586144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>
                <a:solidFill>
                  <a:srgbClr val="000000"/>
                </a:solidFill>
                <a:latin typeface="Arial" pitchFamily="34" charset="0"/>
              </a:rPr>
              <a:t>Таблица «Высота ступеньки, длительность и темп восхождения для детей, подростков и юношей (девушек) в Гарвардском степ-тесте»</a:t>
            </a: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Родительский 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 спортивной тренировке должны допускаться только абсолютно здоровые дети.</a:t>
            </a:r>
          </a:p>
          <a:p>
            <a:r>
              <a:rPr lang="ru-RU" dirty="0" smtClean="0"/>
              <a:t>При отклонениях в состоянии здоровья, ограничивать или исключать занятия спортом, связанные с интенсивной тренировкой.</a:t>
            </a:r>
          </a:p>
          <a:p>
            <a:r>
              <a:rPr lang="ru-RU" dirty="0" smtClean="0"/>
              <a:t> Особо внимательно необходимо выявлять у детей и подростков очаги хронической инфекции. </a:t>
            </a:r>
          </a:p>
          <a:p>
            <a:r>
              <a:rPr lang="ru-RU" dirty="0" smtClean="0"/>
              <a:t>Следить за качеством и регулярностью питания.</a:t>
            </a:r>
          </a:p>
          <a:p>
            <a:r>
              <a:rPr lang="ru-RU" dirty="0" smtClean="0"/>
              <a:t>Соблюдение ребенком режима дня.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Самоконтроль юных спортсменов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Знания и умения по самодиагностике</a:t>
            </a:r>
          </a:p>
          <a:p>
            <a:r>
              <a:rPr lang="ru-RU" dirty="0" smtClean="0"/>
              <a:t>Ведение и анализ дневника самоконтроля здоровья</a:t>
            </a:r>
          </a:p>
          <a:p>
            <a:r>
              <a:rPr lang="ru-RU" dirty="0" smtClean="0"/>
              <a:t>Принятие адекватных мер при получении результатов самодиагностики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Дневник самоконтроля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85720" y="1357298"/>
          <a:ext cx="8186766" cy="5325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486"/>
                <a:gridCol w="714380"/>
                <a:gridCol w="714380"/>
                <a:gridCol w="714380"/>
                <a:gridCol w="714380"/>
                <a:gridCol w="714380"/>
                <a:gridCol w="714380"/>
              </a:tblGrid>
              <a:tr h="428628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  <a:endParaRPr lang="ru-RU" sz="20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ru-RU" dirty="0" smtClean="0"/>
                        <a:t>Дни месяца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552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……….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Самочувствие и настроение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Аппетит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Работоспособность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6254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Частота пульса в минуту: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до занятия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5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б) после занятий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5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Частота дыхания в минуту: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а) до занятий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5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б) после занятий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5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Вес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/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Заключение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Чтобы правильно построить занятия физическими упражнениями и спортом для </a:t>
            </a:r>
            <a:r>
              <a:rPr lang="ru-RU" dirty="0" smtClean="0"/>
              <a:t>детей и подростков, </a:t>
            </a:r>
            <a:r>
              <a:rPr lang="ru-RU" dirty="0"/>
              <a:t>необходимо знать биологические </a:t>
            </a:r>
            <a:r>
              <a:rPr lang="ru-RU" dirty="0" smtClean="0"/>
              <a:t>возрастные особенности организма.</a:t>
            </a:r>
            <a:endParaRPr lang="ru-RU" dirty="0"/>
          </a:p>
          <a:p>
            <a:endParaRPr lang="ru-RU" dirty="0"/>
          </a:p>
          <a:p>
            <a:r>
              <a:rPr lang="ru-RU" dirty="0"/>
              <a:t>В спортивной медицине на основе возрастных и половых анатомо-физиологических особенностей разработаны определенные требования и рекомендации по построению учебно-тренировочного процесса с тем или иным контингентом занимающихся. Для того чтобы правильно использовать физические упражнения, преподаватель (тренер) должен знать </a:t>
            </a:r>
            <a:r>
              <a:rPr lang="ru-RU" dirty="0" smtClean="0"/>
              <a:t>и применять эти </a:t>
            </a:r>
            <a:r>
              <a:rPr lang="ru-RU" dirty="0"/>
              <a:t>требования и рекомендации.</a:t>
            </a:r>
          </a:p>
          <a:p>
            <a:endParaRPr lang="ru-RU" dirty="0"/>
          </a:p>
          <a:p>
            <a:r>
              <a:rPr lang="ru-RU" dirty="0"/>
              <a:t>В зависимости от возрастных и половых особенностей занимающихся физической культурой и спортом имеются некоторые различия в проведении медицинских исследований и оценке их результатов, о чем также должен </a:t>
            </a:r>
            <a:r>
              <a:rPr lang="ru-RU" dirty="0" err="1" smtClean="0"/>
              <a:t>руковоствоваться</a:t>
            </a:r>
            <a:r>
              <a:rPr lang="ru-RU" dirty="0" smtClean="0"/>
              <a:t> </a:t>
            </a:r>
            <a:r>
              <a:rPr lang="ru-RU" dirty="0"/>
              <a:t>преподаватель (тренер).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Monotype Corsiva" pitchFamily="66" charset="0"/>
              </a:rPr>
              <a:t>Ожидаемые результаты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6868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Monotype Corsiva" pitchFamily="66" charset="0"/>
              </a:rPr>
              <a:t>Умение  юным спортсменом вести  дневник самоконтроля, используя методы самодиагностики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Monotype Corsiva" pitchFamily="66" charset="0"/>
              </a:rPr>
              <a:t>Осуществление родителями контроля за здоровьем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Monotype Corsiva" pitchFamily="66" charset="0"/>
              </a:rPr>
              <a:t>    детей и соблюдением режима дня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Monotype Corsiva" pitchFamily="66" charset="0"/>
              </a:rPr>
              <a:t>   Умение своевременно оценивать свое физическое состояние.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4" name="Умножение 3"/>
          <p:cNvSpPr/>
          <p:nvPr/>
        </p:nvSpPr>
        <p:spPr>
          <a:xfrm>
            <a:off x="500034" y="3714752"/>
            <a:ext cx="71438" cy="45719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Актуальность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onotype Corsiva" pitchFamily="66" charset="0"/>
              </a:rPr>
              <a:t>В настоящий момент в нашей стране ощущается недостаток здорового спортивного поколения. </a:t>
            </a:r>
          </a:p>
          <a:p>
            <a:r>
              <a:rPr lang="ru-RU" dirty="0" smtClean="0">
                <a:latin typeface="Monotype Corsiva" pitchFamily="66" charset="0"/>
              </a:rPr>
              <a:t>От  здоровья спортсмена зависит  результативность его спортивных показателей. </a:t>
            </a:r>
          </a:p>
          <a:p>
            <a:r>
              <a:rPr lang="ru-RU" dirty="0" smtClean="0">
                <a:latin typeface="Monotype Corsiva" pitchFamily="66" charset="0"/>
              </a:rPr>
              <a:t>Совокупность средств и методов контроля родителей, тренеров, врачей и самого спортсмена за здоровьем.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Цель и задачи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Цель</a:t>
            </a:r>
            <a:r>
              <a:rPr lang="ru-RU" dirty="0" smtClean="0"/>
              <a:t>: </a:t>
            </a:r>
            <a:r>
              <a:rPr lang="ru-RU" sz="2800" dirty="0" smtClean="0"/>
              <a:t>описать систему организации контроля детей и подростков за состоянием собственного здоровья</a:t>
            </a:r>
          </a:p>
          <a:p>
            <a:endParaRPr lang="ru-RU" dirty="0" smtClean="0"/>
          </a:p>
          <a:p>
            <a:r>
              <a:rPr lang="ru-RU" b="1" dirty="0" smtClean="0"/>
              <a:t>Задачи</a:t>
            </a:r>
            <a:r>
              <a:rPr lang="ru-RU" dirty="0" smtClean="0"/>
              <a:t>: 1) </a:t>
            </a:r>
            <a:r>
              <a:rPr lang="ru-RU" sz="2800" dirty="0" smtClean="0"/>
              <a:t>обучить детей методам самоконтроля и самодиагностики самочувствия</a:t>
            </a:r>
          </a:p>
          <a:p>
            <a:r>
              <a:rPr lang="ru-RU" sz="2800" dirty="0" smtClean="0"/>
              <a:t>2) привлечь родителей к проблеме здоровья детей</a:t>
            </a:r>
          </a:p>
          <a:p>
            <a:r>
              <a:rPr lang="ru-RU" sz="2800" dirty="0" smtClean="0"/>
              <a:t>3)разработать и подобрать инструментарий для оценки состояния здоровья детей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6572264" y="4071942"/>
            <a:ext cx="242889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00034" y="4071942"/>
            <a:ext cx="235745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429388" y="1214422"/>
            <a:ext cx="250033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28596" y="1285860"/>
            <a:ext cx="242889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3571868" y="2071678"/>
            <a:ext cx="3000396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643998" cy="535785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Monotype Corsiva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Monotype Corsiva" pitchFamily="66" charset="0"/>
              </a:rPr>
              <a:t> Медицинский                                            Самоконтроль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Monotype Corsiva" pitchFamily="66" charset="0"/>
              </a:rPr>
              <a:t>    </a:t>
            </a:r>
            <a:r>
              <a:rPr lang="ru-RU" sz="4800" dirty="0" smtClean="0">
                <a:latin typeface="Monotype Corsiva" pitchFamily="66" charset="0"/>
              </a:rPr>
              <a:t>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800" dirty="0">
                <a:latin typeface="Monotype Corsiva" pitchFamily="66" charset="0"/>
              </a:rPr>
              <a:t> </a:t>
            </a:r>
            <a:r>
              <a:rPr lang="ru-RU" sz="4800" dirty="0" smtClean="0">
                <a:latin typeface="Monotype Corsiva" pitchFamily="66" charset="0"/>
              </a:rPr>
              <a:t>                        Контроль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latin typeface="Monotype Corsiva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Monotype Corsiva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Monotype Corsiva" pitchFamily="66" charset="0"/>
              </a:rPr>
              <a:t> Тренерский                                               Родительский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Врачебный контроль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Диспансеризация </a:t>
            </a:r>
          </a:p>
          <a:p>
            <a:r>
              <a:rPr lang="ru-RU" dirty="0" smtClean="0"/>
              <a:t>Медосмотры</a:t>
            </a:r>
          </a:p>
          <a:p>
            <a:r>
              <a:rPr lang="ru-RU" dirty="0"/>
              <a:t>Медицинский контроль на соревнованиях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врачь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3786190"/>
            <a:ext cx="2304256" cy="2235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основании динамики возрастного развития организма выделяют следующие возрастные группы: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357430"/>
            <a:ext cx="75009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0070" indent="-514350">
              <a:buFont typeface="+mj-lt"/>
              <a:buAutoNum type="arabicPeriod"/>
              <a:defRPr/>
            </a:pPr>
            <a:r>
              <a:rPr lang="ru-RU" sz="2400" dirty="0" err="1" smtClean="0"/>
              <a:t>Преддошкольная</a:t>
            </a:r>
            <a:r>
              <a:rPr lang="ru-RU" sz="2400" dirty="0" smtClean="0"/>
              <a:t> (от 1 года до 3 лет); </a:t>
            </a:r>
          </a:p>
          <a:p>
            <a:pPr marL="560070" indent="-514350">
              <a:buFont typeface="+mj-lt"/>
              <a:buAutoNum type="arabicPeriod"/>
              <a:defRPr/>
            </a:pPr>
            <a:r>
              <a:rPr lang="ru-RU" sz="2400" dirty="0" smtClean="0"/>
              <a:t>Дошкольная (от 4 до 6 лет); </a:t>
            </a:r>
          </a:p>
          <a:p>
            <a:pPr marL="560070" indent="-514350">
              <a:buFont typeface="+mj-lt"/>
              <a:buAutoNum type="arabicPeriod"/>
              <a:defRPr/>
            </a:pPr>
            <a:r>
              <a:rPr lang="ru-RU" sz="2400" dirty="0" smtClean="0"/>
              <a:t>Младшая школьная (от 7 до 11 лет); </a:t>
            </a:r>
          </a:p>
          <a:p>
            <a:pPr marL="560070" indent="-514350">
              <a:buFont typeface="+mj-lt"/>
              <a:buAutoNum type="arabicPeriod"/>
              <a:defRPr/>
            </a:pPr>
            <a:r>
              <a:rPr lang="ru-RU" sz="2400" dirty="0" smtClean="0"/>
              <a:t>Средняя школьная (от 12 до 15 лет); </a:t>
            </a:r>
          </a:p>
          <a:p>
            <a:pPr marL="560070" indent="-514350">
              <a:buFont typeface="+mj-lt"/>
              <a:buAutoNum type="arabicPeriod"/>
              <a:defRPr/>
            </a:pPr>
            <a:r>
              <a:rPr lang="ru-RU" sz="2400" dirty="0" smtClean="0"/>
              <a:t>Старшая школьная (от 16 до 18 лет). </a:t>
            </a:r>
          </a:p>
          <a:p>
            <a:pPr marL="45720">
              <a:defRPr/>
            </a:pPr>
            <a:r>
              <a:rPr lang="ru-RU" sz="2400" dirty="0" smtClean="0"/>
              <a:t>Возраст до 7 лет считается детским, с 8 до 14 - подростковым, с 15 до 20 - юношеским.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Тренерский 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Осуществление индивидуального контроля за внешними признаками самочувствия ребенка</a:t>
            </a:r>
          </a:p>
          <a:p>
            <a:r>
              <a:rPr lang="ru-RU" dirty="0" smtClean="0"/>
              <a:t>Подбор индивидуальной нагрузки</a:t>
            </a:r>
          </a:p>
          <a:p>
            <a:r>
              <a:rPr lang="ru-RU" dirty="0" smtClean="0"/>
              <a:t>Оказание помощи</a:t>
            </a:r>
            <a:r>
              <a:rPr lang="en-US" dirty="0" smtClean="0"/>
              <a:t> </a:t>
            </a:r>
            <a:r>
              <a:rPr lang="ru-RU" dirty="0" smtClean="0"/>
              <a:t>в ведении дневника самоконтроля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>
                <a:latin typeface="Monotype Corsiva" pitchFamily="66" charset="0"/>
              </a:rPr>
              <a:t/>
            </a:r>
            <a:br>
              <a:rPr lang="ru-RU" sz="3600" dirty="0">
                <a:latin typeface="Monotype Corsiva" pitchFamily="66" charset="0"/>
              </a:rPr>
            </a:br>
            <a:r>
              <a:rPr lang="ru-RU" sz="2700" dirty="0" smtClean="0">
                <a:latin typeface="Monotype Corsiva" pitchFamily="66" charset="0"/>
              </a:rPr>
              <a:t>Возраст </a:t>
            </a:r>
            <a:r>
              <a:rPr lang="ru-RU" sz="2700" dirty="0">
                <a:latin typeface="Monotype Corsiva" pitchFamily="66" charset="0"/>
              </a:rPr>
              <a:t>начальной подготовки в различных видах спорта Возраст, лет	Каким видом спорта можно заниматься (начальная подготовка)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634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7-8	Плавание, гимнастика спортивная</a:t>
            </a:r>
          </a:p>
          <a:p>
            <a:r>
              <a:rPr lang="ru-RU" dirty="0"/>
              <a:t>8-9	Фигурное катание на коньках</a:t>
            </a:r>
          </a:p>
          <a:p>
            <a:r>
              <a:rPr lang="ru-RU" dirty="0"/>
              <a:t>7-10	Настольный теннис, теннис</a:t>
            </a:r>
          </a:p>
          <a:p>
            <a:r>
              <a:rPr lang="ru-RU" dirty="0"/>
              <a:t>9-10	Прыжки в воду, лыжный спорт (прыжки с трамплина и горные виды), прыжки на батуте</a:t>
            </a:r>
          </a:p>
          <a:p>
            <a:r>
              <a:rPr lang="ru-RU" dirty="0"/>
              <a:t>9-12	Лыжные гонки</a:t>
            </a:r>
          </a:p>
          <a:p>
            <a:r>
              <a:rPr lang="ru-RU" dirty="0" smtClean="0"/>
              <a:t>10-11 Художественная </a:t>
            </a:r>
            <a:r>
              <a:rPr lang="ru-RU" dirty="0"/>
              <a:t>гимнастика, бадминтон</a:t>
            </a:r>
          </a:p>
          <a:p>
            <a:r>
              <a:rPr lang="ru-RU" dirty="0" smtClean="0"/>
              <a:t>10-12 Конькобежный </a:t>
            </a:r>
            <a:r>
              <a:rPr lang="ru-RU" dirty="0"/>
              <a:t>спорт, лыжный спорт (двоеборье), футбол, легкая атлетика, парусный спорт, шахматы и шашки</a:t>
            </a:r>
          </a:p>
          <a:p>
            <a:r>
              <a:rPr lang="ru-RU" dirty="0" smtClean="0"/>
              <a:t>11-12 Акробатика</a:t>
            </a:r>
            <a:r>
              <a:rPr lang="ru-RU" dirty="0"/>
              <a:t>, баскетбол, волейбол, ручной мяч, водное поло, </a:t>
            </a:r>
            <a:r>
              <a:rPr lang="ru-RU" dirty="0" smtClean="0"/>
              <a:t>         хоккей </a:t>
            </a:r>
            <a:r>
              <a:rPr lang="ru-RU" dirty="0"/>
              <a:t>с шайбой и мячом, стрельба из лука</a:t>
            </a:r>
          </a:p>
          <a:p>
            <a:r>
              <a:rPr lang="ru-RU" dirty="0" smtClean="0"/>
              <a:t>12-13 Борьба </a:t>
            </a:r>
            <a:r>
              <a:rPr lang="ru-RU" dirty="0"/>
              <a:t>классическая, вольная, самбо, конный спорт, гребля академическая, стрельба, фехтование</a:t>
            </a:r>
          </a:p>
          <a:p>
            <a:r>
              <a:rPr lang="ru-RU" dirty="0" smtClean="0"/>
              <a:t>12-14 Бокс</a:t>
            </a:r>
            <a:endParaRPr lang="ru-RU" dirty="0"/>
          </a:p>
          <a:p>
            <a:r>
              <a:rPr lang="ru-RU" dirty="0" smtClean="0"/>
              <a:t>13-14 Велосипедный </a:t>
            </a:r>
            <a:r>
              <a:rPr lang="ru-RU" dirty="0"/>
              <a:t>спорт, гребля на байдарках и каноэ</a:t>
            </a:r>
          </a:p>
          <a:p>
            <a:r>
              <a:rPr lang="ru-RU" dirty="0" smtClean="0"/>
              <a:t>14-15 Тяжелая </a:t>
            </a:r>
            <a:r>
              <a:rPr lang="ru-RU" dirty="0"/>
              <a:t>атлетика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Monotype Corsiva" pitchFamily="66" charset="0"/>
              </a:rPr>
              <a:t>При занятиях спортом детей и подростков должны соблюдаться следующие условия</a:t>
            </a:r>
            <a:r>
              <a:rPr lang="ru-RU" sz="3600" dirty="0" smtClean="0">
                <a:latin typeface="Monotype Corsiva" pitchFamily="66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  <a:p>
            <a:r>
              <a:rPr lang="ru-RU" sz="3500" dirty="0"/>
              <a:t>1. Систематический врачебный контроль с учетом возрастных особенностей. Дети, подростки, юноши и девушки, занимающиеся спортом, должны проходить медицинский осмотр не менее 2 раз в год.</a:t>
            </a:r>
          </a:p>
          <a:p>
            <a:endParaRPr lang="ru-RU" sz="3500" dirty="0"/>
          </a:p>
          <a:p>
            <a:r>
              <a:rPr lang="ru-RU" sz="3500" dirty="0"/>
              <a:t>2. Строгое выполнение преподавателем (тренером) врачебных рекомендаций.</a:t>
            </a:r>
          </a:p>
          <a:p>
            <a:endParaRPr lang="ru-RU" sz="3500" dirty="0"/>
          </a:p>
          <a:p>
            <a:r>
              <a:rPr lang="ru-RU" sz="3500" dirty="0"/>
              <a:t>3. Допуск к занятиям спортом только абсолютно здоровых детей, в том числе не имеющих очагов хронической инфекции.</a:t>
            </a:r>
          </a:p>
          <a:p>
            <a:endParaRPr lang="ru-RU" sz="3500" dirty="0"/>
          </a:p>
          <a:p>
            <a:r>
              <a:rPr lang="ru-RU" sz="3500" dirty="0"/>
              <a:t>4. Деление занимающихся на группы, однородные по биологическому возрасту и уровню подготовленности; обязательная индивидуализация нагрузок.</a:t>
            </a:r>
          </a:p>
          <a:p>
            <a:endParaRPr lang="ru-RU" sz="3500" dirty="0"/>
          </a:p>
          <a:p>
            <a:r>
              <a:rPr lang="ru-RU" sz="3500" dirty="0"/>
              <a:t>5. Строгое соблюдение режима (быта, питания), достаточный отдых между нагрузками (юные спортсмены должны спать не менее 9-10ч в сутки), в период экзаменов резкое уменьшение физических нагрузок.</a:t>
            </a:r>
          </a:p>
          <a:p>
            <a:endParaRPr lang="ru-RU" sz="3500" dirty="0"/>
          </a:p>
          <a:p>
            <a:r>
              <a:rPr lang="ru-RU" sz="3500" dirty="0"/>
              <a:t>6. Обязательное соблюдение регулярности и постепенности в увеличении нагрузок. Специализация юных спортсменов должна строиться на базе широкой общей физической подготовки.</a:t>
            </a:r>
          </a:p>
          <a:p>
            <a:endParaRPr lang="ru-RU" sz="3500" dirty="0"/>
          </a:p>
          <a:p>
            <a:r>
              <a:rPr lang="ru-RU" sz="3500" dirty="0"/>
              <a:t>7. Недопустимы перенос особенностей режима и методики тренировки взрослых спортсменов в практику работы с подростками, юношами и девушками (запрещена узкоспециализированная подготовка без достаточного применения </a:t>
            </a:r>
            <a:r>
              <a:rPr lang="ru-RU" sz="3500" dirty="0" err="1"/>
              <a:t>общеразвивающих</a:t>
            </a:r>
            <a:r>
              <a:rPr lang="ru-RU" sz="3500" dirty="0"/>
              <a:t> упражнений), частое использование максимальных (предельных) нагрузок, проведение тренировок с высокой интенсивностью и большим объемом нагрузок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293</TotalTime>
  <Words>797</Words>
  <Application>Microsoft Office PowerPoint</Application>
  <PresentationFormat>Экран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Контроль за здоровьем детей и подростков,  занимающихся спортом</vt:lpstr>
      <vt:lpstr>Актуальность</vt:lpstr>
      <vt:lpstr>Цель и задачи</vt:lpstr>
      <vt:lpstr>Презентация PowerPoint</vt:lpstr>
      <vt:lpstr>Врачебный контроль</vt:lpstr>
      <vt:lpstr> На основании динамики возрастного развития организма выделяют следующие возрастные группы:  </vt:lpstr>
      <vt:lpstr>Тренерский контроль</vt:lpstr>
      <vt:lpstr>  Возраст начальной подготовки в различных видах спорта Возраст, лет Каким видом спорта можно заниматься (начальная подготовка) </vt:lpstr>
      <vt:lpstr>При занятиях спортом детей и подростков должны соблюдаться следующие условия: </vt:lpstr>
      <vt:lpstr>Презентация PowerPoint</vt:lpstr>
      <vt:lpstr>Презентация PowerPoint</vt:lpstr>
      <vt:lpstr>Родительский контроль</vt:lpstr>
      <vt:lpstr>Самоконтроль юных спортсменов</vt:lpstr>
      <vt:lpstr>Дневник самоконтроля</vt:lpstr>
      <vt:lpstr>Заключение</vt:lpstr>
      <vt:lpstr>Ожидаемые результаты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за здоровьем детей и подростков занимающихся спортом</dc:title>
  <dc:creator>Пользователь</dc:creator>
  <cp:lastModifiedBy>Роо</cp:lastModifiedBy>
  <cp:revision>34</cp:revision>
  <dcterms:created xsi:type="dcterms:W3CDTF">2013-03-15T13:54:41Z</dcterms:created>
  <dcterms:modified xsi:type="dcterms:W3CDTF">2017-12-04T12:27:58Z</dcterms:modified>
</cp:coreProperties>
</file>