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64" r:id="rId9"/>
    <p:sldId id="270" r:id="rId10"/>
    <p:sldId id="271" r:id="rId11"/>
    <p:sldId id="272" r:id="rId12"/>
    <p:sldId id="265" r:id="rId13"/>
    <p:sldId id="266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DCC61-785E-43F0-B4BC-7720E948F70F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B129E-AF5B-418A-A606-48CBC3975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77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B129E-AF5B-418A-A606-48CBC3975B9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962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4004-8A94-4167-BE8A-C6024EF432FA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6BC4-3F8F-40C1-BB02-1FBA1EE1D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4004-8A94-4167-BE8A-C6024EF432FA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6BC4-3F8F-40C1-BB02-1FBA1EE1D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4004-8A94-4167-BE8A-C6024EF432FA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6BC4-3F8F-40C1-BB02-1FBA1EE1D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4004-8A94-4167-BE8A-C6024EF432FA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6BC4-3F8F-40C1-BB02-1FBA1EE1D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4004-8A94-4167-BE8A-C6024EF432FA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6BC4-3F8F-40C1-BB02-1FBA1EE1D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4004-8A94-4167-BE8A-C6024EF432FA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6BC4-3F8F-40C1-BB02-1FBA1EE1D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4004-8A94-4167-BE8A-C6024EF432FA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6BC4-3F8F-40C1-BB02-1FBA1EE1D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4004-8A94-4167-BE8A-C6024EF432FA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6BC4-3F8F-40C1-BB02-1FBA1EE1D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4004-8A94-4167-BE8A-C6024EF432FA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6BC4-3F8F-40C1-BB02-1FBA1EE1D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4004-8A94-4167-BE8A-C6024EF432FA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6BC4-3F8F-40C1-BB02-1FBA1EE1D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4004-8A94-4167-BE8A-C6024EF432FA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6BC4-3F8F-40C1-BB02-1FBA1EE1D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04004-8A94-4167-BE8A-C6024EF432FA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B6BC4-3F8F-40C1-BB02-1FBA1EE1D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" Target="slide3.xml"/><Relationship Id="rId7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1080" y="2597484"/>
            <a:ext cx="53190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Трубниковы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000">
            <a:off x="6766162" y="304789"/>
            <a:ext cx="1784311" cy="16470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02585"/>
            <a:ext cx="2957314" cy="2022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SAM_2606.JPG"/>
          <p:cNvPicPr/>
          <p:nvPr/>
        </p:nvPicPr>
        <p:blipFill>
          <a:blip r:embed="rId4" cstate="print"/>
          <a:stretch>
            <a:fillRect/>
          </a:stretch>
        </p:blipFill>
        <p:spPr>
          <a:xfrm rot="-480000">
            <a:off x="3251700" y="4271974"/>
            <a:ext cx="317119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2696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0466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 «Цензор» журнала – Лида, она же Скромная девица, является адресатом и главной героиней большинства сюжетов. Как нам удалось установить, в селе Аннино приблизительно в это время жила Лидия Ивановна </a:t>
            </a:r>
            <a:r>
              <a:rPr lang="ru-RU" dirty="0" err="1">
                <a:latin typeface="Monotype Corsiva" panose="03010101010201010101" pitchFamily="66" charset="0"/>
              </a:rPr>
              <a:t>Трубникова</a:t>
            </a:r>
            <a:r>
              <a:rPr lang="ru-RU" dirty="0">
                <a:latin typeface="Monotype Corsiva" panose="03010101010201010101" pitchFamily="66" charset="0"/>
              </a:rPr>
              <a:t> – дочь Ивана </a:t>
            </a:r>
            <a:r>
              <a:rPr lang="ru-RU" dirty="0" err="1">
                <a:latin typeface="Monotype Corsiva" panose="03010101010201010101" pitchFamily="66" charset="0"/>
              </a:rPr>
              <a:t>Никоноровича</a:t>
            </a:r>
            <a:r>
              <a:rPr lang="ru-RU" dirty="0">
                <a:latin typeface="Monotype Corsiva" panose="03010101010201010101" pitchFamily="66" charset="0"/>
              </a:rPr>
              <a:t>, вероятно, о ней и идет </a:t>
            </a:r>
            <a:r>
              <a:rPr lang="ru-RU" dirty="0" smtClean="0">
                <a:latin typeface="Monotype Corsiva" panose="03010101010201010101" pitchFamily="66" charset="0"/>
              </a:rPr>
              <a:t>речь. </a:t>
            </a:r>
            <a:r>
              <a:rPr lang="ru-RU" dirty="0">
                <a:latin typeface="Monotype Corsiva" panose="03010101010201010101" pitchFamily="66" charset="0"/>
              </a:rPr>
              <a:t>Адресат – еще очень молодая девушка, она совсем недавно, «как бабочка из червячка», превратилась из Скромной девицы в Необыкновенную </a:t>
            </a:r>
            <a:r>
              <a:rPr lang="ru-RU" dirty="0" smtClean="0">
                <a:latin typeface="Monotype Corsiva" panose="03010101010201010101" pitchFamily="66" charset="0"/>
              </a:rPr>
              <a:t>барышню. </a:t>
            </a:r>
            <a:r>
              <a:rPr lang="ru-RU" dirty="0">
                <a:latin typeface="Monotype Corsiva" panose="03010101010201010101" pitchFamily="66" charset="0"/>
              </a:rPr>
              <a:t>Имя поклонника установить не удалось, оно не упоминается ни в одном из текстов. Себя он именует по-разному - Прямым Пробором или Красной Рубахой. В этих псевдонимах выделяются два внешних признака, характерных для человека «неблагородного» сословия. Они как будто призваны подчеркнуть, что автор принадлежит к иной, чем адресат, социальной среде. Однако совершенно очевидно, что автор и адресат – люди одного круга, и дело здесь совсем не в социальных различиях. Автор, как явствует из текстов, слишком свободно обращается к Скромной девице, позволяет себе подтрунивать над ней и общается на равных. На наш взгляд, автор выбирает подобные псевдонимы для того, чтобы подчеркнуть свое зависимое положение влюбленного: она госпожа - он слуга. </a:t>
            </a:r>
            <a:endParaRPr lang="ru-RU" dirty="0" smtClean="0">
              <a:latin typeface="Monotype Corsiva" panose="03010101010201010101" pitchFamily="66" charset="0"/>
            </a:endParaRPr>
          </a:p>
          <a:p>
            <a:r>
              <a:rPr lang="ru-RU" dirty="0">
                <a:latin typeface="Monotype Corsiva" panose="03010101010201010101" pitchFamily="66" charset="0"/>
              </a:rPr>
              <a:t> </a:t>
            </a:r>
            <a:r>
              <a:rPr lang="ru-RU" dirty="0" smtClean="0">
                <a:latin typeface="Monotype Corsiva" panose="03010101010201010101" pitchFamily="66" charset="0"/>
              </a:rPr>
              <a:t>К </a:t>
            </a:r>
            <a:r>
              <a:rPr lang="ru-RU" dirty="0">
                <a:latin typeface="Monotype Corsiva" panose="03010101010201010101" pitchFamily="66" charset="0"/>
              </a:rPr>
              <a:t>сожалению, этот журнал плохо сохранился, да и сохранился он, по сути дела, случайно. Как пишет Л.А. Быкова, в 1921 г. Тверской губернский комитет научных библиотек командировал в бывшее имение Аннино историка, профессора А.М. Большакова, который на чердаке господского дома обнаружил остатки библиотеки и архивов. Профессор счел необходимым изъять только самое ценное, в число спасенных бумаг попал и журнал «Аннинская бабочка». </a:t>
            </a:r>
            <a:r>
              <a:rPr lang="ru-RU" dirty="0" err="1">
                <a:latin typeface="Monotype Corsiva" panose="03010101010201010101" pitchFamily="66" charset="0"/>
              </a:rPr>
              <a:t>Невывезенные</a:t>
            </a:r>
            <a:r>
              <a:rPr lang="ru-RU" dirty="0">
                <a:latin typeface="Monotype Corsiva" panose="03010101010201010101" pitchFamily="66" charset="0"/>
              </a:rPr>
              <a:t> документы вскоре были утрачены24. </a:t>
            </a:r>
          </a:p>
          <a:p>
            <a:endParaRPr lang="ru-RU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604448" y="6253617"/>
            <a:ext cx="432048" cy="436490"/>
          </a:xfrm>
          <a:prstGeom prst="actionButtonHo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7902273" y="6255901"/>
            <a:ext cx="467895" cy="434206"/>
          </a:xfrm>
          <a:prstGeom prst="actionButtonBackPreviou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74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9377" y="116632"/>
            <a:ext cx="72619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«Осколки нашего кружка»(1890)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01407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 «</a:t>
            </a:r>
            <a:r>
              <a:rPr lang="ru-RU" sz="2000" dirty="0">
                <a:latin typeface="Monotype Corsiva" panose="03010101010201010101" pitchFamily="66" charset="0"/>
              </a:rPr>
              <a:t>Осколки нашего кружка» были сознательно ориентирован на традиционную форму журнала с большим количеством авторов и читателей. Каждый номер выходил в объеме тетради от 12 до 14 листов. В архиве сохранились четыре журнала за 1890 г., но, по всей видимости, этим издание не ограничилось. Отсутствие окончания некоторых статей в известных нам номерах позволяет предполагать, что журнал имел продолжение. Редакцию журнала «Осколки нашего кружка» составляли три сестры </a:t>
            </a:r>
            <a:r>
              <a:rPr lang="ru-RU" sz="2000" dirty="0" err="1">
                <a:latin typeface="Monotype Corsiva" panose="03010101010201010101" pitchFamily="66" charset="0"/>
              </a:rPr>
              <a:t>Трубниковы</a:t>
            </a:r>
            <a:r>
              <a:rPr lang="ru-RU" sz="2000" dirty="0">
                <a:latin typeface="Monotype Corsiva" panose="03010101010201010101" pitchFamily="66" charset="0"/>
              </a:rPr>
              <a:t>, нам известны имена только двух – Елизавета Арсеньевна и Лидия Арсеньевна. Помогал им брат – Никанор Арсеньевич. 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 Из названия становится понятно, что ранее существовал другой журнал - «Наш кружок», но, как явствует из текстов, предыдущая редакция слишком погналась за модой, и журнал «перестал быть отражением того общества, которое его читает и пишет», к тому же в кружок попали случайные люди, не разделявшие идей основной массы27. Многие заинтересованные лица были недовольны закрытием журнала, поэтому сестры </a:t>
            </a:r>
            <a:r>
              <a:rPr lang="ru-RU" sz="2000" dirty="0" err="1">
                <a:latin typeface="Monotype Corsiva" panose="03010101010201010101" pitchFamily="66" charset="0"/>
              </a:rPr>
              <a:t>Трубниковы</a:t>
            </a:r>
            <a:r>
              <a:rPr lang="ru-RU" sz="2000" dirty="0">
                <a:latin typeface="Monotype Corsiva" panose="03010101010201010101" pitchFamily="66" charset="0"/>
              </a:rPr>
              <a:t> решили возобновить издание и постараться не совершать тех ошибок, которые повлекли за собой закрытие журнала-предшественника. </a:t>
            </a:r>
            <a:r>
              <a:rPr lang="ru-RU" sz="2000" dirty="0" smtClean="0">
                <a:latin typeface="Monotype Corsiva" panose="03010101010201010101" pitchFamily="66" charset="0"/>
              </a:rPr>
              <a:t> </a:t>
            </a:r>
          </a:p>
          <a:p>
            <a:r>
              <a:rPr lang="ru-RU" sz="2000" dirty="0" smtClean="0">
                <a:latin typeface="Monotype Corsiva" panose="03010101010201010101" pitchFamily="66" charset="0"/>
              </a:rPr>
              <a:t>В журнале печатались : стихи, фельетоны</a:t>
            </a:r>
            <a:r>
              <a:rPr lang="ru-RU" sz="2000" dirty="0">
                <a:latin typeface="Monotype Corsiva" panose="03010101010201010101" pitchFamily="66" charset="0"/>
              </a:rPr>
              <a:t>, рассказы, притчи, критические заметки, очерки и др. 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604448" y="6253617"/>
            <a:ext cx="432048" cy="436490"/>
          </a:xfrm>
          <a:prstGeom prst="actionButtonHo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39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260648"/>
            <a:ext cx="23503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Музыка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532440" y="6256870"/>
            <a:ext cx="432048" cy="436490"/>
          </a:xfrm>
          <a:prstGeom prst="actionButtonHo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5714" y="1099094"/>
            <a:ext cx="856895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   Самые </a:t>
            </a:r>
            <a:r>
              <a:rPr lang="ru-RU" dirty="0">
                <a:latin typeface="Monotype Corsiva" panose="03010101010201010101" pitchFamily="66" charset="0"/>
              </a:rPr>
              <a:t>ранние дошедшие до нас сведения о музыкальном быте усадьбы </a:t>
            </a:r>
            <a:r>
              <a:rPr lang="ru-RU" dirty="0" err="1">
                <a:latin typeface="Monotype Corsiva" panose="03010101010201010101" pitchFamily="66" charset="0"/>
              </a:rPr>
              <a:t>Трубниковых</a:t>
            </a:r>
            <a:r>
              <a:rPr lang="ru-RU" dirty="0">
                <a:latin typeface="Monotype Corsiva" panose="03010101010201010101" pitchFamily="66" charset="0"/>
              </a:rPr>
              <a:t> Михнево, расположенной в Бежецком уезде, относятся к 50-м годам XIX века. И удивительно не то, что история музыкальной культуры усадьбы начинается практически накануне ее заката. Удивителен сам факт музыкальной жизни </a:t>
            </a:r>
            <a:r>
              <a:rPr lang="ru-RU" dirty="0" smtClean="0">
                <a:latin typeface="Monotype Corsiva" panose="03010101010201010101" pitchFamily="66" charset="0"/>
              </a:rPr>
              <a:t>- </a:t>
            </a:r>
            <a:r>
              <a:rPr lang="ru-RU" dirty="0">
                <a:latin typeface="Monotype Corsiva" panose="03010101010201010101" pitchFamily="66" charset="0"/>
              </a:rPr>
              <a:t>у тогдашнего владельца усадьбы Никанора Ивановича </a:t>
            </a:r>
            <a:r>
              <a:rPr lang="ru-RU" dirty="0" err="1">
                <a:latin typeface="Monotype Corsiva" panose="03010101010201010101" pitchFamily="66" charset="0"/>
              </a:rPr>
              <a:t>Трубникова</a:t>
            </a:r>
            <a:r>
              <a:rPr lang="ru-RU" dirty="0">
                <a:latin typeface="Monotype Corsiva" panose="03010101010201010101" pitchFamily="66" charset="0"/>
              </a:rPr>
              <a:t> была крепостная театральная труппа и крепостной оркестр! </a:t>
            </a:r>
            <a:endParaRPr lang="ru-RU" dirty="0" smtClean="0">
              <a:latin typeface="Monotype Corsiva" panose="03010101010201010101" pitchFamily="66" charset="0"/>
            </a:endParaRPr>
          </a:p>
          <a:p>
            <a:r>
              <a:rPr lang="ru-RU" dirty="0" smtClean="0">
                <a:latin typeface="Monotype Corsiva" panose="03010101010201010101" pitchFamily="66" charset="0"/>
              </a:rPr>
              <a:t>  В </a:t>
            </a:r>
            <a:r>
              <a:rPr lang="ru-RU" dirty="0">
                <a:latin typeface="Monotype Corsiva" panose="03010101010201010101" pitchFamily="66" charset="0"/>
              </a:rPr>
              <a:t>нотной библиотеке Арсения </a:t>
            </a:r>
            <a:r>
              <a:rPr lang="ru-RU" dirty="0" err="1">
                <a:latin typeface="Monotype Corsiva" panose="03010101010201010101" pitchFamily="66" charset="0"/>
              </a:rPr>
              <a:t>Никаноровича</a:t>
            </a:r>
            <a:r>
              <a:rPr lang="ru-RU" dirty="0">
                <a:latin typeface="Monotype Corsiva" panose="03010101010201010101" pitchFamily="66" charset="0"/>
              </a:rPr>
              <a:t> (он стал после смерти отца владельцем усадьбы Михнево) мы находим аранжированные для фортепиано оперы «</a:t>
            </a:r>
            <a:r>
              <a:rPr lang="ru-RU" dirty="0" err="1">
                <a:latin typeface="Monotype Corsiva" panose="03010101010201010101" pitchFamily="66" charset="0"/>
              </a:rPr>
              <a:t>Аскольдова</a:t>
            </a:r>
            <a:r>
              <a:rPr lang="ru-RU" dirty="0">
                <a:latin typeface="Monotype Corsiva" panose="03010101010201010101" pitchFamily="66" charset="0"/>
              </a:rPr>
              <a:t> могила» А.Н. Верстовского и «Жизнь за царя» М.И. Глинки. Присутствие в усадьбе Никанора Ивановича </a:t>
            </a:r>
            <a:r>
              <a:rPr lang="ru-RU" dirty="0" err="1">
                <a:latin typeface="Monotype Corsiva" panose="03010101010201010101" pitchFamily="66" charset="0"/>
              </a:rPr>
              <a:t>Трубникова</a:t>
            </a:r>
            <a:r>
              <a:rPr lang="ru-RU" dirty="0">
                <a:latin typeface="Monotype Corsiva" panose="03010101010201010101" pitchFamily="66" charset="0"/>
              </a:rPr>
              <a:t> крепостного оркестра, очевидно, повлияло на особый интерес </a:t>
            </a:r>
            <a:r>
              <a:rPr lang="ru-RU" dirty="0" err="1">
                <a:latin typeface="Monotype Corsiva" panose="03010101010201010101" pitchFamily="66" charset="0"/>
              </a:rPr>
              <a:t>Трубниковых</a:t>
            </a:r>
            <a:r>
              <a:rPr lang="ru-RU" dirty="0">
                <a:latin typeface="Monotype Corsiva" panose="03010101010201010101" pitchFamily="66" charset="0"/>
              </a:rPr>
              <a:t> к инструментально-ансамблевому </a:t>
            </a:r>
            <a:r>
              <a:rPr lang="ru-RU" dirty="0" err="1">
                <a:latin typeface="Monotype Corsiva" panose="03010101010201010101" pitchFamily="66" charset="0"/>
              </a:rPr>
              <a:t>музицированию</a:t>
            </a:r>
            <a:r>
              <a:rPr lang="ru-RU" dirty="0">
                <a:latin typeface="Monotype Corsiva" panose="03010101010201010101" pitchFamily="66" charset="0"/>
              </a:rPr>
              <a:t>. В конце 1908 года Александр Николаевич и Михаил Николаевич </a:t>
            </a:r>
            <a:r>
              <a:rPr lang="ru-RU" dirty="0" err="1">
                <a:latin typeface="Monotype Corsiva" panose="03010101010201010101" pitchFamily="66" charset="0"/>
              </a:rPr>
              <a:t>Трубниковы</a:t>
            </a:r>
            <a:r>
              <a:rPr lang="ru-RU" dirty="0">
                <a:latin typeface="Monotype Corsiva" panose="03010101010201010101" pitchFamily="66" charset="0"/>
              </a:rPr>
              <a:t> (сыновья «</a:t>
            </a:r>
            <a:r>
              <a:rPr lang="ru-RU" dirty="0" err="1">
                <a:latin typeface="Monotype Corsiva" panose="03010101010201010101" pitchFamily="66" charset="0"/>
              </a:rPr>
              <a:t>толстиковского</a:t>
            </a:r>
            <a:r>
              <a:rPr lang="ru-RU" dirty="0">
                <a:latin typeface="Monotype Corsiva" panose="03010101010201010101" pitchFamily="66" charset="0"/>
              </a:rPr>
              <a:t>» Николая </a:t>
            </a:r>
            <a:r>
              <a:rPr lang="ru-RU" dirty="0" err="1">
                <a:latin typeface="Monotype Corsiva" panose="03010101010201010101" pitchFamily="66" charset="0"/>
              </a:rPr>
              <a:t>Никаноровича</a:t>
            </a:r>
            <a:r>
              <a:rPr lang="ru-RU" dirty="0">
                <a:latin typeface="Monotype Corsiva" panose="03010101010201010101" pitchFamily="66" charset="0"/>
              </a:rPr>
              <a:t>) выступают в качестве инициаторов создания и учредителей Общества любителей музыки и пения в Твери, в задачу которого входила организация «концертов, музыкальных вечеров, хорового пения как собственными силами, так и путем приглашения специалистов и сторонних исполнителей». В этой прогрессивной просветительской деятельности, направленной на популяризацию и широкое распространение музыкального искусства, нашли свое достойное завершение музыкальные традиции дворянского рода </a:t>
            </a:r>
            <a:r>
              <a:rPr lang="ru-RU" dirty="0" err="1">
                <a:latin typeface="Monotype Corsiva" panose="03010101010201010101" pitchFamily="66" charset="0"/>
              </a:rPr>
              <a:t>Трубниковых</a:t>
            </a:r>
            <a:r>
              <a:rPr lang="ru-RU" dirty="0">
                <a:latin typeface="Monotype Corsiva" panose="03010101010201010101" pitchFamily="66" charset="0"/>
              </a:rPr>
              <a:t>.</a:t>
            </a:r>
          </a:p>
          <a:p>
            <a:endParaRPr lang="ru-RU" sz="2000" dirty="0">
              <a:latin typeface="Monotype Corsiva" panose="03010101010201010101" pitchFamily="66" charset="0"/>
            </a:endParaRPr>
          </a:p>
          <a:p>
            <a:endParaRPr lang="ru-RU" sz="2000" dirty="0" smtClean="0">
              <a:latin typeface="Monotype Corsiva" panose="03010101010201010101" pitchFamily="66" charset="0"/>
            </a:endParaRPr>
          </a:p>
          <a:p>
            <a:endParaRPr lang="ru-RU" sz="2000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Светлана\AppData\Local\Microsoft\Windows\Temporary Internet Files\Content.IE5\6Y768FQY\MC90031931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438" y="258502"/>
            <a:ext cx="905713" cy="71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10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3030" y="188640"/>
            <a:ext cx="54345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Судьба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Трубниковых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532440" y="6256870"/>
            <a:ext cx="432048" cy="436490"/>
          </a:xfrm>
          <a:prstGeom prst="actionButtonHo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834971"/>
            <a:ext cx="745232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600" dirty="0">
                <a:latin typeface="Monotype Corsiva" panose="03010101010201010101" pitchFamily="66" charset="0"/>
              </a:rPr>
              <a:t>Конец усадеб Аннино и Михнево как культурных гнезд, а также их владельцев был драматичен. После революции все </a:t>
            </a:r>
            <a:r>
              <a:rPr lang="ru-RU" sz="1600" dirty="0" err="1">
                <a:latin typeface="Monotype Corsiva" panose="03010101010201010101" pitchFamily="66" charset="0"/>
              </a:rPr>
              <a:t>Трубниковы</a:t>
            </a:r>
            <a:r>
              <a:rPr lang="ru-RU" sz="1600" dirty="0">
                <a:latin typeface="Monotype Corsiva" panose="03010101010201010101" pitchFamily="66" charset="0"/>
              </a:rPr>
              <a:t> из имений были либо выселены, либо выдворены. Их имущество было национализировано и реквизировано. </a:t>
            </a:r>
          </a:p>
          <a:p>
            <a:r>
              <a:rPr lang="ru-RU" sz="1600" dirty="0">
                <a:latin typeface="Monotype Corsiva" panose="03010101010201010101" pitchFamily="66" charset="0"/>
              </a:rPr>
              <a:t>Библиотека разорена, что-то незначительное из произведений искусства попало в музеи, остальное распродано коммуной « Заря свободы». Свобода для </a:t>
            </a:r>
            <a:r>
              <a:rPr lang="ru-RU" sz="1600" dirty="0" err="1">
                <a:latin typeface="Monotype Corsiva" panose="03010101010201010101" pitchFamily="66" charset="0"/>
              </a:rPr>
              <a:t>Трубниковых</a:t>
            </a:r>
            <a:r>
              <a:rPr lang="ru-RU" sz="1600" dirty="0">
                <a:latin typeface="Monotype Corsiva" panose="03010101010201010101" pitchFamily="66" charset="0"/>
              </a:rPr>
              <a:t> «закатилась».</a:t>
            </a:r>
          </a:p>
          <a:p>
            <a:r>
              <a:rPr lang="ru-RU" sz="1600" dirty="0">
                <a:latin typeface="Monotype Corsiva" panose="03010101010201010101" pitchFamily="66" charset="0"/>
              </a:rPr>
              <a:t>    Иван Трубников был административно выслан за пределы Тверской губернии. Последняя владелица Михнева Елизавета Арсеньева, уехавшая к больной сестре, лишена своих личных вещей вплоть до одежды. Мария Аркадьевна – жена покойного Алексея </a:t>
            </a:r>
            <a:r>
              <a:rPr lang="ru-RU" sz="1600" dirty="0" err="1">
                <a:latin typeface="Monotype Corsiva" panose="03010101010201010101" pitchFamily="66" charset="0"/>
              </a:rPr>
              <a:t>Трубникова</a:t>
            </a:r>
            <a:r>
              <a:rPr lang="ru-RU" sz="1600" dirty="0">
                <a:latin typeface="Monotype Corsiva" panose="03010101010201010101" pitchFamily="66" charset="0"/>
              </a:rPr>
              <a:t> вместе с дочерью 16 летней Натальей из </a:t>
            </a:r>
            <a:r>
              <a:rPr lang="ru-RU" sz="1600" dirty="0" err="1">
                <a:latin typeface="Monotype Corsiva" panose="03010101010201010101" pitchFamily="66" charset="0"/>
              </a:rPr>
              <a:t>михневского</a:t>
            </a:r>
            <a:r>
              <a:rPr lang="ru-RU" sz="1600" dirty="0">
                <a:latin typeface="Monotype Corsiva" panose="03010101010201010101" pitchFamily="66" charset="0"/>
              </a:rPr>
              <a:t> особняка изгнаны. Сначала их поселили в деревни Новой, как членов коммуны «Заря свободы», затем изгнали и из этой коммуны как «вредных» для социалистического строительства. Мать разлучили с дочерью Наташей, отправив в дом престарелых № 1 при селе Каменка </a:t>
            </a:r>
            <a:r>
              <a:rPr lang="ru-RU" sz="1600" dirty="0" err="1">
                <a:latin typeface="Monotype Corsiva" panose="03010101010201010101" pitchFamily="66" charset="0"/>
              </a:rPr>
              <a:t>Покровско-Сушковской</a:t>
            </a:r>
            <a:r>
              <a:rPr lang="ru-RU" sz="1600" dirty="0">
                <a:latin typeface="Monotype Corsiva" panose="03010101010201010101" pitchFamily="66" charset="0"/>
              </a:rPr>
              <a:t> волости. Наташа затерялась где-то в Твери у родственников или знакомых. Спаслись от репрессии только эмигрировавшие </a:t>
            </a:r>
            <a:r>
              <a:rPr lang="ru-RU" sz="1600" dirty="0" err="1">
                <a:latin typeface="Monotype Corsiva" panose="03010101010201010101" pitchFamily="66" charset="0"/>
              </a:rPr>
              <a:t>Трубниковы</a:t>
            </a:r>
            <a:r>
              <a:rPr lang="ru-RU" sz="1600" dirty="0">
                <a:latin typeface="Monotype Corsiva" panose="03010101010201010101" pitchFamily="66" charset="0"/>
              </a:rPr>
              <a:t>. В эмиграции они продолжали вести активную культурно-просветительскую и благотворительную деятельность. </a:t>
            </a:r>
          </a:p>
          <a:p>
            <a:r>
              <a:rPr lang="ru-RU" sz="1600" dirty="0">
                <a:latin typeface="Monotype Corsiva" panose="03010101010201010101" pitchFamily="66" charset="0"/>
              </a:rPr>
              <a:t>Усадьбы Аннино и Михнево прекратили свое существование после периода использования их построек коммунарами, колхозниками, сотрудниками Тверского вагон-завода где-то в 80-90 годы 20 века. </a:t>
            </a:r>
          </a:p>
          <a:p>
            <a:r>
              <a:rPr lang="ru-RU" sz="1600" dirty="0">
                <a:latin typeface="Monotype Corsiva" panose="03010101010201010101" pitchFamily="66" charset="0"/>
              </a:rPr>
              <a:t>   Архитектурный комплекс республиканского значения в Михнево сгорел. Постройки Аннино растащены на хозяйственные нужды строителей социализма. Однако, в Михневе еще целы живописные руины. </a:t>
            </a:r>
          </a:p>
        </p:txBody>
      </p:sp>
    </p:spTree>
    <p:extLst>
      <p:ext uri="{BB962C8B-B14F-4D97-AF65-F5344CB8AC3E}">
        <p14:creationId xmlns:p14="http://schemas.microsoft.com/office/powerpoint/2010/main" val="210811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7277" y="188640"/>
            <a:ext cx="6264696" cy="4698522"/>
          </a:xfrm>
        </p:spPr>
      </p:pic>
      <p:sp>
        <p:nvSpPr>
          <p:cNvPr id="7" name="Прямоугольник 6"/>
          <p:cNvSpPr/>
          <p:nvPr/>
        </p:nvSpPr>
        <p:spPr>
          <a:xfrm>
            <a:off x="816855" y="5157192"/>
            <a:ext cx="68739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069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  <a:hlinkClick r:id="rId3" action="ppaction://hlinksldjump"/>
              </a:rPr>
              <a:t>Кто такие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  <a:hlinkClick r:id="rId3" action="ppaction://hlinksldjump"/>
              </a:rPr>
              <a:t>Трубниковы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  <a:hlinkClick r:id="rId3" action="ppaction://hlinksldjump"/>
              </a:rPr>
              <a:t>?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Monotype Corsiva" panose="03010101010201010101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  <a:hlinkClick r:id="rId4" action="ppaction://hlinksldjump"/>
              </a:rPr>
              <a:t>Трубников Арсений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  <a:hlinkClick r:id="rId4" action="ppaction://hlinksldjump"/>
              </a:rPr>
              <a:t>Никанорович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  <a:hlinkClick r:id="rId5" action="ppaction://hlinksldjump"/>
              </a:rPr>
              <a:t>Владения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  <a:hlinkClick r:id="rId5" action="ppaction://hlinksldjump"/>
              </a:rPr>
              <a:t>Трубниковых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Monotype Corsiva" panose="03010101010201010101" pitchFamily="66" charset="0"/>
              <a:hlinkClick r:id="rId5" action="ppaction://hlinksldjump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  <a:hlinkClick r:id="rId5" action="ppaction://hlinksldjump"/>
              </a:rPr>
              <a:t>Литература в семье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  <a:hlinkClick r:id="rId5" action="ppaction://hlinksldjump"/>
              </a:rPr>
              <a:t>Трубниковых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Monotype Corsiva" panose="030101010102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 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  <a:hlinkClick r:id="rId6" action="ppaction://hlinksldjump"/>
              </a:rPr>
              <a:t>Музыка в усадьбе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Monotype Corsiva" panose="030101010102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 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  <a:hlinkClick r:id="rId7" action="ppaction://hlinksldjump"/>
              </a:rPr>
              <a:t>Судьба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  <a:hlinkClick r:id="rId7" action="ppaction://hlinksldjump"/>
              </a:rPr>
              <a:t>Трубниковых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70008" y="292587"/>
            <a:ext cx="36279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Содержание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81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1494" y="14001"/>
            <a:ext cx="67313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Кто такие 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Трубниковы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124745"/>
            <a:ext cx="806489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Трубниковы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 были дворянами. Род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Трубниковых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 известен в Тверской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губернии с начала XVII в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.  Наиболее известные из них братья Арсений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Никанорович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и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Иван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Никанорович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 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Трубниковы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. У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обоих братьев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были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большие семьи: шестеро детей у Арсения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Никаноровича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 и семеро - у Ивана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Никаноровича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. Братья совместно владели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рыболовецким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заводом, маслобойней, сыроваренным заводом, водяными мельницами, имели ферму на сто пятьдесят голов породистого крупного рогатого скота, держали табун породистых лошадей.  К сожалению, далеко не обо всех членах этой семьи мы располагаем достаточной информацией.  </a:t>
            </a:r>
          </a:p>
          <a:p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604448" y="6256870"/>
            <a:ext cx="432048" cy="436490"/>
          </a:xfrm>
          <a:prstGeom prst="actionButtonHo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604448" y="6253617"/>
            <a:ext cx="432048" cy="436490"/>
          </a:xfrm>
          <a:prstGeom prst="actionButtonHo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47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954" y="116632"/>
            <a:ext cx="86373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Трубников 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Арсени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Никанорович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908721"/>
            <a:ext cx="4752528" cy="5400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Наиболее </a:t>
            </a:r>
            <a:r>
              <a:rPr lang="ru-RU" sz="2400" dirty="0">
                <a:latin typeface="Monotype Corsiva" panose="03010101010201010101" pitchFamily="66" charset="0"/>
              </a:rPr>
              <a:t>известен из семьи Арсений  </a:t>
            </a:r>
            <a:r>
              <a:rPr lang="ru-RU" sz="2400" dirty="0" err="1">
                <a:latin typeface="Monotype Corsiva" panose="03010101010201010101" pitchFamily="66" charset="0"/>
              </a:rPr>
              <a:t>Никанорович</a:t>
            </a:r>
            <a:r>
              <a:rPr lang="ru-RU" sz="2400" dirty="0">
                <a:latin typeface="Monotype Corsiva" panose="03010101010201010101" pitchFamily="66" charset="0"/>
              </a:rPr>
              <a:t> Трубников, получивший  имение в 1860-х годах. Один из активных  деятелей Тверского </a:t>
            </a:r>
            <a:r>
              <a:rPr lang="ru-RU" sz="2400" dirty="0" smtClean="0">
                <a:latin typeface="Monotype Corsiva" panose="03010101010201010101" pitchFamily="66" charset="0"/>
              </a:rPr>
              <a:t>губернского земского </a:t>
            </a:r>
            <a:r>
              <a:rPr lang="ru-RU" sz="2400" dirty="0">
                <a:latin typeface="Monotype Corsiva" panose="03010101010201010101" pitchFamily="66" charset="0"/>
              </a:rPr>
              <a:t>собрания, инженер-полковник,  он приумножил владения семьи, покупая  земли в Бежецком и Тверском уездах.  Арсений  </a:t>
            </a:r>
            <a:r>
              <a:rPr lang="ru-RU" sz="2400" dirty="0" err="1">
                <a:latin typeface="Monotype Corsiva" panose="03010101010201010101" pitchFamily="66" charset="0"/>
              </a:rPr>
              <a:t>Никанорович</a:t>
            </a:r>
            <a:r>
              <a:rPr lang="ru-RU" sz="2400" dirty="0">
                <a:latin typeface="Monotype Corsiva" panose="03010101010201010101" pitchFamily="66" charset="0"/>
              </a:rPr>
              <a:t> получил техническое  образование и был крупным  специалистом по железнодорожному  строительству. 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</a:rPr>
              <a:t>В 1860 –х годах он получил имение в Михневе.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71" y="1844824"/>
            <a:ext cx="2736304" cy="2525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604448" y="6253617"/>
            <a:ext cx="432048" cy="436490"/>
          </a:xfrm>
          <a:prstGeom prst="actionButtonHo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1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8640"/>
            <a:ext cx="54441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Владения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Трубниковых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5254" y="813836"/>
            <a:ext cx="414875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r>
              <a:rPr lang="ru-RU" sz="2000" dirty="0">
                <a:latin typeface="Monotype Corsiva" panose="03010101010201010101" pitchFamily="66" charset="0"/>
              </a:rPr>
              <a:t>Усадьбы Михнево и Анино появились на левом берегу реки Медведицы в конце </a:t>
            </a:r>
            <a:r>
              <a:rPr lang="ru-RU" sz="2000" dirty="0" smtClean="0">
                <a:latin typeface="Monotype Corsiva" panose="03010101010201010101" pitchFamily="66" charset="0"/>
              </a:rPr>
              <a:t>18 - начале </a:t>
            </a:r>
            <a:r>
              <a:rPr lang="ru-RU" sz="2000" dirty="0">
                <a:latin typeface="Monotype Corsiva" panose="03010101010201010101" pitchFamily="66" charset="0"/>
              </a:rPr>
              <a:t>19 </a:t>
            </a:r>
            <a:r>
              <a:rPr lang="ru-RU" sz="2000" dirty="0" smtClean="0">
                <a:latin typeface="Monotype Corsiva" panose="03010101010201010101" pitchFamily="66" charset="0"/>
              </a:rPr>
              <a:t>века.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</a:rPr>
              <a:t> </a:t>
            </a:r>
            <a:r>
              <a:rPr lang="ru-RU" sz="2000" dirty="0">
                <a:latin typeface="Monotype Corsiva" panose="03010101010201010101" pitchFamily="66" charset="0"/>
              </a:rPr>
              <a:t>Усадьба Михнево в 1862 году находилась во владении (вместе с деревней Новая) Арсения </a:t>
            </a:r>
            <a:r>
              <a:rPr lang="ru-RU" sz="2000" dirty="0" err="1">
                <a:latin typeface="Monotype Corsiva" panose="03010101010201010101" pitchFamily="66" charset="0"/>
              </a:rPr>
              <a:t>Никаноровича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 smtClean="0">
                <a:latin typeface="Monotype Corsiva" panose="03010101010201010101" pitchFamily="66" charset="0"/>
              </a:rPr>
              <a:t>Трубникова</a:t>
            </a:r>
            <a:r>
              <a:rPr lang="ru-RU" sz="2000" dirty="0" smtClean="0">
                <a:latin typeface="Monotype Corsiva" panose="03010101010201010101" pitchFamily="66" charset="0"/>
              </a:rPr>
              <a:t>.</a:t>
            </a:r>
            <a:r>
              <a:rPr lang="ru-RU" sz="2000" dirty="0">
                <a:latin typeface="Monotype Corsiva" panose="03010101010201010101" pitchFamily="66" charset="0"/>
              </a:rPr>
              <a:t> Другому сыну и брату Арсения Ивану в наследство в том же 1862 году досталась усадьба (сельцо) Ванино (Аннино). Возможно, что сельцо и было названо в честь одного из Иванов </a:t>
            </a:r>
            <a:r>
              <a:rPr lang="ru-RU" sz="2000" dirty="0" err="1" smtClean="0">
                <a:latin typeface="Monotype Corsiva" panose="03010101010201010101" pitchFamily="66" charset="0"/>
              </a:rPr>
              <a:t>Трубниковых</a:t>
            </a:r>
            <a:r>
              <a:rPr lang="ru-RU" sz="2000" dirty="0" smtClean="0">
                <a:latin typeface="Monotype Corsiva" panose="03010101010201010101" pitchFamily="66" charset="0"/>
              </a:rPr>
              <a:t>.</a:t>
            </a:r>
            <a:r>
              <a:rPr lang="ru-RU" alt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Братья </a:t>
            </a:r>
            <a:r>
              <a:rPr lang="ru-RU" altLang="ru-RU" sz="2000" dirty="0" err="1"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Трубниковы</a:t>
            </a:r>
            <a:r>
              <a:rPr lang="ru-RU" altLang="ru-RU" sz="2000" dirty="0"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 имели свои хозяйства, но по-разному их вели. У Арсения </a:t>
            </a:r>
            <a:r>
              <a:rPr lang="ru-RU" altLang="ru-RU" sz="2000" dirty="0" err="1"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Никаноровича</a:t>
            </a:r>
            <a:r>
              <a:rPr lang="ru-RU" altLang="ru-RU" sz="2000" dirty="0"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 оно содержалось в образцовом порядке, а у Ивана </a:t>
            </a:r>
            <a:r>
              <a:rPr lang="ru-RU" altLang="ru-RU" sz="2000" dirty="0" err="1"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Никаноровича</a:t>
            </a:r>
            <a:r>
              <a:rPr lang="ru-RU" altLang="ru-RU" sz="2000" dirty="0"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 было весьма запущенным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 descr="07092012183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5549" y="828212"/>
            <a:ext cx="3168352" cy="2209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7092012182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6065" y="3356992"/>
            <a:ext cx="2269733" cy="2697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604448" y="6253617"/>
            <a:ext cx="432048" cy="436490"/>
          </a:xfrm>
          <a:prstGeom prst="actionButtonHo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88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1904" y="260648"/>
            <a:ext cx="54441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Владения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Трубниковых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9750" y="1298957"/>
            <a:ext cx="56884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49476" y="1052734"/>
            <a:ext cx="6696546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Братья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Трубниковы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 имели свои хозяйства, но по-разному их вели. У Арсения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Никаноровича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 оно содержалось в образцовом порядке, а у Ивана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Никаноровича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 было весьма запущенным.</a:t>
            </a:r>
            <a:r>
              <a:rPr lang="ru-RU" sz="2400" dirty="0"/>
              <a:t> </a:t>
            </a:r>
            <a:r>
              <a:rPr lang="ru-RU" sz="2000" dirty="0">
                <a:latin typeface="Monotype Corsiva" panose="03010101010201010101" pitchFamily="66" charset="0"/>
              </a:rPr>
              <a:t>Совместно братья имели вблизи Михнево рыбокоптильный завод, маслобойку, сыроваренный завод, на реке Медведица – водяную мельницу. Была и «ферма на 150 голов крупного рогатого скота; имелся и табун лошадей и среди них рысистые выездные, на тройках хозяева выезжали на ярмарки в село  </a:t>
            </a:r>
            <a:r>
              <a:rPr lang="ru-RU" sz="2000" dirty="0" err="1">
                <a:latin typeface="Monotype Corsiva" panose="03010101010201010101" pitchFamily="66" charset="0"/>
              </a:rPr>
              <a:t>Застолбье</a:t>
            </a:r>
            <a:r>
              <a:rPr lang="ru-RU" sz="2000" dirty="0">
                <a:latin typeface="Monotype Corsiva" panose="03010101010201010101" pitchFamily="66" charset="0"/>
              </a:rPr>
              <a:t> и город Тверь» (А. Серов. </a:t>
            </a:r>
            <a:r>
              <a:rPr lang="ru-RU" sz="2000" dirty="0" err="1">
                <a:latin typeface="Monotype Corsiva" panose="03010101010201010101" pitchFamily="66" charset="0"/>
              </a:rPr>
              <a:t>Рамешковский</a:t>
            </a:r>
            <a:r>
              <a:rPr lang="ru-RU" sz="2000" dirty="0">
                <a:latin typeface="Monotype Corsiva" panose="03010101010201010101" pitchFamily="66" charset="0"/>
              </a:rPr>
              <a:t> район. Населенные пункты</a:t>
            </a:r>
            <a:r>
              <a:rPr lang="ru-RU" sz="2000" dirty="0" smtClean="0">
                <a:latin typeface="Monotype Corsiva" panose="03010101010201010101" pitchFamily="66" charset="0"/>
              </a:rPr>
              <a:t>)</a:t>
            </a:r>
            <a:r>
              <a:rPr lang="ru-RU" sz="2000" dirty="0"/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Трубниковы</a:t>
            </a:r>
            <a:r>
              <a:rPr lang="ru-RU" sz="2000" dirty="0">
                <a:latin typeface="Monotype Corsiva" panose="03010101010201010101" pitchFamily="66" charset="0"/>
              </a:rPr>
              <a:t> в своих имениях были собирателями библиотек, произведений живописи, антиквариата, издателями семейного журнала «Аннинская бабочка», «Осколки нашего кружка». 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    Немалый вклад внесли помещики </a:t>
            </a:r>
            <a:r>
              <a:rPr lang="ru-RU" sz="2000" dirty="0" err="1">
                <a:latin typeface="Monotype Corsiva" panose="03010101010201010101" pitchFamily="66" charset="0"/>
              </a:rPr>
              <a:t>Трубниковы</a:t>
            </a:r>
            <a:r>
              <a:rPr lang="ru-RU" sz="2000" dirty="0">
                <a:latin typeface="Monotype Corsiva" panose="03010101010201010101" pitchFamily="66" charset="0"/>
              </a:rPr>
              <a:t> в окультуривание ландшафта Аннино и Михнево. Ими были разбиты сады, парки, устроены плотины для мельниц, сооружены каскад прудов ( в Михнево).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  <a:cs typeface="Arial" pitchFamily="34" charset="0"/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8604448" y="6253617"/>
            <a:ext cx="432048" cy="436490"/>
          </a:xfrm>
          <a:prstGeom prst="actionButtonHo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98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258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116632"/>
            <a:ext cx="4274820" cy="284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AM_260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064" y="620688"/>
            <a:ext cx="3240360" cy="2013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7092012182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537" y="3114561"/>
            <a:ext cx="412877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70920121824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9552" y="3297446"/>
            <a:ext cx="1746052" cy="272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362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58474"/>
            <a:ext cx="34499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Литература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532440" y="6256870"/>
            <a:ext cx="432048" cy="436490"/>
          </a:xfrm>
          <a:prstGeom prst="actionButtonHo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807963"/>
            <a:ext cx="35283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Экскурс в семейную историю </a:t>
            </a:r>
            <a:r>
              <a:rPr lang="ru-RU" sz="2400" dirty="0" err="1">
                <a:latin typeface="Monotype Corsiva" panose="03010101010201010101" pitchFamily="66" charset="0"/>
              </a:rPr>
              <a:t>Трубниковых</a:t>
            </a:r>
            <a:r>
              <a:rPr lang="ru-RU" sz="2400" dirty="0">
                <a:latin typeface="Monotype Corsiva" panose="03010101010201010101" pitchFamily="66" charset="0"/>
              </a:rPr>
              <a:t> дает представление о той атмосфере, в которой выросли следующие ее поколения, имевшие самое непосредственное отношение к журналам. 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 </a:t>
            </a:r>
            <a:r>
              <a:rPr lang="ru-RU" sz="2400" dirty="0" smtClean="0">
                <a:latin typeface="Monotype Corsiva" panose="03010101010201010101" pitchFamily="66" charset="0"/>
              </a:rPr>
              <a:t>Журналы </a:t>
            </a:r>
            <a:r>
              <a:rPr lang="ru-RU" sz="2400" dirty="0" err="1">
                <a:latin typeface="Monotype Corsiva" panose="03010101010201010101" pitchFamily="66" charset="0"/>
              </a:rPr>
              <a:t>Трубниковых</a:t>
            </a:r>
            <a:r>
              <a:rPr lang="ru-RU" sz="2400" dirty="0">
                <a:latin typeface="Monotype Corsiva" panose="03010101010201010101" pitchFamily="66" charset="0"/>
              </a:rPr>
              <a:t>, хранящиеся в Государственном архиве Тверской области, дают возможность говорить о двух типах рукописных усадебных журналов. 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930357" y="1962418"/>
            <a:ext cx="3571812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Аннинская бабочка</a:t>
            </a:r>
            <a:endParaRPr lang="ru-RU" sz="2800" dirty="0"/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327061" y="3501008"/>
            <a:ext cx="4421403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/>
              <a:t>Осколки нашего кружка</a:t>
            </a:r>
          </a:p>
        </p:txBody>
      </p:sp>
    </p:spTree>
    <p:extLst>
      <p:ext uri="{BB962C8B-B14F-4D97-AF65-F5344CB8AC3E}">
        <p14:creationId xmlns:p14="http://schemas.microsoft.com/office/powerpoint/2010/main" val="312555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4362" y="268078"/>
            <a:ext cx="61718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«Аннинская бабочка»(1867)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52853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  <a:endParaRPr lang="ru-RU" sz="2000" dirty="0">
              <a:latin typeface="Monotype Corsiva" panose="03010101010201010101" pitchFamily="66" charset="0"/>
            </a:endParaRPr>
          </a:p>
          <a:p>
            <a:r>
              <a:rPr lang="ru-RU" sz="2000" dirty="0">
                <a:latin typeface="Monotype Corsiva" panose="03010101010201010101" pitchFamily="66" charset="0"/>
              </a:rPr>
              <a:t> Этот журнал, несомненно, можно отнести к разряду семейных документов. На его интимный характер указывает подзаголовок - «журнал для нежных сердец»13. Выходил журнал не регулярно, а только тогда, «когда вздумается автору», и главной его задачей было смешить текстами и рисунками того конкретного адресата, к которому он был обращен. В Государственном архиве Тверской области сохранилось пять номеров за 1867 г. - 2, 4, 5, 9 и 10. </a:t>
            </a:r>
            <a:endParaRPr lang="ru-RU" sz="2000" dirty="0" smtClean="0">
              <a:latin typeface="Monotype Corsiva" panose="03010101010201010101" pitchFamily="66" charset="0"/>
            </a:endParaRPr>
          </a:p>
          <a:p>
            <a:r>
              <a:rPr lang="ru-RU" sz="2000" dirty="0"/>
              <a:t> </a:t>
            </a:r>
            <a:r>
              <a:rPr lang="ru-RU" sz="2000" dirty="0">
                <a:latin typeface="Monotype Corsiva" panose="03010101010201010101" pitchFamily="66" charset="0"/>
              </a:rPr>
              <a:t>Создателем журнала являлся один человек, который именует себя редактором, он же является и автором текстов. Предназначался журнал для всех домашних, но, прежде всего, для девушки, к которой автор явно неравнодушен. Это следует в том числе и из того, что цена журнала сначала определялась поцелуем за номер, но потом, по требованию адресата, который посчитал это «слишком обыкновенным», она снижается до «трех улыбок розовых губ»14. </a:t>
            </a:r>
          </a:p>
          <a:p>
            <a:endParaRPr lang="ru-RU" sz="2000" dirty="0">
              <a:latin typeface="Monotype Corsiva" panose="03010101010201010101" pitchFamily="66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604448" y="6253617"/>
            <a:ext cx="432048" cy="436490"/>
          </a:xfrm>
          <a:prstGeom prst="actionButtonHo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0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o">
  <a:themeElements>
    <a:clrScheme name="Другая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Другая 1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pero</Template>
  <TotalTime>289</TotalTime>
  <Words>1344</Words>
  <Application>Microsoft Office PowerPoint</Application>
  <PresentationFormat>Экран (4:3)</PresentationFormat>
  <Paragraphs>48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pero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Трубниковы</dc:title>
  <dc:creator>Светлана</dc:creator>
  <cp:lastModifiedBy>Светлана</cp:lastModifiedBy>
  <cp:revision>32</cp:revision>
  <dcterms:created xsi:type="dcterms:W3CDTF">2013-10-06T12:43:47Z</dcterms:created>
  <dcterms:modified xsi:type="dcterms:W3CDTF">2013-10-13T11:31:39Z</dcterms:modified>
</cp:coreProperties>
</file>