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0" r:id="rId11"/>
    <p:sldId id="271" r:id="rId12"/>
    <p:sldId id="273" r:id="rId13"/>
    <p:sldId id="295" r:id="rId14"/>
    <p:sldId id="272" r:id="rId15"/>
    <p:sldId id="296" r:id="rId16"/>
    <p:sldId id="266" r:id="rId17"/>
    <p:sldId id="283" r:id="rId18"/>
    <p:sldId id="274" r:id="rId19"/>
    <p:sldId id="284" r:id="rId20"/>
    <p:sldId id="285" r:id="rId21"/>
    <p:sldId id="294" r:id="rId22"/>
    <p:sldId id="297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67" r:id="rId32"/>
    <p:sldId id="277" r:id="rId33"/>
    <p:sldId id="278" r:id="rId34"/>
    <p:sldId id="279" r:id="rId35"/>
    <p:sldId id="280" r:id="rId36"/>
    <p:sldId id="281" r:id="rId37"/>
    <p:sldId id="282" r:id="rId38"/>
    <p:sldId id="268" r:id="rId39"/>
    <p:sldId id="275" r:id="rId40"/>
    <p:sldId id="276" r:id="rId41"/>
    <p:sldId id="298" r:id="rId42"/>
    <p:sldId id="269" r:id="rId43"/>
    <p:sldId id="29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D51DF-EDC1-4F8A-810F-1A989AFBB10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21A15-0C78-4B71-A43A-CDFAF5E899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21A15-0C78-4B71-A43A-CDFAF5E8994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21A15-0C78-4B71-A43A-CDFAF5E8994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21A15-0C78-4B71-A43A-CDFAF5E89945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75431-C620-434C-B60F-A07F7162C5F3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D51CA-82DA-4A9E-B77C-9ADCFECDA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Муниципальное дошкольное образовательное учреждение детский сад № 2»Светлячок»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Работа с родителями в первой младшей группе</a:t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2400" dirty="0" smtClean="0"/>
              <a:t>Воспитатель: </a:t>
            </a:r>
            <a:r>
              <a:rPr lang="ru-RU" sz="2400" dirty="0"/>
              <a:t>Боярская  Светлана Борисовна</a:t>
            </a:r>
            <a:br>
              <a:rPr lang="ru-RU" sz="2400" dirty="0"/>
            </a:br>
            <a:endParaRPr lang="ru-RU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11\Desktop\фото 1 группа\SAM_0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11\Desktop\фото 1 группа\SAM_0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DCIM\100PHOTO\SAM_0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3100" dirty="0"/>
              <a:t>Консультация «Развитие навыков самообслуживания и культурно-гигиенических навыков у детей раннего возраста»</a:t>
            </a:r>
            <a:br>
              <a:rPr lang="ru-RU" sz="3100" dirty="0"/>
            </a:br>
            <a:r>
              <a:rPr lang="ru-RU" sz="3100" dirty="0"/>
              <a:t>Беседа «Прогулки с ребёнком зимой»</a:t>
            </a:r>
            <a:br>
              <a:rPr lang="ru-RU" sz="3100" dirty="0"/>
            </a:br>
            <a:r>
              <a:rPr lang="ru-RU" sz="3100" dirty="0"/>
              <a:t>Индивидуальные беседы «Воспитание навыка опрятности»</a:t>
            </a:r>
            <a:br>
              <a:rPr lang="ru-RU" sz="3100" dirty="0"/>
            </a:br>
            <a:r>
              <a:rPr lang="ru-RU" sz="3100" dirty="0"/>
              <a:t>«Гимнастика для малышей»</a:t>
            </a:r>
            <a:br>
              <a:rPr lang="ru-RU" sz="3100" dirty="0"/>
            </a:br>
            <a:r>
              <a:rPr lang="ru-RU" sz="3100" dirty="0"/>
              <a:t>«Основы правильного питания», «Витамины в тарелке».</a:t>
            </a:r>
            <a:br>
              <a:rPr lang="ru-RU" sz="3100" dirty="0"/>
            </a:br>
            <a:r>
              <a:rPr lang="ru-RU" sz="3100" dirty="0"/>
              <a:t>Консультация «Возрастные особенности развития ребенка от 2 до 3-х лет»</a:t>
            </a:r>
            <a:br>
              <a:rPr lang="ru-RU" sz="3100" dirty="0"/>
            </a:br>
            <a:r>
              <a:rPr lang="ru-RU" sz="3100" dirty="0"/>
              <a:t>Индивидуальная работа «Создайте условия для здорового сна»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Папки-передвижки</a:t>
            </a:r>
          </a:p>
        </p:txBody>
      </p:sp>
      <p:pic>
        <p:nvPicPr>
          <p:cNvPr id="3074" name="Picture 2" descr="C:\Users\111\Desktop\фото 1 группа\SAM_0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3857652" cy="2214578"/>
          </a:xfrm>
          <a:prstGeom prst="rect">
            <a:avLst/>
          </a:prstGeom>
          <a:noFill/>
        </p:spPr>
      </p:pic>
      <p:pic>
        <p:nvPicPr>
          <p:cNvPr id="3075" name="Picture 3" descr="C:\Users\111\Desktop\фото 1 группа\SAM_0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071966" cy="2214578"/>
          </a:xfrm>
          <a:prstGeom prst="rect">
            <a:avLst/>
          </a:prstGeom>
          <a:noFill/>
        </p:spPr>
      </p:pic>
      <p:pic>
        <p:nvPicPr>
          <p:cNvPr id="3077" name="Picture 5" descr="C:\Users\111\Desktop\фото 1 группа\SAM_0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857520" cy="2071702"/>
          </a:xfrm>
          <a:prstGeom prst="rect">
            <a:avLst/>
          </a:prstGeom>
          <a:noFill/>
        </p:spPr>
      </p:pic>
      <p:pic>
        <p:nvPicPr>
          <p:cNvPr id="3078" name="Picture 6" descr="C:\Users\111\Desktop\фото 1 группа\SAM_0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357694"/>
            <a:ext cx="2928958" cy="2071702"/>
          </a:xfrm>
          <a:prstGeom prst="rect">
            <a:avLst/>
          </a:prstGeom>
          <a:noFill/>
        </p:spPr>
      </p:pic>
      <p:pic>
        <p:nvPicPr>
          <p:cNvPr id="3079" name="Picture 7" descr="C:\Users\111\Desktop\фото 1 группа\SAM_06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357694"/>
            <a:ext cx="2286016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rmAutofit/>
          </a:bodyPr>
          <a:lstStyle/>
          <a:p>
            <a:r>
              <a:rPr lang="ru-RU" sz="2800" dirty="0"/>
              <a:t>«Как помочь ребёнку привыкнуть к детскому саду»</a:t>
            </a:r>
            <a:br>
              <a:rPr lang="ru-RU" sz="2800" dirty="0"/>
            </a:br>
            <a:r>
              <a:rPr lang="ru-RU" sz="2800" dirty="0"/>
              <a:t>Консультации «Если ребенок не хочет ходить в детский сад»</a:t>
            </a:r>
            <a:br>
              <a:rPr lang="ru-RU" sz="2800" dirty="0"/>
            </a:br>
            <a:r>
              <a:rPr lang="ru-RU" sz="2800" dirty="0"/>
              <a:t>Индивидуальные беседы «Развитие речи, движений и голосового аппарата детей раннего возраста»</a:t>
            </a:r>
            <a:br>
              <a:rPr lang="ru-RU" sz="2800" dirty="0"/>
            </a:br>
            <a:r>
              <a:rPr lang="ru-RU" sz="2800" dirty="0"/>
              <a:t>Консультация «Какие игрушки нужны ребенку?»</a:t>
            </a:r>
            <a:br>
              <a:rPr lang="ru-RU" sz="2800" dirty="0"/>
            </a:br>
            <a:r>
              <a:rPr lang="ru-RU" sz="2800" dirty="0"/>
              <a:t>Консультация «Играйте вместе с детьми»</a:t>
            </a:r>
            <a:br>
              <a:rPr lang="ru-RU" sz="2800" dirty="0"/>
            </a:br>
            <a:r>
              <a:rPr lang="ru-RU" sz="2800" dirty="0"/>
              <a:t>Консультация «Капризы и упрямство»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>
            <a:normAutofit/>
          </a:bodyPr>
          <a:lstStyle/>
          <a:p>
            <a:r>
              <a:rPr lang="ru-RU" sz="3600" b="1" dirty="0"/>
              <a:t>Направление - познавательное </a:t>
            </a:r>
            <a:br>
              <a:rPr lang="ru-RU" sz="3600" b="1" dirty="0"/>
            </a:br>
            <a:r>
              <a:rPr lang="ru-RU" sz="3100" dirty="0"/>
              <a:t>Основная цель: повышение педагогической культуры, педагогической компетентности родителей в воспитании здорового ребенка; ориентация семьи на воспитание здорового ребенка; обеспечение тесного сотрудничества и единых требований детского сада и семьи. Одной из основных форм работы по педагогическому просвещению семьи является родительское собрание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Родительское собрание  «Жизнь детей в детском саду»</a:t>
            </a:r>
          </a:p>
        </p:txBody>
      </p:sp>
      <p:pic>
        <p:nvPicPr>
          <p:cNvPr id="15362" name="Picture 2" descr="C:\Users\111\Desktop\фото 1 группа\SAM_0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736"/>
            <a:ext cx="642942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2400" b="1" dirty="0"/>
              <a:t>Родительское собрание  «Скоро-скоро Новый год!»</a:t>
            </a:r>
          </a:p>
        </p:txBody>
      </p:sp>
      <p:pic>
        <p:nvPicPr>
          <p:cNvPr id="14338" name="Picture 2" descr="C:\Users\111\Desktop\фото 1 группа\SAM_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14488"/>
            <a:ext cx="714380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Фотостенд</a:t>
            </a:r>
            <a:endParaRPr lang="ru-RU" b="1" dirty="0"/>
          </a:p>
        </p:txBody>
      </p:sp>
      <p:pic>
        <p:nvPicPr>
          <p:cNvPr id="16387" name="Picture 3" descr="C:\Users\111\Desktop\фото 1 группа\SAM_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7643866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143000"/>
            <a:ext cx="5715000" cy="4572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r>
              <a:rPr lang="ru-RU" dirty="0"/>
              <a:t>«От того,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станет сегодняшний малыш».</a:t>
            </a:r>
            <a:br>
              <a:rPr lang="ru-RU" dirty="0"/>
            </a:br>
            <a:r>
              <a:rPr lang="ru-RU" dirty="0"/>
              <a:t> В.А. Сухомлинский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/>
              <a:t>«Мамочку мою, очень я люблю»</a:t>
            </a:r>
          </a:p>
        </p:txBody>
      </p:sp>
      <p:pic>
        <p:nvPicPr>
          <p:cNvPr id="17410" name="Picture 2" descr="C:\Users\111\Desktop\фото 1 группа\SAM_0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7215238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/>
          </a:bodyPr>
          <a:lstStyle/>
          <a:p>
            <a:r>
              <a:rPr lang="ru-RU" sz="2800" b="1" dirty="0"/>
              <a:t>Литературная гостиная «Книжки для малышек»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/>
              <a:t>Задачи: рекомендовать родителям произведения, определяющие круг семейного чтения в соответствии с возрастными и индивидуальными особенностями ребёнка, показать методы и приёмы ознакомления ребёнка с художественной </a:t>
            </a:r>
            <a:r>
              <a:rPr lang="ru-RU" sz="2400" dirty="0" smtClean="0"/>
              <a:t>литературой</a:t>
            </a:r>
            <a:endParaRPr lang="ru-RU" sz="2400" dirty="0"/>
          </a:p>
        </p:txBody>
      </p:sp>
      <p:pic>
        <p:nvPicPr>
          <p:cNvPr id="19458" name="Picture 2" descr="C:\Users\111\Desktop\фото 1 группа\SAM_0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786058"/>
            <a:ext cx="6357982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>
            <a:normAutofit/>
          </a:bodyPr>
          <a:lstStyle/>
          <a:p>
            <a:r>
              <a:rPr lang="ru-RU" sz="3200" b="1" dirty="0"/>
              <a:t>Мастер-класс «Пальчиковая гимнастика»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/>
              <a:t>Задачи: помочь родителям овладеть некоторыми пальчиковыми играми, способствовать осознанию значимости развития мелкой моторики рук на развитие речи и с укрепление здоровья малыша</a:t>
            </a:r>
          </a:p>
        </p:txBody>
      </p:sp>
      <p:pic>
        <p:nvPicPr>
          <p:cNvPr id="20482" name="Picture 2" descr="C:\Users\111\Desktop\консул (2)\SAM_0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714620"/>
            <a:ext cx="5643602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3600" b="1" dirty="0"/>
              <a:t>Консультация для родителей  на тему «Развитие мелкой моторики»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Пальчиковые игры</a:t>
            </a:r>
          </a:p>
        </p:txBody>
      </p:sp>
      <p:pic>
        <p:nvPicPr>
          <p:cNvPr id="3" name="Рисунок 2" descr="C:\Users\111\Desktop\консул (2)\SAM_06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214555"/>
            <a:ext cx="621510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Игра «Сделай бусы»</a:t>
            </a:r>
          </a:p>
        </p:txBody>
      </p:sp>
      <p:pic>
        <p:nvPicPr>
          <p:cNvPr id="3" name="Рисунок 2" descr="C:\Users\111\Desktop\консул (2)\SAM_07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500858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Игра «Иголки для ежика», «Лучики для солнышка»</a:t>
            </a:r>
          </a:p>
        </p:txBody>
      </p:sp>
      <p:pic>
        <p:nvPicPr>
          <p:cNvPr id="3" name="Рисунок 2" descr="C:\Users\111\Desktop\консул (2)\SAM_0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71612"/>
            <a:ext cx="6357982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Игра «Разноцветная  фасоль»</a:t>
            </a:r>
          </a:p>
        </p:txBody>
      </p:sp>
      <p:pic>
        <p:nvPicPr>
          <p:cNvPr id="3" name="Рисунок 2" descr="C:\Users\111\Desktop\консул (2)\SAM_0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00174"/>
            <a:ext cx="592935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«Рисование на манке»</a:t>
            </a:r>
          </a:p>
        </p:txBody>
      </p:sp>
      <p:pic>
        <p:nvPicPr>
          <p:cNvPr id="3" name="Рисунок 2" descr="C:\Users\111\Desktop\консул (2)\SAM_07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643050"/>
            <a:ext cx="692948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«Поиск клада»</a:t>
            </a:r>
          </a:p>
        </p:txBody>
      </p:sp>
      <p:pic>
        <p:nvPicPr>
          <p:cNvPr id="3" name="Рисунок 2" descr="C:\Users\111\Desktop\консул (2)\SAM_07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00174"/>
            <a:ext cx="6429420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Рисование ватными палочками</a:t>
            </a:r>
          </a:p>
        </p:txBody>
      </p:sp>
      <p:pic>
        <p:nvPicPr>
          <p:cNvPr id="3" name="Рисунок 2" descr="C:\Users\111\Desktop\консул (2)\SAM_0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71612"/>
            <a:ext cx="6643734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6143668"/>
          </a:xfrm>
        </p:spPr>
        <p:txBody>
          <a:bodyPr>
            <a:noAutofit/>
          </a:bodyPr>
          <a:lstStyle/>
          <a:p>
            <a:r>
              <a:rPr lang="ru-RU" sz="4000" b="1" dirty="0"/>
              <a:t>АКТУАЛЬНОСТЬ: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 сегодня взаимодействие ДОУ с родителями является важной составной частью в работе по преодолению трудностей в развитии и воспитании дошкольников. Только в тесном сотрудничестве, на взаимопонимании педагогов и родителей можно добиться высоких результатов.</a:t>
            </a:r>
            <a:br>
              <a:rPr lang="ru-RU" sz="2400" dirty="0"/>
            </a:br>
            <a:r>
              <a:rPr lang="ru-RU" sz="2400" dirty="0"/>
              <a:t>Проблема взаимодействия детского сада с семьёй всегда была актуальной и трудной. Актуальной, потому что участие родителей в жизни своих детей помогает им увидеть многое, а трудное, потому что все родители разные, к ним, как и к детям, нужен особый подход. Работая с родителями, мы помогаем им увидеть отличие мира от мира взрослых, преодолеть авторитарно отношение к ребёнку, относиться к нему, как равному к себе и понимать, что недопустимо сравнивать его с другими детьми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Мастер –класс по изготовлению дидактического пособия для развития мелкой моторики «Мякиш»</a:t>
            </a:r>
          </a:p>
        </p:txBody>
      </p:sp>
      <p:pic>
        <p:nvPicPr>
          <p:cNvPr id="3" name="Рисунок 2" descr="C:\Users\111\Desktop\консул (2)\SAM_0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464347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111\Desktop\фото 1 группа\SAM_0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00438"/>
            <a:ext cx="335758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2800" dirty="0"/>
              <a:t>В современных условиях детского сада трудно обойтись без поддержки родителей. Именно поэтому многое у нас в группе, участке сделано руками пап и мам наших детей. Они помогли нам изготовить пособия для развития мелкой моторики, уголок природы, театральный уголок и многое другое. С помощью родителей группа оформлена так, что каждый уголок используется для развития детей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Дидактическое пособие для развития мелкой моторики</a:t>
            </a:r>
          </a:p>
        </p:txBody>
      </p:sp>
      <p:pic>
        <p:nvPicPr>
          <p:cNvPr id="7170" name="Picture 2" descr="C:\Users\111\Desktop\фото 1 группа\SAM_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4357718" cy="4071966"/>
          </a:xfrm>
          <a:prstGeom prst="rect">
            <a:avLst/>
          </a:prstGeom>
          <a:noFill/>
        </p:spPr>
      </p:pic>
      <p:pic>
        <p:nvPicPr>
          <p:cNvPr id="7171" name="Picture 3" descr="C:\Users\111\Desktop\фото 1 группа\SAM_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3116"/>
            <a:ext cx="392909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11\Pictures\шаблон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Куклы</a:t>
            </a:r>
          </a:p>
        </p:txBody>
      </p:sp>
      <p:pic>
        <p:nvPicPr>
          <p:cNvPr id="8194" name="Picture 2" descr="C:\Users\111\Desktop\фото 1 группа\SAM_0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28736"/>
            <a:ext cx="7000924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Уголок природы</a:t>
            </a:r>
          </a:p>
        </p:txBody>
      </p:sp>
      <p:pic>
        <p:nvPicPr>
          <p:cNvPr id="9218" name="Picture 2" descr="C:\Users\111\Desktop\фото 1 группа\SAM_0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4071966" cy="4429156"/>
          </a:xfrm>
          <a:prstGeom prst="rect">
            <a:avLst/>
          </a:prstGeom>
          <a:noFill/>
        </p:spPr>
      </p:pic>
      <p:pic>
        <p:nvPicPr>
          <p:cNvPr id="9219" name="Picture 3" descr="C:\Users\111\Desktop\фото 1 группа\SAM_0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400052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Театральный уголок</a:t>
            </a:r>
          </a:p>
        </p:txBody>
      </p:sp>
      <p:pic>
        <p:nvPicPr>
          <p:cNvPr id="10242" name="Picture 2" descr="C:\Users\111\Desktop\фото 1 группа\SAM_0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714488"/>
            <a:ext cx="642942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Наш участок</a:t>
            </a:r>
          </a:p>
        </p:txBody>
      </p:sp>
      <p:pic>
        <p:nvPicPr>
          <p:cNvPr id="11266" name="Picture 2" descr="C:\Users\111\Desktop\фото 1 группа\SAM_0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286280" cy="3786214"/>
          </a:xfrm>
          <a:prstGeom prst="rect">
            <a:avLst/>
          </a:prstGeom>
          <a:noFill/>
        </p:spPr>
      </p:pic>
      <p:pic>
        <p:nvPicPr>
          <p:cNvPr id="11267" name="Picture 3" descr="C:\Users\111\Desktop\фото 1 группа\SAM_0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472" y="2071678"/>
            <a:ext cx="3786246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2400" b="1" dirty="0"/>
              <a:t>Трудовой десант «Постройка снежного городка на участке»</a:t>
            </a:r>
            <a:br>
              <a:rPr lang="ru-RU" sz="2400" b="1" dirty="0"/>
            </a:br>
            <a:r>
              <a:rPr lang="ru-RU" sz="2400" dirty="0"/>
              <a:t>Задачи: способствовать знакомству родителей группы друг с другом, осознанию значимости родительской помощи в создании благоприятных условий для пребывания детей в детском </a:t>
            </a:r>
            <a:r>
              <a:rPr lang="ru-RU" sz="2400" dirty="0" smtClean="0"/>
              <a:t>саду </a:t>
            </a:r>
            <a:endParaRPr lang="ru-RU" sz="2400" dirty="0"/>
          </a:p>
        </p:txBody>
      </p:sp>
      <p:pic>
        <p:nvPicPr>
          <p:cNvPr id="12290" name="Picture 2" descr="C:\Users\111\Desktop\фото 1 группа\SAM_0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6786610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sz="2800" dirty="0"/>
              <a:t>Для творческого общения используется такая форма работы с семьей, как тематические выставки. </a:t>
            </a:r>
            <a:br>
              <a:rPr lang="ru-RU" sz="2800" dirty="0"/>
            </a:br>
            <a:r>
              <a:rPr lang="ru-RU" sz="2800" dirty="0"/>
              <a:t>Эти выставки предоставляют родителям и детям организовать совместную деятельность. Родители отмечают, что в процессе совместной подготовки материалов к выставке взрослые и дети еще лучше узнают друг друга; в семье появляется еще одна возможность поговорить о ребенке, о его жизни в группе и дома 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DCIM\100PHOTO\SAM_0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4626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Цели взаимодействия МДОУ и семьи: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4000" dirty="0"/>
              <a:t>- создание условий для благоприятного климата взаимодействия с родителями; </a:t>
            </a:r>
            <a:br>
              <a:rPr lang="ru-RU" sz="4000" dirty="0"/>
            </a:br>
            <a:r>
              <a:rPr lang="ru-RU" sz="4000" dirty="0"/>
              <a:t> - установление доверительных и партнерских отношений с родителями; </a:t>
            </a:r>
            <a:br>
              <a:rPr lang="ru-RU" sz="4000" dirty="0"/>
            </a:br>
            <a:r>
              <a:rPr lang="ru-RU" sz="4000" dirty="0"/>
              <a:t>- вовлечение семьи в единое образовательное пространство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Мастерская Деда Мороза</a:t>
            </a:r>
          </a:p>
        </p:txBody>
      </p:sp>
      <p:pic>
        <p:nvPicPr>
          <p:cNvPr id="6146" name="Picture 2" descr="C:\Users\111\Desktop\фото 1 группа\SAM_0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286676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Показатели результативности проведенной работы</a:t>
            </a:r>
            <a:r>
              <a:rPr lang="ru-RU" sz="2800" dirty="0"/>
              <a:t>: </a:t>
            </a:r>
            <a:br>
              <a:rPr lang="ru-RU" sz="2800" dirty="0"/>
            </a:br>
            <a:r>
              <a:rPr lang="ru-RU" sz="2800" dirty="0"/>
              <a:t>На сегодняшний день можно сказать, что в нашей группе сложились дружеские отношения с родителями. Использование разнообразных форм работы с родителями дало необходимые результаты: у родителей появился интерес к работе детского сада и воспитанию детей; изменился характер вопросов родителей к педагогам детского сада, увеличился рост их педагогических интересов и знаний; родители овладели необходимыми практическими умениями и навыками воспитания и обучения детей дошкольного возраста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«Дети – это счастье, созданное нашим трудом. Занятия, встречи с детьми, конечно, требуют душевных сил, времени, труда. Но, ведь и мы счастливы только тогда, когда счастливы наши дети, когда их глаза светятся радостью». </a:t>
            </a:r>
            <a:br>
              <a:rPr lang="ru-RU" sz="3200" dirty="0"/>
            </a:br>
            <a:r>
              <a:rPr lang="ru-RU" sz="3200" dirty="0"/>
              <a:t>В.А. Сухомлинский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>
            <a:normAutofit/>
          </a:bodyPr>
          <a:lstStyle/>
          <a:p>
            <a:r>
              <a:rPr lang="ru-RU" sz="6600" dirty="0"/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97304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Задачи: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</a:t>
            </a:r>
            <a:br>
              <a:rPr lang="ru-RU" sz="2800" dirty="0"/>
            </a:br>
            <a:r>
              <a:rPr lang="ru-RU" sz="3600" dirty="0"/>
              <a:t>- активизировать и обогащать воспитательные умения родителей; </a:t>
            </a:r>
            <a:br>
              <a:rPr lang="ru-RU" sz="3600" dirty="0"/>
            </a:br>
            <a:r>
              <a:rPr lang="ru-RU" sz="3600" dirty="0"/>
              <a:t>- работать в тесном контакте с семьями своих воспитанников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2800" dirty="0"/>
              <a:t>Позвольте представить – наши родители.</a:t>
            </a:r>
            <a:br>
              <a:rPr lang="ru-RU" sz="2800" dirty="0"/>
            </a:br>
            <a:r>
              <a:rPr lang="ru-RU" sz="2800" dirty="0"/>
              <a:t> Родители у нас – народ прекрасный. Смысл воспитания для них, предельно ясный. Ведь только творчество и труд. Нам личность в будущем дадут </a:t>
            </a:r>
          </a:p>
        </p:txBody>
      </p:sp>
      <p:pic>
        <p:nvPicPr>
          <p:cNvPr id="13314" name="Picture 2" descr="C:\Users\111\Desktop\фото 1 группа\SAM_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6572296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11\Pictures\шаблон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/>
          </a:bodyPr>
          <a:lstStyle/>
          <a:p>
            <a:r>
              <a:rPr lang="ru-RU" sz="3200" b="1" dirty="0"/>
              <a:t>Направления по вовлечению родителей в совместную деятельность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Информационно - аналитическое – (анкетирование, тестирование, опрос, «почтовый ящик»</a:t>
            </a:r>
            <a:br>
              <a:rPr lang="ru-RU" sz="3200" dirty="0"/>
            </a:br>
            <a:r>
              <a:rPr lang="ru-RU" sz="3200" dirty="0"/>
              <a:t> Познавательное – (родительские гостиные, нетрадиционные собрания, экскурсии) Наглядно – информационное – (через родительские уголки, папки – передвижки, мини – библиотека, выпуск газеты)</a:t>
            </a:r>
            <a:br>
              <a:rPr lang="ru-RU" sz="3200" dirty="0"/>
            </a:br>
            <a:r>
              <a:rPr lang="ru-RU" sz="3200" dirty="0"/>
              <a:t> </a:t>
            </a:r>
            <a:r>
              <a:rPr lang="ru-RU" sz="3200" dirty="0" err="1"/>
              <a:t>Досуговое</a:t>
            </a:r>
            <a:r>
              <a:rPr lang="ru-RU" sz="3200" dirty="0"/>
              <a:t> – (праздники, акции) </a:t>
            </a:r>
            <a:br>
              <a:rPr lang="ru-RU" sz="3200" dirty="0"/>
            </a:b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Формы взаимодействия с родителями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u="sng" dirty="0"/>
              <a:t> Традиционные формы   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Родительские собрания</a:t>
            </a:r>
            <a:br>
              <a:rPr lang="ru-RU" sz="2400" dirty="0"/>
            </a:br>
            <a:r>
              <a:rPr lang="ru-RU" sz="2400" dirty="0"/>
              <a:t> Консультации </a:t>
            </a:r>
            <a:br>
              <a:rPr lang="ru-RU" sz="2400" dirty="0"/>
            </a:br>
            <a:r>
              <a:rPr lang="ru-RU" sz="2400" dirty="0"/>
              <a:t>Анкетирование</a:t>
            </a:r>
            <a:br>
              <a:rPr lang="ru-RU" sz="2400" dirty="0"/>
            </a:br>
            <a:r>
              <a:rPr lang="ru-RU" sz="2400" dirty="0"/>
              <a:t> Утренники </a:t>
            </a:r>
            <a:br>
              <a:rPr lang="ru-RU" sz="2400" dirty="0"/>
            </a:br>
            <a:r>
              <a:rPr lang="ru-RU" sz="2400" dirty="0"/>
              <a:t>Оформление информационных стендов </a:t>
            </a:r>
            <a:br>
              <a:rPr lang="ru-RU" sz="2400" dirty="0"/>
            </a:br>
            <a:r>
              <a:rPr lang="ru-RU" sz="2400" u="sng" dirty="0"/>
              <a:t>Нетрадиционные формы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Презентация группы </a:t>
            </a:r>
            <a:br>
              <a:rPr lang="ru-RU" sz="2400" dirty="0"/>
            </a:br>
            <a:r>
              <a:rPr lang="ru-RU" sz="2400" dirty="0"/>
              <a:t>Концерты </a:t>
            </a:r>
            <a:br>
              <a:rPr lang="ru-RU" sz="2400" dirty="0"/>
            </a:br>
            <a:r>
              <a:rPr lang="ru-RU" sz="2400" dirty="0"/>
              <a:t>Тематические досуги</a:t>
            </a:r>
            <a:br>
              <a:rPr lang="ru-RU" sz="2400" dirty="0"/>
            </a:br>
            <a:r>
              <a:rPr lang="ru-RU" sz="2400" dirty="0"/>
              <a:t> Оформление стенгазет и буклетов </a:t>
            </a:r>
            <a:br>
              <a:rPr lang="ru-RU" sz="2400" dirty="0"/>
            </a:br>
            <a:r>
              <a:rPr lang="ru-RU" sz="2400" dirty="0"/>
              <a:t>Почта доверия </a:t>
            </a:r>
            <a:br>
              <a:rPr lang="ru-RU" sz="2400" dirty="0"/>
            </a:br>
            <a:r>
              <a:rPr lang="ru-RU" sz="2400" dirty="0"/>
              <a:t>Театрализованные представления для детей с участием родителей</a:t>
            </a:r>
            <a:br>
              <a:rPr lang="ru-RU" sz="2400" dirty="0"/>
            </a:br>
            <a:r>
              <a:rPr lang="ru-RU" sz="2400" dirty="0"/>
              <a:t> Нетрадиционные собрания </a:t>
            </a:r>
            <a:br>
              <a:rPr lang="ru-RU" sz="2400" dirty="0"/>
            </a:br>
            <a:r>
              <a:rPr lang="ru-RU" sz="2400" dirty="0"/>
              <a:t>Информация о группе, детском саде на сайте в Интернете 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11\Pictures\шаблон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>
            <a:normAutofit/>
          </a:bodyPr>
          <a:lstStyle/>
          <a:p>
            <a:r>
              <a:rPr lang="ru-RU" sz="3200" b="1" dirty="0"/>
              <a:t>Направление - наглядно-информационное </a:t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800" dirty="0"/>
              <a:t>Наглядно-информационное направление даёт возможность донести до родителей любую информацию в доступной форме, напомнить тактично о родительских обязанностях и ответственности. Детский сад начинается с раздевалки, очень важно, чтобы она была уютная и красивая, поэтому наш родительский уголок оформляется посезонно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294</Words>
  <Application>Microsoft Office PowerPoint</Application>
  <PresentationFormat>Экран (4:3)</PresentationFormat>
  <Paragraphs>42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Муниципальное дошкольное образовательное учреждение детский сад № 2»Светлячок»  Работа с родителями в первой младшей группе   Воспитатель: Боярская  Светлана Борисовна </vt:lpstr>
      <vt:lpstr>«От того,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станет сегодняшний малыш».  В.А. Сухомлинский </vt:lpstr>
      <vt:lpstr>АКТУАЛЬНОСТЬ: На сегодня взаимодействие ДОУ с родителями является важной составной частью в работе по преодолению трудностей в развитии и воспитании дошкольников. Только в тесном сотрудничестве, на взаимопонимании педагогов и родителей можно добиться высоких результатов. Проблема взаимодействия детского сада с семьёй всегда была актуальной и трудной. Актуальной, потому что участие родителей в жизни своих детей помогает им увидеть многое, а трудное, потому что все родители разные, к ним, как и к детям, нужен особый подход. Работая с родителями, мы помогаем им увидеть отличие мира от мира взрослых, преодолеть авторитарно отношение к ребёнку, относиться к нему, как равному к себе и понимать, что недопустимо сравнивать его с другими детьми </vt:lpstr>
      <vt:lpstr> Цели взаимодействия МДОУ и семьи:  - создание условий для благоприятного климата взаимодействия с родителями;   - установление доверительных и партнерских отношений с родителями;  - вовлечение семьи в единое образовательное пространство</vt:lpstr>
      <vt:lpstr> Задачи:   - активизировать и обогащать воспитательные умения родителей;  - работать в тесном контакте с семьями своих воспитанников</vt:lpstr>
      <vt:lpstr>Позвольте представить – наши родители.  Родители у нас – народ прекрасный. Смысл воспитания для них, предельно ясный. Ведь только творчество и труд. Нам личность в будущем дадут </vt:lpstr>
      <vt:lpstr>Направления по вовлечению родителей в совместную деятельность  Информационно - аналитическое – (анкетирование, тестирование, опрос, «почтовый ящик»  Познавательное – (родительские гостиные, нетрадиционные собрания, экскурсии) Наглядно – информационное – (через родительские уголки, папки – передвижки, мини – библиотека, выпуск газеты)  Досуговое – (праздники, акции)  </vt:lpstr>
      <vt:lpstr>Формы взаимодействия с родителями  Традиционные формы      Родительские собрания  Консультации  Анкетирование  Утренники  Оформление информационных стендов  Нетрадиционные формы  Презентация группы  Концерты  Тематические досуги  Оформление стенгазет и буклетов  Почта доверия  Театрализованные представления для детей с участием родителей  Нетрадиционные собрания  Информация о группе, детском саде на сайте в Интернете  </vt:lpstr>
      <vt:lpstr>Направление - наглядно-информационное   Наглядно-информационное направление даёт возможность донести до родителей любую информацию в доступной форме, напомнить тактично о родительских обязанностях и ответственности. Детский сад начинается с раздевалки, очень важно, чтобы она была уютная и красивая, поэтому наш родительский уголок оформляется посезонно </vt:lpstr>
      <vt:lpstr>Слайд 10</vt:lpstr>
      <vt:lpstr>Слайд 11</vt:lpstr>
      <vt:lpstr>Слайд 12</vt:lpstr>
      <vt:lpstr> Консультация «Развитие навыков самообслуживания и культурно-гигиенических навыков у детей раннего возраста» Беседа «Прогулки с ребёнком зимой» Индивидуальные беседы «Воспитание навыка опрятности» «Гимнастика для малышей» «Основы правильного питания», «Витамины в тарелке». Консультация «Возрастные особенности развития ребенка от 2 до 3-х лет» Индивидуальная работа «Создайте условия для здорового сна»</vt:lpstr>
      <vt:lpstr>Папки-передвижки</vt:lpstr>
      <vt:lpstr>«Как помочь ребёнку привыкнуть к детскому саду» Консультации «Если ребенок не хочет ходить в детский сад» Индивидуальные беседы «Развитие речи, движений и голосового аппарата детей раннего возраста» Консультация «Какие игрушки нужны ребенку?» Консультация «Играйте вместе с детьми» Консультация «Капризы и упрямство»</vt:lpstr>
      <vt:lpstr>Направление - познавательное  Основная цель: повышение педагогической культуры, педагогической компетентности родителей в воспитании здорового ребенка; ориентация семьи на воспитание здорового ребенка; обеспечение тесного сотрудничества и единых требований детского сада и семьи. Одной из основных форм работы по педагогическому просвещению семьи является родительское собрание</vt:lpstr>
      <vt:lpstr>Родительское собрание  «Жизнь детей в детском саду»</vt:lpstr>
      <vt:lpstr>Родительское собрание  «Скоро-скоро Новый год!»</vt:lpstr>
      <vt:lpstr>Фотостенд</vt:lpstr>
      <vt:lpstr> «Мамочку мою, очень я люблю»</vt:lpstr>
      <vt:lpstr>Литературная гостиная «Книжки для малышек» Задачи: рекомендовать родителям произведения, определяющие круг семейного чтения в соответствии с возрастными и индивидуальными особенностями ребёнка, показать методы и приёмы ознакомления ребёнка с художественной литературой</vt:lpstr>
      <vt:lpstr>Мастер-класс «Пальчиковая гимнастика» Задачи: помочь родителям овладеть некоторыми пальчиковыми играми, способствовать осознанию значимости развития мелкой моторики рук на развитие речи и с укрепление здоровья малыша</vt:lpstr>
      <vt:lpstr>Консультация для родителей  на тему «Развитие мелкой моторики» Пальчиковые игры</vt:lpstr>
      <vt:lpstr>Игра «Сделай бусы»</vt:lpstr>
      <vt:lpstr>Игра «Иголки для ежика», «Лучики для солнышка»</vt:lpstr>
      <vt:lpstr>Игра «Разноцветная  фасоль»</vt:lpstr>
      <vt:lpstr>Игра «Рисование на манке»</vt:lpstr>
      <vt:lpstr>Игра «Поиск клада»</vt:lpstr>
      <vt:lpstr>Рисование ватными палочками</vt:lpstr>
      <vt:lpstr>Мастер –класс по изготовлению дидактического пособия для развития мелкой моторики «Мякиш»</vt:lpstr>
      <vt:lpstr>В современных условиях детского сада трудно обойтись без поддержки родителей. Именно поэтому многое у нас в группе, участке сделано руками пап и мам наших детей. Они помогли нам изготовить пособия для развития мелкой моторики, уголок природы, театральный уголок и многое другое. С помощью родителей группа оформлена так, что каждый уголок используется для развития детей</vt:lpstr>
      <vt:lpstr>Дидактическое пособие для развития мелкой моторики</vt:lpstr>
      <vt:lpstr>Куклы</vt:lpstr>
      <vt:lpstr>Уголок природы</vt:lpstr>
      <vt:lpstr>Театральный уголок</vt:lpstr>
      <vt:lpstr>Наш участок</vt:lpstr>
      <vt:lpstr>Трудовой десант «Постройка снежного городка на участке» Задачи: способствовать знакомству родителей группы друг с другом, осознанию значимости родительской помощи в создании благоприятных условий для пребывания детей в детском саду </vt:lpstr>
      <vt:lpstr>Для творческого общения используется такая форма работы с семьей, как тематические выставки.  Эти выставки предоставляют родителям и детям организовать совместную деятельность. Родители отмечают, что в процессе совместной подготовки материалов к выставке взрослые и дети еще лучше узнают друг друга; в семье появляется еще одна возможность поговорить о ребенке, о его жизни в группе и дома  </vt:lpstr>
      <vt:lpstr>Слайд 39</vt:lpstr>
      <vt:lpstr>Мастерская Деда Мороза</vt:lpstr>
      <vt:lpstr>Показатели результативности проведенной работы:  На сегодняшний день можно сказать, что в нашей группе сложились дружеские отношения с родителями. Использование разнообразных форм работы с родителями дало необходимые результаты: у родителей появился интерес к работе детского сада и воспитанию детей; изменился характер вопросов родителей к педагогам детского сада, увеличился рост их педагогических интересов и знаний; родители овладели необходимыми практическими умениями и навыками воспитания и обучения детей дошкольного возраста </vt:lpstr>
      <vt:lpstr>  «Дети – это счастье, созданное нашим трудом. Занятия, встречи с детьми, конечно, требуют душевных сил, времени, труда. Но, ведь и мы счастливы только тогда, когда счастливы наши дети, когда их глаза светятся радостью».  В.А. Сухомлинский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49</cp:revision>
  <dcterms:created xsi:type="dcterms:W3CDTF">2018-03-27T12:48:51Z</dcterms:created>
  <dcterms:modified xsi:type="dcterms:W3CDTF">2019-03-25T21:43:59Z</dcterms:modified>
</cp:coreProperties>
</file>