
<file path=[Content_Types].xml><?xml version="1.0" encoding="utf-8"?>
<Types xmlns="http://schemas.openxmlformats.org/package/2006/content-types">
  <Default Extension="mp3" ContentType="audio/mpeg"/>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4" r:id="rId1"/>
  </p:sldMasterIdLst>
  <p:sldIdLst>
    <p:sldId id="256" r:id="rId2"/>
    <p:sldId id="257" r:id="rId3"/>
    <p:sldId id="270" r:id="rId4"/>
    <p:sldId id="258" r:id="rId5"/>
    <p:sldId id="259" r:id="rId6"/>
    <p:sldId id="264" r:id="rId7"/>
    <p:sldId id="271" r:id="rId8"/>
    <p:sldId id="272" r:id="rId9"/>
    <p:sldId id="274" r:id="rId10"/>
    <p:sldId id="269" r:id="rId11"/>
    <p:sldId id="283" r:id="rId12"/>
    <p:sldId id="287" r:id="rId13"/>
    <p:sldId id="273" r:id="rId14"/>
    <p:sldId id="290" r:id="rId15"/>
    <p:sldId id="285" r:id="rId16"/>
    <p:sldId id="284" r:id="rId17"/>
    <p:sldId id="286" r:id="rId18"/>
    <p:sldId id="289" r:id="rId19"/>
    <p:sldId id="266" r:id="rId2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84" d="100"/>
          <a:sy n="84" d="100"/>
        </p:scale>
        <p:origin x="562" y="1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u-RU" smtClean="0"/>
              <a:t>Образец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309E12F9-CD04-478F-91E4-DCBBCC117D29}" type="datetimeFigureOut">
              <a:rPr lang="ru-RU" smtClean="0"/>
              <a:t>10.09.2020</a:t>
            </a:fld>
            <a:endParaRPr lang="ru-RU"/>
          </a:p>
        </p:txBody>
      </p:sp>
      <p:sp>
        <p:nvSpPr>
          <p:cNvPr id="5" name="Footer Placeholder 4"/>
          <p:cNvSpPr>
            <a:spLocks noGrp="1"/>
          </p:cNvSpPr>
          <p:nvPr>
            <p:ph type="ftr" sz="quarter" idx="11"/>
          </p:nvPr>
        </p:nvSpPr>
        <p:spPr/>
        <p:txBody>
          <a:bodyPr/>
          <a:lstStyle/>
          <a:p>
            <a:endParaRPr lang="ru-RU"/>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43D4CDF2-E955-4227-95F2-158F08CA6DD5}" type="slidenum">
              <a:rPr lang="ru-RU" smtClean="0"/>
              <a:t>‹#›</a:t>
            </a:fld>
            <a:endParaRPr lang="ru-RU"/>
          </a:p>
        </p:txBody>
      </p:sp>
    </p:spTree>
    <p:extLst>
      <p:ext uri="{BB962C8B-B14F-4D97-AF65-F5344CB8AC3E}">
        <p14:creationId xmlns:p14="http://schemas.microsoft.com/office/powerpoint/2010/main" val="2282365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09E12F9-CD04-478F-91E4-DCBBCC117D29}" type="datetimeFigureOut">
              <a:rPr lang="ru-RU" smtClean="0"/>
              <a:t>10.09.2020</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3D4CDF2-E955-4227-95F2-158F08CA6DD5}" type="slidenum">
              <a:rPr lang="ru-RU" smtClean="0"/>
              <a:t>‹#›</a:t>
            </a:fld>
            <a:endParaRPr lang="ru-RU"/>
          </a:p>
        </p:txBody>
      </p:sp>
    </p:spTree>
    <p:extLst>
      <p:ext uri="{BB962C8B-B14F-4D97-AF65-F5344CB8AC3E}">
        <p14:creationId xmlns:p14="http://schemas.microsoft.com/office/powerpoint/2010/main" val="2057119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smtClean="0"/>
              <a:t>Образец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09E12F9-CD04-478F-91E4-DCBBCC117D29}" type="datetimeFigureOut">
              <a:rPr lang="ru-RU" smtClean="0"/>
              <a:t>10.09.2020</a:t>
            </a:fld>
            <a:endParaRPr lang="ru-RU"/>
          </a:p>
        </p:txBody>
      </p:sp>
      <p:sp>
        <p:nvSpPr>
          <p:cNvPr id="5" name="Footer Placeholder 4"/>
          <p:cNvSpPr>
            <a:spLocks noGrp="1"/>
          </p:cNvSpPr>
          <p:nvPr>
            <p:ph type="ftr" sz="quarter" idx="11"/>
          </p:nvPr>
        </p:nvSpPr>
        <p:spPr/>
        <p:txBody>
          <a:bodyPr/>
          <a:lstStyle/>
          <a:p>
            <a:endParaRPr lang="ru-RU"/>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3D4CDF2-E955-4227-95F2-158F08CA6DD5}" type="slidenum">
              <a:rPr lang="ru-RU" smtClean="0"/>
              <a:t>‹#›</a:t>
            </a:fld>
            <a:endParaRPr lang="ru-RU"/>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033523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u-RU" smtClean="0"/>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309E12F9-CD04-478F-91E4-DCBBCC117D29}" type="datetimeFigureOut">
              <a:rPr lang="ru-RU" smtClean="0"/>
              <a:t>10.09.2020</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3D4CDF2-E955-4227-95F2-158F08CA6DD5}" type="slidenum">
              <a:rPr lang="ru-RU" smtClean="0"/>
              <a:t>‹#›</a:t>
            </a:fld>
            <a:endParaRPr lang="ru-RU"/>
          </a:p>
        </p:txBody>
      </p:sp>
    </p:spTree>
    <p:extLst>
      <p:ext uri="{BB962C8B-B14F-4D97-AF65-F5344CB8AC3E}">
        <p14:creationId xmlns:p14="http://schemas.microsoft.com/office/powerpoint/2010/main" val="1332493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309E12F9-CD04-478F-91E4-DCBBCC117D29}" type="datetimeFigureOut">
              <a:rPr lang="ru-RU" smtClean="0"/>
              <a:t>10.09.2020</a:t>
            </a:fld>
            <a:endParaRPr lang="ru-RU"/>
          </a:p>
        </p:txBody>
      </p:sp>
      <p:sp>
        <p:nvSpPr>
          <p:cNvPr id="6" name="Footer Placeholder 5"/>
          <p:cNvSpPr>
            <a:spLocks noGrp="1"/>
          </p:cNvSpPr>
          <p:nvPr>
            <p:ph type="ftr" sz="quarter" idx="11"/>
          </p:nvPr>
        </p:nvSpPr>
        <p:spPr/>
        <p:txBody>
          <a:bodyPr/>
          <a:lstStyle/>
          <a:p>
            <a:endParaRPr lang="ru-RU"/>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3D4CDF2-E955-4227-95F2-158F08CA6DD5}" type="slidenum">
              <a:rPr lang="ru-RU" smtClean="0"/>
              <a:t>‹#›</a:t>
            </a:fld>
            <a:endParaRPr lang="ru-RU"/>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9860700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309E12F9-CD04-478F-91E4-DCBBCC117D29}" type="datetimeFigureOut">
              <a:rPr lang="ru-RU" smtClean="0"/>
              <a:t>10.09.2020</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3D4CDF2-E955-4227-95F2-158F08CA6DD5}" type="slidenum">
              <a:rPr lang="ru-RU" smtClean="0"/>
              <a:t>‹#›</a:t>
            </a:fld>
            <a:endParaRPr lang="ru-RU"/>
          </a:p>
        </p:txBody>
      </p:sp>
    </p:spTree>
    <p:extLst>
      <p:ext uri="{BB962C8B-B14F-4D97-AF65-F5344CB8AC3E}">
        <p14:creationId xmlns:p14="http://schemas.microsoft.com/office/powerpoint/2010/main" val="2229770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09E12F9-CD04-478F-91E4-DCBBCC117D29}" type="datetimeFigureOut">
              <a:rPr lang="ru-RU" smtClean="0"/>
              <a:t>10.09.2020</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3D4CDF2-E955-4227-95F2-158F08CA6DD5}" type="slidenum">
              <a:rPr lang="ru-RU" smtClean="0"/>
              <a:t>‹#›</a:t>
            </a:fld>
            <a:endParaRPr lang="ru-RU"/>
          </a:p>
        </p:txBody>
      </p:sp>
    </p:spTree>
    <p:extLst>
      <p:ext uri="{BB962C8B-B14F-4D97-AF65-F5344CB8AC3E}">
        <p14:creationId xmlns:p14="http://schemas.microsoft.com/office/powerpoint/2010/main" val="415347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09E12F9-CD04-478F-91E4-DCBBCC117D29}" type="datetimeFigureOut">
              <a:rPr lang="ru-RU" smtClean="0"/>
              <a:t>10.09.2020</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3D4CDF2-E955-4227-95F2-158F08CA6DD5}" type="slidenum">
              <a:rPr lang="ru-RU" smtClean="0"/>
              <a:t>‹#›</a:t>
            </a:fld>
            <a:endParaRPr lang="ru-RU"/>
          </a:p>
        </p:txBody>
      </p:sp>
    </p:spTree>
    <p:extLst>
      <p:ext uri="{BB962C8B-B14F-4D97-AF65-F5344CB8AC3E}">
        <p14:creationId xmlns:p14="http://schemas.microsoft.com/office/powerpoint/2010/main" val="1303465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09E12F9-CD04-478F-91E4-DCBBCC117D29}" type="datetimeFigureOut">
              <a:rPr lang="ru-RU" smtClean="0"/>
              <a:t>10.09.2020</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3D4CDF2-E955-4227-95F2-158F08CA6DD5}" type="slidenum">
              <a:rPr lang="ru-RU" smtClean="0"/>
              <a:t>‹#›</a:t>
            </a:fld>
            <a:endParaRPr lang="ru-RU"/>
          </a:p>
        </p:txBody>
      </p:sp>
    </p:spTree>
    <p:extLst>
      <p:ext uri="{BB962C8B-B14F-4D97-AF65-F5344CB8AC3E}">
        <p14:creationId xmlns:p14="http://schemas.microsoft.com/office/powerpoint/2010/main" val="3776633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09E12F9-CD04-478F-91E4-DCBBCC117D29}" type="datetimeFigureOut">
              <a:rPr lang="ru-RU" smtClean="0"/>
              <a:t>10.09.2020</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3D4CDF2-E955-4227-95F2-158F08CA6DD5}" type="slidenum">
              <a:rPr lang="ru-RU" smtClean="0"/>
              <a:t>‹#›</a:t>
            </a:fld>
            <a:endParaRPr lang="ru-RU"/>
          </a:p>
        </p:txBody>
      </p:sp>
    </p:spTree>
    <p:extLst>
      <p:ext uri="{BB962C8B-B14F-4D97-AF65-F5344CB8AC3E}">
        <p14:creationId xmlns:p14="http://schemas.microsoft.com/office/powerpoint/2010/main" val="389525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309E12F9-CD04-478F-91E4-DCBBCC117D29}" type="datetimeFigureOut">
              <a:rPr lang="ru-RU" smtClean="0"/>
              <a:t>10.09.2020</a:t>
            </a:fld>
            <a:endParaRPr lang="ru-RU"/>
          </a:p>
        </p:txBody>
      </p:sp>
      <p:sp>
        <p:nvSpPr>
          <p:cNvPr id="6" name="Footer Placeholder 5"/>
          <p:cNvSpPr>
            <a:spLocks noGrp="1"/>
          </p:cNvSpPr>
          <p:nvPr>
            <p:ph type="ftr" sz="quarter" idx="11"/>
          </p:nvPr>
        </p:nvSpPr>
        <p:spPr/>
        <p:txBody>
          <a:bodyPr/>
          <a:lstStyle/>
          <a:p>
            <a:endParaRPr lang="ru-RU"/>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43D4CDF2-E955-4227-95F2-158F08CA6DD5}" type="slidenum">
              <a:rPr lang="ru-RU" smtClean="0"/>
              <a:t>‹#›</a:t>
            </a:fld>
            <a:endParaRPr lang="ru-RU"/>
          </a:p>
        </p:txBody>
      </p:sp>
    </p:spTree>
    <p:extLst>
      <p:ext uri="{BB962C8B-B14F-4D97-AF65-F5344CB8AC3E}">
        <p14:creationId xmlns:p14="http://schemas.microsoft.com/office/powerpoint/2010/main" val="3644944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309E12F9-CD04-478F-91E4-DCBBCC117D29}" type="datetimeFigureOut">
              <a:rPr lang="ru-RU" smtClean="0"/>
              <a:t>10.09.2020</a:t>
            </a:fld>
            <a:endParaRPr lang="ru-RU"/>
          </a:p>
        </p:txBody>
      </p:sp>
      <p:sp>
        <p:nvSpPr>
          <p:cNvPr id="8" name="Footer Placeholder 7"/>
          <p:cNvSpPr>
            <a:spLocks noGrp="1"/>
          </p:cNvSpPr>
          <p:nvPr>
            <p:ph type="ftr" sz="quarter" idx="11"/>
          </p:nvPr>
        </p:nvSpPr>
        <p:spPr/>
        <p:txBody>
          <a:bodyPr/>
          <a:lstStyle/>
          <a:p>
            <a:endParaRPr lang="ru-RU"/>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43D4CDF2-E955-4227-95F2-158F08CA6DD5}" type="slidenum">
              <a:rPr lang="ru-RU" smtClean="0"/>
              <a:t>‹#›</a:t>
            </a:fld>
            <a:endParaRPr lang="ru-RU"/>
          </a:p>
        </p:txBody>
      </p:sp>
    </p:spTree>
    <p:extLst>
      <p:ext uri="{BB962C8B-B14F-4D97-AF65-F5344CB8AC3E}">
        <p14:creationId xmlns:p14="http://schemas.microsoft.com/office/powerpoint/2010/main" val="3405849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309E12F9-CD04-478F-91E4-DCBBCC117D29}" type="datetimeFigureOut">
              <a:rPr lang="ru-RU" smtClean="0"/>
              <a:t>10.09.2020</a:t>
            </a:fld>
            <a:endParaRPr lang="ru-RU"/>
          </a:p>
        </p:txBody>
      </p:sp>
      <p:sp>
        <p:nvSpPr>
          <p:cNvPr id="4" name="Footer Placeholder 3"/>
          <p:cNvSpPr>
            <a:spLocks noGrp="1"/>
          </p:cNvSpPr>
          <p:nvPr>
            <p:ph type="ftr" sz="quarter" idx="11"/>
          </p:nvPr>
        </p:nvSpPr>
        <p:spPr/>
        <p:txBody>
          <a:bodyPr/>
          <a:lstStyle/>
          <a:p>
            <a:endParaRPr lang="ru-RU"/>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43D4CDF2-E955-4227-95F2-158F08CA6DD5}" type="slidenum">
              <a:rPr lang="ru-RU" smtClean="0"/>
              <a:t>‹#›</a:t>
            </a:fld>
            <a:endParaRPr lang="ru-RU"/>
          </a:p>
        </p:txBody>
      </p:sp>
    </p:spTree>
    <p:extLst>
      <p:ext uri="{BB962C8B-B14F-4D97-AF65-F5344CB8AC3E}">
        <p14:creationId xmlns:p14="http://schemas.microsoft.com/office/powerpoint/2010/main" val="2348293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9E12F9-CD04-478F-91E4-DCBBCC117D29}" type="datetimeFigureOut">
              <a:rPr lang="ru-RU" smtClean="0"/>
              <a:t>10.09.2020</a:t>
            </a:fld>
            <a:endParaRPr lang="ru-RU"/>
          </a:p>
        </p:txBody>
      </p:sp>
      <p:sp>
        <p:nvSpPr>
          <p:cNvPr id="3" name="Footer Placeholder 2"/>
          <p:cNvSpPr>
            <a:spLocks noGrp="1"/>
          </p:cNvSpPr>
          <p:nvPr>
            <p:ph type="ftr" sz="quarter" idx="11"/>
          </p:nvPr>
        </p:nvSpPr>
        <p:spPr/>
        <p:txBody>
          <a:bodyPr/>
          <a:lstStyle/>
          <a:p>
            <a:endParaRPr lang="ru-RU"/>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43D4CDF2-E955-4227-95F2-158F08CA6DD5}" type="slidenum">
              <a:rPr lang="ru-RU" smtClean="0"/>
              <a:t>‹#›</a:t>
            </a:fld>
            <a:endParaRPr lang="ru-RU"/>
          </a:p>
        </p:txBody>
      </p:sp>
    </p:spTree>
    <p:extLst>
      <p:ext uri="{BB962C8B-B14F-4D97-AF65-F5344CB8AC3E}">
        <p14:creationId xmlns:p14="http://schemas.microsoft.com/office/powerpoint/2010/main" val="368366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u-RU" smtClean="0"/>
              <a:t>Образец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309E12F9-CD04-478F-91E4-DCBBCC117D29}" type="datetimeFigureOut">
              <a:rPr lang="ru-RU" smtClean="0"/>
              <a:t>10.09.2020</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43D4CDF2-E955-4227-95F2-158F08CA6DD5}" type="slidenum">
              <a:rPr lang="ru-RU" smtClean="0"/>
              <a:t>‹#›</a:t>
            </a:fld>
            <a:endParaRPr lang="ru-RU"/>
          </a:p>
        </p:txBody>
      </p:sp>
    </p:spTree>
    <p:extLst>
      <p:ext uri="{BB962C8B-B14F-4D97-AF65-F5344CB8AC3E}">
        <p14:creationId xmlns:p14="http://schemas.microsoft.com/office/powerpoint/2010/main" val="981664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309E12F9-CD04-478F-91E4-DCBBCC117D29}" type="datetimeFigureOut">
              <a:rPr lang="ru-RU" smtClean="0"/>
              <a:t>10.09.2020</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3D4CDF2-E955-4227-95F2-158F08CA6DD5}" type="slidenum">
              <a:rPr lang="ru-RU" smtClean="0"/>
              <a:t>‹#›</a:t>
            </a:fld>
            <a:endParaRPr lang="ru-RU"/>
          </a:p>
        </p:txBody>
      </p:sp>
    </p:spTree>
    <p:extLst>
      <p:ext uri="{BB962C8B-B14F-4D97-AF65-F5344CB8AC3E}">
        <p14:creationId xmlns:p14="http://schemas.microsoft.com/office/powerpoint/2010/main" val="517991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309E12F9-CD04-478F-91E4-DCBBCC117D29}" type="datetimeFigureOut">
              <a:rPr lang="ru-RU" smtClean="0"/>
              <a:t>10.09.2020</a:t>
            </a:fld>
            <a:endParaRPr lang="ru-RU"/>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43D4CDF2-E955-4227-95F2-158F08CA6DD5}" type="slidenum">
              <a:rPr lang="ru-RU" smtClean="0"/>
              <a:t>‹#›</a:t>
            </a:fld>
            <a:endParaRPr lang="ru-RU"/>
          </a:p>
        </p:txBody>
      </p:sp>
    </p:spTree>
    <p:extLst>
      <p:ext uri="{BB962C8B-B14F-4D97-AF65-F5344CB8AC3E}">
        <p14:creationId xmlns:p14="http://schemas.microsoft.com/office/powerpoint/2010/main" val="12107618"/>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8" Type="http://schemas.openxmlformats.org/officeDocument/2006/relationships/hyperlink" Target="https://www.prussia39.ru/memory/warrior.php?wid=142478" TargetMode="External"/><Relationship Id="rId3" Type="http://schemas.openxmlformats.org/officeDocument/2006/relationships/hyperlink" Target="https://www.prussia39.ru/memory/warrior.php?wid=142469" TargetMode="External"/><Relationship Id="rId7" Type="http://schemas.openxmlformats.org/officeDocument/2006/relationships/hyperlink" Target="https://www.prussia39.ru/memory/warrior.php?wid=142470" TargetMode="External"/><Relationship Id="rId2" Type="http://schemas.openxmlformats.org/officeDocument/2006/relationships/hyperlink" Target="https://www.prussia39.ru/memory/warrior.php?wid=142467" TargetMode="External"/><Relationship Id="rId1" Type="http://schemas.openxmlformats.org/officeDocument/2006/relationships/slideLayout" Target="../slideLayouts/slideLayout2.xml"/><Relationship Id="rId6" Type="http://schemas.openxmlformats.org/officeDocument/2006/relationships/hyperlink" Target="https://www.prussia39.ru/memory/warrior.php?wid=142476" TargetMode="External"/><Relationship Id="rId5" Type="http://schemas.openxmlformats.org/officeDocument/2006/relationships/hyperlink" Target="https://www.prussia39.ru/memory/warrior.php?wid=142464" TargetMode="External"/><Relationship Id="rId4" Type="http://schemas.openxmlformats.org/officeDocument/2006/relationships/hyperlink" Target="https://www.prussia39.ru/memory/warrior.php?wid=142466"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package" Target="../embeddings/_________Microsoft_Word.doc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589213" y="731520"/>
            <a:ext cx="8915399" cy="4045861"/>
          </a:xfrm>
        </p:spPr>
        <p:txBody>
          <a:bodyPr/>
          <a:lstStyle/>
          <a:p>
            <a:endParaRPr lang="ru-RU" dirty="0"/>
          </a:p>
        </p:txBody>
      </p:sp>
      <p:sp>
        <p:nvSpPr>
          <p:cNvPr id="3" name="Подзаголовок 2"/>
          <p:cNvSpPr>
            <a:spLocks noGrp="1"/>
          </p:cNvSpPr>
          <p:nvPr>
            <p:ph type="subTitle" idx="1"/>
          </p:nvPr>
        </p:nvSpPr>
        <p:spPr/>
        <p:txBody>
          <a:bodyPr>
            <a:normAutofit fontScale="92500"/>
          </a:bodyPr>
          <a:lstStyle/>
          <a:p>
            <a:r>
              <a:rPr lang="ru-RU" sz="6000" dirty="0" smtClean="0">
                <a:solidFill>
                  <a:srgbClr val="C00000"/>
                </a:solidFill>
                <a:latin typeface="Times New Roman" panose="02020603050405020304" pitchFamily="18" charset="0"/>
                <a:cs typeface="Times New Roman" panose="02020603050405020304" pitchFamily="18" charset="0"/>
              </a:rPr>
              <a:t>Фомин Василий Матвеевич</a:t>
            </a:r>
            <a:endParaRPr lang="ru-RU" sz="6000" dirty="0">
              <a:solidFill>
                <a:srgbClr val="C00000"/>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98027" y="0"/>
            <a:ext cx="3528000" cy="5121289"/>
          </a:xfrm>
          <a:prstGeom prst="ellipse">
            <a:avLst/>
          </a:prstGeom>
          <a:ln>
            <a:noFill/>
          </a:ln>
          <a:effectLst>
            <a:softEdge rad="112500"/>
          </a:effectLst>
        </p:spPr>
      </p:pic>
      <p:pic>
        <p:nvPicPr>
          <p:cNvPr id="5" name="Рисунок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15246" y="2746862"/>
            <a:ext cx="4227420" cy="2254624"/>
          </a:xfrm>
          <a:prstGeom prst="rect">
            <a:avLst/>
          </a:prstGeom>
        </p:spPr>
      </p:pic>
      <p:pic>
        <p:nvPicPr>
          <p:cNvPr id="6" name="Рисунок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93684" y="336818"/>
            <a:ext cx="2997161" cy="2417632"/>
          </a:xfrm>
          <a:prstGeom prst="rect">
            <a:avLst/>
          </a:prstGeom>
        </p:spPr>
      </p:pic>
    </p:spTree>
    <p:extLst>
      <p:ext uri="{BB962C8B-B14F-4D97-AF65-F5344CB8AC3E}">
        <p14:creationId xmlns:p14="http://schemas.microsoft.com/office/powerpoint/2010/main" val="277430544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2889" y="4765638"/>
            <a:ext cx="9901725" cy="1753496"/>
          </a:xfrm>
        </p:spPr>
        <p:txBody>
          <a:bodyPr>
            <a:normAutofit fontScale="90000"/>
          </a:bodyPr>
          <a:lstStyle/>
          <a:p>
            <a:r>
              <a:rPr lang="ru-RU" sz="2800" dirty="0" smtClean="0">
                <a:solidFill>
                  <a:srgbClr val="FF0000"/>
                </a:solidFill>
                <a:latin typeface="Times New Roman" panose="02020603050405020304" pitchFamily="18" charset="0"/>
                <a:cs typeface="Times New Roman" panose="02020603050405020304" pitchFamily="18" charset="0"/>
              </a:rPr>
              <a:t>В этом месте </a:t>
            </a:r>
            <a:r>
              <a:rPr lang="ru-RU" sz="2800" b="1" dirty="0" smtClean="0">
                <a:solidFill>
                  <a:srgbClr val="FF0000"/>
                </a:solidFill>
                <a:latin typeface="Times New Roman" panose="02020603050405020304" pitchFamily="18" charset="0"/>
                <a:cs typeface="Times New Roman" panose="02020603050405020304" pitchFamily="18" charset="0"/>
              </a:rPr>
              <a:t>29.01.1945</a:t>
            </a:r>
            <a:r>
              <a:rPr lang="ru-RU" sz="2800" dirty="0" smtClean="0">
                <a:solidFill>
                  <a:srgbClr val="FF0000"/>
                </a:solidFill>
                <a:latin typeface="Times New Roman" panose="02020603050405020304" pitchFamily="18" charset="0"/>
                <a:cs typeface="Times New Roman" panose="02020603050405020304" pitchFamily="18" charset="0"/>
              </a:rPr>
              <a:t> года в неравном бою с отступающими из Клайпеды фашистами погибла группа воинов из 32 стрелкового полка. </a:t>
            </a:r>
            <a:br>
              <a:rPr lang="ru-RU" sz="2800" dirty="0" smtClean="0">
                <a:solidFill>
                  <a:srgbClr val="FF0000"/>
                </a:solidFill>
                <a:latin typeface="Times New Roman" panose="02020603050405020304" pitchFamily="18" charset="0"/>
                <a:cs typeface="Times New Roman" panose="02020603050405020304" pitchFamily="18" charset="0"/>
              </a:rPr>
            </a:br>
            <a:r>
              <a:rPr lang="ru-RU" sz="2800" dirty="0" smtClean="0">
                <a:solidFill>
                  <a:srgbClr val="FF0000"/>
                </a:solidFill>
                <a:latin typeface="Times New Roman" panose="02020603050405020304" pitchFamily="18" charset="0"/>
                <a:cs typeface="Times New Roman" panose="02020603050405020304" pitchFamily="18" charset="0"/>
              </a:rPr>
              <a:t>Семерым из них было присвоено звание Героя Советского Союза.</a:t>
            </a:r>
            <a:endParaRPr lang="ru-RU" sz="2800" dirty="0">
              <a:solidFill>
                <a:srgbClr val="FF0000"/>
              </a:solidFill>
              <a:latin typeface="Times New Roman" panose="02020603050405020304" pitchFamily="18" charset="0"/>
              <a:cs typeface="Times New Roman" panose="02020603050405020304" pitchFamily="18" charset="0"/>
            </a:endParaRPr>
          </a:p>
        </p:txBody>
      </p:sp>
      <p:pic>
        <p:nvPicPr>
          <p:cNvPr id="4" name="Объект 3" descr="IMG_20191221_155226.jpg"/>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009624" y="624110"/>
            <a:ext cx="6697599" cy="3778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001370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IMG_20191221_152408.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88248" y="236055"/>
            <a:ext cx="8460000" cy="6345000"/>
          </a:xfrm>
          <a:prstGeom prst="rect">
            <a:avLst/>
          </a:prstGeom>
          <a:ln>
            <a:noFill/>
          </a:ln>
          <a:effectLst>
            <a:softEdge rad="112500"/>
          </a:effectLst>
        </p:spPr>
      </p:pic>
    </p:spTree>
    <p:extLst>
      <p:ext uri="{BB962C8B-B14F-4D97-AF65-F5344CB8AC3E}">
        <p14:creationId xmlns:p14="http://schemas.microsoft.com/office/powerpoint/2010/main" val="4202282665"/>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IMG_20191221_15284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04112" y="4149080"/>
            <a:ext cx="3383768" cy="1903370"/>
          </a:xfrm>
          <a:prstGeom prst="rect">
            <a:avLst/>
          </a:prstGeom>
        </p:spPr>
      </p:pic>
      <p:pic>
        <p:nvPicPr>
          <p:cNvPr id="6" name="Рисунок 5" descr="IMG_20191221_15285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04112" y="2132856"/>
            <a:ext cx="3383768" cy="1903370"/>
          </a:xfrm>
          <a:prstGeom prst="rect">
            <a:avLst/>
          </a:prstGeom>
          <a:ln w="228600" cap="sq" cmpd="thickThin">
            <a:solidFill>
              <a:srgbClr val="000000"/>
            </a:solidFill>
            <a:prstDash val="solid"/>
            <a:miter lim="800000"/>
          </a:ln>
          <a:effectLst>
            <a:innerShdw blurRad="76200">
              <a:srgbClr val="000000"/>
            </a:innerShdw>
          </a:effectLst>
        </p:spPr>
      </p:pic>
      <p:pic>
        <p:nvPicPr>
          <p:cNvPr id="7" name="Рисунок 6" descr="IMG_20191221_152856.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30896" y="3842744"/>
            <a:ext cx="3384376" cy="1903712"/>
          </a:xfrm>
          <a:prstGeom prst="rect">
            <a:avLst/>
          </a:prstGeom>
        </p:spPr>
      </p:pic>
      <p:pic>
        <p:nvPicPr>
          <p:cNvPr id="8" name="Рисунок 7" descr="IMG_20191221_152910.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31504" y="0"/>
            <a:ext cx="3383768" cy="1903370"/>
          </a:xfrm>
          <a:prstGeom prst="rect">
            <a:avLst/>
          </a:prstGeom>
        </p:spPr>
      </p:pic>
      <p:pic>
        <p:nvPicPr>
          <p:cNvPr id="9" name="Рисунок 8" descr="IMG_20191221_152920 (1).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31504" y="1939374"/>
            <a:ext cx="3383768" cy="1903370"/>
          </a:xfrm>
          <a:prstGeom prst="rect">
            <a:avLst/>
          </a:prstGeom>
        </p:spPr>
      </p:pic>
      <p:pic>
        <p:nvPicPr>
          <p:cNvPr id="10" name="Рисунок 9" descr="IMG_20191221_152920.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04112" y="0"/>
            <a:ext cx="3383768" cy="1903370"/>
          </a:xfrm>
          <a:prstGeom prst="rect">
            <a:avLst/>
          </a:prstGeom>
        </p:spPr>
      </p:pic>
      <p:pic>
        <p:nvPicPr>
          <p:cNvPr id="11" name="Рисунок 10" descr="IMG_20191221_152835.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262439" y="4224942"/>
            <a:ext cx="3383768" cy="1903370"/>
          </a:xfrm>
          <a:prstGeom prst="rect">
            <a:avLst/>
          </a:prstGeom>
        </p:spPr>
      </p:pic>
      <p:sp>
        <p:nvSpPr>
          <p:cNvPr id="12" name="TextBox 11"/>
          <p:cNvSpPr txBox="1"/>
          <p:nvPr/>
        </p:nvSpPr>
        <p:spPr>
          <a:xfrm>
            <a:off x="2567608" y="6237312"/>
            <a:ext cx="6984776" cy="523220"/>
          </a:xfrm>
          <a:prstGeom prst="rect">
            <a:avLst/>
          </a:prstGeom>
          <a:noFill/>
        </p:spPr>
        <p:txBody>
          <a:bodyPr wrap="square" rtlCol="0">
            <a:spAutoFit/>
          </a:bodyPr>
          <a:lstStyle/>
          <a:p>
            <a:pPr algn="ctr"/>
            <a:r>
              <a:rPr lang="ru-RU" sz="28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Памятные плиты Героев</a:t>
            </a:r>
          </a:p>
        </p:txBody>
      </p:sp>
    </p:spTree>
    <p:extLst>
      <p:ext uri="{BB962C8B-B14F-4D97-AF65-F5344CB8AC3E}">
        <p14:creationId xmlns:p14="http://schemas.microsoft.com/office/powerpoint/2010/main" val="13169923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524000" y="188640"/>
            <a:ext cx="8625136" cy="6480720"/>
          </a:xfrm>
        </p:spPr>
        <p:txBody>
          <a:bodyPr>
            <a:noAutofit/>
          </a:bodyPr>
          <a:lstStyle/>
          <a:p>
            <a:pPr algn="just">
              <a:buNone/>
            </a:pPr>
            <a:r>
              <a:rPr lang="ru-RU" dirty="0">
                <a:latin typeface="Times New Roman" panose="02020603050405020304" pitchFamily="18" charset="0"/>
                <a:cs typeface="Times New Roman" panose="02020603050405020304" pitchFamily="18" charset="0"/>
              </a:rPr>
              <a:t>            Памятный камень на 9-м км автомобильной дороги Клайпеда-Нида у хутора </a:t>
            </a:r>
            <a:r>
              <a:rPr lang="ru-RU" dirty="0" err="1">
                <a:latin typeface="Times New Roman" panose="02020603050405020304" pitchFamily="18" charset="0"/>
                <a:cs typeface="Times New Roman" panose="02020603050405020304" pitchFamily="18" charset="0"/>
              </a:rPr>
              <a:t>Алкснине</a:t>
            </a:r>
            <a:r>
              <a:rPr lang="ru-RU" dirty="0">
                <a:latin typeface="Times New Roman" panose="02020603050405020304" pitchFamily="18" charset="0"/>
                <a:cs typeface="Times New Roman" panose="02020603050405020304" pitchFamily="18" charset="0"/>
              </a:rPr>
              <a:t> на месте гибели семи Героев Советского Союза 113-го </a:t>
            </a:r>
            <a:r>
              <a:rPr lang="ru-RU" dirty="0" err="1">
                <a:latin typeface="Times New Roman" panose="02020603050405020304" pitchFamily="18" charset="0"/>
                <a:cs typeface="Times New Roman" panose="02020603050405020304" pitchFamily="18" charset="0"/>
              </a:rPr>
              <a:t>сп</a:t>
            </a:r>
            <a:r>
              <a:rPr lang="ru-RU" dirty="0">
                <a:latin typeface="Times New Roman" panose="02020603050405020304" pitchFamily="18" charset="0"/>
                <a:cs typeface="Times New Roman" panose="02020603050405020304" pitchFamily="18" charset="0"/>
              </a:rPr>
              <a:t> 32-й </a:t>
            </a:r>
            <a:r>
              <a:rPr lang="ru-RU" dirty="0" err="1">
                <a:latin typeface="Times New Roman" panose="02020603050405020304" pitchFamily="18" charset="0"/>
                <a:cs typeface="Times New Roman" panose="02020603050405020304" pitchFamily="18" charset="0"/>
              </a:rPr>
              <a:t>сд</a:t>
            </a:r>
            <a:r>
              <a:rPr lang="ru-RU" dirty="0">
                <a:latin typeface="Times New Roman" panose="02020603050405020304" pitchFamily="18" charset="0"/>
                <a:cs typeface="Times New Roman" panose="02020603050405020304" pitchFamily="18" charset="0"/>
              </a:rPr>
              <a:t>.</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В ночь на 29 января 1945 года стрелковый батальон 113-го </a:t>
            </a:r>
            <a:r>
              <a:rPr lang="ru-RU" dirty="0" err="1">
                <a:latin typeface="Times New Roman" panose="02020603050405020304" pitchFamily="18" charset="0"/>
                <a:cs typeface="Times New Roman" panose="02020603050405020304" pitchFamily="18" charset="0"/>
              </a:rPr>
              <a:t>сп</a:t>
            </a:r>
            <a:r>
              <a:rPr lang="ru-RU" dirty="0">
                <a:latin typeface="Times New Roman" panose="02020603050405020304" pitchFamily="18" charset="0"/>
                <a:cs typeface="Times New Roman" panose="02020603050405020304" pitchFamily="18" charset="0"/>
              </a:rPr>
              <a:t> 32-й </a:t>
            </a:r>
            <a:r>
              <a:rPr lang="ru-RU" dirty="0" err="1">
                <a:latin typeface="Times New Roman" panose="02020603050405020304" pitchFamily="18" charset="0"/>
                <a:cs typeface="Times New Roman" panose="02020603050405020304" pitchFamily="18" charset="0"/>
              </a:rPr>
              <a:t>сд</a:t>
            </a:r>
            <a:r>
              <a:rPr lang="ru-RU" dirty="0">
                <a:latin typeface="Times New Roman" panose="02020603050405020304" pitchFamily="18" charset="0"/>
                <a:cs typeface="Times New Roman" panose="02020603050405020304" pitchFamily="18" charset="0"/>
              </a:rPr>
              <a:t> форсировал залив </a:t>
            </a:r>
            <a:r>
              <a:rPr lang="ru-RU" dirty="0" err="1">
                <a:latin typeface="Times New Roman" panose="02020603050405020304" pitchFamily="18" charset="0"/>
                <a:cs typeface="Times New Roman" panose="02020603050405020304" pitchFamily="18" charset="0"/>
              </a:rPr>
              <a:t>Куриш-Гаф</a:t>
            </a:r>
            <a:r>
              <a:rPr lang="ru-RU" dirty="0">
                <a:latin typeface="Times New Roman" panose="02020603050405020304" pitchFamily="18" charset="0"/>
                <a:cs typeface="Times New Roman" panose="02020603050405020304" pitchFamily="18" charset="0"/>
              </a:rPr>
              <a:t> и захватил плацдарм на косе </a:t>
            </a:r>
            <a:r>
              <a:rPr lang="ru-RU" dirty="0" err="1">
                <a:latin typeface="Times New Roman" panose="02020603050405020304" pitchFamily="18" charset="0"/>
                <a:cs typeface="Times New Roman" panose="02020603050405020304" pitchFamily="18" charset="0"/>
              </a:rPr>
              <a:t>Куриш-Нерунг</a:t>
            </a:r>
            <a:r>
              <a:rPr lang="ru-RU" dirty="0">
                <a:latin typeface="Times New Roman" panose="02020603050405020304" pitchFamily="18" charset="0"/>
                <a:cs typeface="Times New Roman" panose="02020603050405020304" pitchFamily="18" charset="0"/>
              </a:rPr>
              <a:t> с целью не допустить прорыва группировки противника из Мемеля на </a:t>
            </a:r>
            <a:r>
              <a:rPr lang="ru-RU" dirty="0" err="1">
                <a:latin typeface="Times New Roman" panose="02020603050405020304" pitchFamily="18" charset="0"/>
                <a:cs typeface="Times New Roman" panose="02020603050405020304" pitchFamily="18" charset="0"/>
              </a:rPr>
              <a:t>Земландский</a:t>
            </a:r>
            <a:r>
              <a:rPr lang="ru-RU" dirty="0">
                <a:latin typeface="Times New Roman" panose="02020603050405020304" pitchFamily="18" charset="0"/>
                <a:cs typeface="Times New Roman" panose="02020603050405020304" pitchFamily="18" charset="0"/>
              </a:rPr>
              <a:t> полуостров. В результате боя, длившегося около суток, батальон понес существенные потери. Точное количество погибших в бою неизвестно.</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    На </a:t>
            </a:r>
            <a:r>
              <a:rPr lang="ru-RU" dirty="0">
                <a:latin typeface="Times New Roman" panose="02020603050405020304" pitchFamily="18" charset="0"/>
                <a:cs typeface="Times New Roman" panose="02020603050405020304" pitchFamily="18" charset="0"/>
              </a:rPr>
              <a:t>памятных камнях высечены фамилии Героев Советского Союза 113-го стрелкового полка 32-й стрелковой Верхнеднепровской Краснознамённой ордена Суворова дивизии, погибших в неравном бою с врагом:</a:t>
            </a:r>
          </a:p>
          <a:p>
            <a:pPr lvl="0"/>
            <a:r>
              <a:rPr lang="ru-RU" dirty="0">
                <a:latin typeface="Times New Roman" panose="02020603050405020304" pitchFamily="18" charset="0"/>
                <a:cs typeface="Times New Roman" panose="02020603050405020304" pitchFamily="18" charset="0"/>
              </a:rPr>
              <a:t>капитан </a:t>
            </a:r>
            <a:r>
              <a:rPr lang="ru-RU" dirty="0">
                <a:latin typeface="Times New Roman" panose="02020603050405020304" pitchFamily="18" charset="0"/>
                <a:cs typeface="Times New Roman" panose="02020603050405020304" pitchFamily="18" charset="0"/>
                <a:hlinkClick r:id="rId2"/>
              </a:rPr>
              <a:t>Полозков Иван Васильевич</a:t>
            </a:r>
            <a:r>
              <a:rPr lang="ru-RU" dirty="0">
                <a:latin typeface="Times New Roman" panose="02020603050405020304" pitchFamily="18" charset="0"/>
                <a:cs typeface="Times New Roman" panose="02020603050405020304" pitchFamily="18" charset="0"/>
              </a:rPr>
              <a:t>;</a:t>
            </a:r>
          </a:p>
          <a:p>
            <a:pPr lvl="0"/>
            <a:r>
              <a:rPr lang="ru-RU" sz="2000" b="1" dirty="0">
                <a:latin typeface="Times New Roman" panose="02020603050405020304" pitchFamily="18" charset="0"/>
                <a:cs typeface="Times New Roman" panose="02020603050405020304" pitchFamily="18" charset="0"/>
              </a:rPr>
              <a:t>капитан </a:t>
            </a:r>
            <a:r>
              <a:rPr lang="ru-RU" sz="2000" b="1" dirty="0">
                <a:latin typeface="Times New Roman" panose="02020603050405020304" pitchFamily="18" charset="0"/>
                <a:cs typeface="Times New Roman" panose="02020603050405020304" pitchFamily="18" charset="0"/>
                <a:hlinkClick r:id="rId3"/>
              </a:rPr>
              <a:t>Фомин Василий Матвеевич</a:t>
            </a:r>
            <a:r>
              <a:rPr lang="ru-RU" sz="2000" b="1" dirty="0">
                <a:latin typeface="Times New Roman" panose="02020603050405020304" pitchFamily="18" charset="0"/>
                <a:cs typeface="Times New Roman" panose="02020603050405020304" pitchFamily="18" charset="0"/>
              </a:rPr>
              <a:t>;</a:t>
            </a:r>
          </a:p>
          <a:p>
            <a:pPr lvl="0"/>
            <a:r>
              <a:rPr lang="ru-RU" dirty="0">
                <a:latin typeface="Times New Roman" panose="02020603050405020304" pitchFamily="18" charset="0"/>
                <a:cs typeface="Times New Roman" panose="02020603050405020304" pitchFamily="18" charset="0"/>
              </a:rPr>
              <a:t>лейтенант </a:t>
            </a:r>
            <a:r>
              <a:rPr lang="ru-RU" dirty="0">
                <a:latin typeface="Times New Roman" panose="02020603050405020304" pitchFamily="18" charset="0"/>
                <a:cs typeface="Times New Roman" panose="02020603050405020304" pitchFamily="18" charset="0"/>
                <a:hlinkClick r:id="rId4"/>
              </a:rPr>
              <a:t>Кулик Александр Павлович</a:t>
            </a:r>
            <a:r>
              <a:rPr lang="ru-RU" dirty="0">
                <a:latin typeface="Times New Roman" panose="02020603050405020304" pitchFamily="18" charset="0"/>
                <a:cs typeface="Times New Roman" panose="02020603050405020304" pitchFamily="18" charset="0"/>
              </a:rPr>
              <a:t>;</a:t>
            </a:r>
          </a:p>
          <a:p>
            <a:pPr lvl="0"/>
            <a:r>
              <a:rPr lang="ru-RU" dirty="0">
                <a:latin typeface="Times New Roman" panose="02020603050405020304" pitchFamily="18" charset="0"/>
                <a:cs typeface="Times New Roman" panose="02020603050405020304" pitchFamily="18" charset="0"/>
              </a:rPr>
              <a:t>лейтенант </a:t>
            </a:r>
            <a:r>
              <a:rPr lang="ru-RU" dirty="0">
                <a:latin typeface="Times New Roman" panose="02020603050405020304" pitchFamily="18" charset="0"/>
                <a:cs typeface="Times New Roman" panose="02020603050405020304" pitchFamily="18" charset="0"/>
                <a:hlinkClick r:id="rId5"/>
              </a:rPr>
              <a:t>Ларин Михаил Федорович</a:t>
            </a:r>
            <a:r>
              <a:rPr lang="ru-RU" dirty="0">
                <a:latin typeface="Times New Roman" panose="02020603050405020304" pitchFamily="18" charset="0"/>
                <a:cs typeface="Times New Roman" panose="02020603050405020304" pitchFamily="18" charset="0"/>
              </a:rPr>
              <a:t>;</a:t>
            </a:r>
          </a:p>
          <a:p>
            <a:pPr lvl="0"/>
            <a:r>
              <a:rPr lang="ru-RU" dirty="0">
                <a:latin typeface="Times New Roman" panose="02020603050405020304" pitchFamily="18" charset="0"/>
                <a:cs typeface="Times New Roman" panose="02020603050405020304" pitchFamily="18" charset="0"/>
              </a:rPr>
              <a:t>младший лейтенант </a:t>
            </a:r>
            <a:r>
              <a:rPr lang="ru-RU" dirty="0" err="1">
                <a:latin typeface="Times New Roman" panose="02020603050405020304" pitchFamily="18" charset="0"/>
                <a:cs typeface="Times New Roman" panose="02020603050405020304" pitchFamily="18" charset="0"/>
                <a:hlinkClick r:id="rId6"/>
              </a:rPr>
              <a:t>Владысев</a:t>
            </a:r>
            <a:r>
              <a:rPr lang="ru-RU" dirty="0">
                <a:latin typeface="Times New Roman" panose="02020603050405020304" pitchFamily="18" charset="0"/>
                <a:cs typeface="Times New Roman" panose="02020603050405020304" pitchFamily="18" charset="0"/>
                <a:hlinkClick r:id="rId6"/>
              </a:rPr>
              <a:t> Василий Георгиевич</a:t>
            </a:r>
            <a:r>
              <a:rPr lang="ru-RU" dirty="0">
                <a:latin typeface="Times New Roman" panose="02020603050405020304" pitchFamily="18" charset="0"/>
                <a:cs typeface="Times New Roman" panose="02020603050405020304" pitchFamily="18" charset="0"/>
              </a:rPr>
              <a:t>;</a:t>
            </a:r>
          </a:p>
          <a:p>
            <a:pPr lvl="0"/>
            <a:r>
              <a:rPr lang="ru-RU" dirty="0">
                <a:latin typeface="Times New Roman" panose="02020603050405020304" pitchFamily="18" charset="0"/>
                <a:cs typeface="Times New Roman" panose="02020603050405020304" pitchFamily="18" charset="0"/>
              </a:rPr>
              <a:t>младший лейтенант </a:t>
            </a:r>
            <a:r>
              <a:rPr lang="ru-RU" dirty="0" err="1">
                <a:latin typeface="Times New Roman" panose="02020603050405020304" pitchFamily="18" charset="0"/>
                <a:cs typeface="Times New Roman" panose="02020603050405020304" pitchFamily="18" charset="0"/>
                <a:hlinkClick r:id="rId7"/>
              </a:rPr>
              <a:t>Лапушкин</a:t>
            </a:r>
            <a:r>
              <a:rPr lang="ru-RU" dirty="0">
                <a:latin typeface="Times New Roman" panose="02020603050405020304" pitchFamily="18" charset="0"/>
                <a:cs typeface="Times New Roman" panose="02020603050405020304" pitchFamily="18" charset="0"/>
                <a:hlinkClick r:id="rId7"/>
              </a:rPr>
              <a:t> Иосиф Александрович</a:t>
            </a:r>
            <a:r>
              <a:rPr lang="ru-RU" dirty="0">
                <a:latin typeface="Times New Roman" panose="02020603050405020304" pitchFamily="18" charset="0"/>
                <a:cs typeface="Times New Roman" panose="02020603050405020304" pitchFamily="18" charset="0"/>
              </a:rPr>
              <a:t>;</a:t>
            </a:r>
          </a:p>
          <a:p>
            <a:pPr lvl="0"/>
            <a:r>
              <a:rPr lang="ru-RU" dirty="0">
                <a:latin typeface="Times New Roman" panose="02020603050405020304" pitchFamily="18" charset="0"/>
                <a:cs typeface="Times New Roman" panose="02020603050405020304" pitchFamily="18" charset="0"/>
              </a:rPr>
              <a:t>младший сержант </a:t>
            </a:r>
            <a:r>
              <a:rPr lang="ru-RU" dirty="0" err="1">
                <a:latin typeface="Times New Roman" panose="02020603050405020304" pitchFamily="18" charset="0"/>
                <a:cs typeface="Times New Roman" panose="02020603050405020304" pitchFamily="18" charset="0"/>
                <a:hlinkClick r:id="rId8"/>
              </a:rPr>
              <a:t>Портянко</a:t>
            </a:r>
            <a:r>
              <a:rPr lang="ru-RU" dirty="0">
                <a:latin typeface="Times New Roman" panose="02020603050405020304" pitchFamily="18" charset="0"/>
                <a:cs typeface="Times New Roman" panose="02020603050405020304" pitchFamily="18" charset="0"/>
                <a:hlinkClick r:id="rId8"/>
              </a:rPr>
              <a:t> Андрей Антонович</a:t>
            </a:r>
            <a:r>
              <a:rPr lang="ru-RU" dirty="0">
                <a:latin typeface="Times New Roman" panose="02020603050405020304" pitchFamily="18" charset="0"/>
                <a:cs typeface="Times New Roman" panose="02020603050405020304" pitchFamily="18" charset="0"/>
              </a:rPr>
              <a:t>.</a:t>
            </a:r>
          </a:p>
          <a:p>
            <a:pPr algn="just">
              <a:buNone/>
            </a:pPr>
            <a:r>
              <a:rPr lang="ru-RU" dirty="0"/>
              <a:t>             </a:t>
            </a:r>
            <a:r>
              <a:rPr lang="ru-RU" b="1" i="1" dirty="0">
                <a:solidFill>
                  <a:srgbClr val="FF0000"/>
                </a:solidFill>
                <a:latin typeface="Times New Roman" panose="02020603050405020304" pitchFamily="18" charset="0"/>
                <a:cs typeface="Times New Roman" panose="02020603050405020304" pitchFamily="18" charset="0"/>
              </a:rPr>
              <a:t>Мемориал восстановлен на средства Российской Федерации посольством России в Литве в 2005 году.</a:t>
            </a:r>
          </a:p>
          <a:p>
            <a:pPr>
              <a:buNone/>
            </a:pPr>
            <a:endParaRPr lang="ru-RU" dirty="0"/>
          </a:p>
        </p:txBody>
      </p:sp>
    </p:spTree>
    <p:extLst>
      <p:ext uri="{BB962C8B-B14F-4D97-AF65-F5344CB8AC3E}">
        <p14:creationId xmlns:p14="http://schemas.microsoft.com/office/powerpoint/2010/main" val="22740533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IMG_20191221_162235.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95511" y="2852937"/>
            <a:ext cx="4922734" cy="2555967"/>
          </a:xfrm>
          <a:prstGeom prst="rect">
            <a:avLst/>
          </a:prstGeom>
        </p:spPr>
      </p:pic>
      <p:pic>
        <p:nvPicPr>
          <p:cNvPr id="7" name="Рисунок 6" descr="IMG_20191221_16245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60096" y="196642"/>
            <a:ext cx="3600400" cy="6400711"/>
          </a:xfrm>
          <a:prstGeom prst="rect">
            <a:avLst/>
          </a:prstGeom>
        </p:spPr>
      </p:pic>
      <p:pic>
        <p:nvPicPr>
          <p:cNvPr id="6" name="Рисунок 5" descr="IMG_20191221_161841.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68274" y="116632"/>
            <a:ext cx="5120568" cy="2619106"/>
          </a:xfrm>
          <a:prstGeom prst="rect">
            <a:avLst/>
          </a:prstGeom>
        </p:spPr>
      </p:pic>
      <p:sp>
        <p:nvSpPr>
          <p:cNvPr id="2" name="TextBox 1"/>
          <p:cNvSpPr txBox="1"/>
          <p:nvPr/>
        </p:nvSpPr>
        <p:spPr>
          <a:xfrm>
            <a:off x="1648283" y="5526103"/>
            <a:ext cx="4960550" cy="1015663"/>
          </a:xfrm>
          <a:prstGeom prst="rect">
            <a:avLst/>
          </a:prstGeom>
          <a:noFill/>
        </p:spPr>
        <p:txBody>
          <a:bodyPr wrap="square" rtlCol="0">
            <a:spAutoFit/>
          </a:bodyPr>
          <a:lstStyle/>
          <a:p>
            <a:pPr algn="ctr"/>
            <a:r>
              <a:rPr lang="ru-RU" sz="2000" dirty="0">
                <a:solidFill>
                  <a:srgbClr val="C00000"/>
                </a:solidFill>
                <a:latin typeface="Times New Roman" panose="02020603050405020304" pitchFamily="18" charset="0"/>
                <a:cs typeface="Times New Roman" panose="02020603050405020304" pitchFamily="18" charset="0"/>
              </a:rPr>
              <a:t>Единственный кирпичный дом в районе боев. На стенах до сих пор сохранились следы от попадания снарядов.</a:t>
            </a:r>
          </a:p>
        </p:txBody>
      </p:sp>
    </p:spTree>
    <p:extLst>
      <p:ext uri="{BB962C8B-B14F-4D97-AF65-F5344CB8AC3E}">
        <p14:creationId xmlns:p14="http://schemas.microsoft.com/office/powerpoint/2010/main" val="12328528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IMG_20191221_154030.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63952" y="3996063"/>
            <a:ext cx="4799992" cy="2699996"/>
          </a:xfrm>
          <a:prstGeom prst="rect">
            <a:avLst/>
          </a:prstGeom>
        </p:spPr>
      </p:pic>
      <p:pic>
        <p:nvPicPr>
          <p:cNvPr id="6" name="Рисунок 5" descr="IMG_20191221_15414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47528" y="89934"/>
            <a:ext cx="5808104" cy="3267059"/>
          </a:xfrm>
          <a:prstGeom prst="rect">
            <a:avLst/>
          </a:prstGeom>
        </p:spPr>
      </p:pic>
      <p:pic>
        <p:nvPicPr>
          <p:cNvPr id="2" name="Рисунок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534854" y="3568290"/>
            <a:ext cx="2216727" cy="1773045"/>
          </a:xfrm>
          <a:prstGeom prst="rect">
            <a:avLst/>
          </a:prstGeom>
        </p:spPr>
      </p:pic>
      <p:sp>
        <p:nvSpPr>
          <p:cNvPr id="3" name="TextBox 2"/>
          <p:cNvSpPr txBox="1"/>
          <p:nvPr/>
        </p:nvSpPr>
        <p:spPr>
          <a:xfrm>
            <a:off x="1919536" y="5517233"/>
            <a:ext cx="3168352" cy="1200329"/>
          </a:xfrm>
          <a:prstGeom prst="rect">
            <a:avLst/>
          </a:prstGeom>
          <a:noFill/>
        </p:spPr>
        <p:txBody>
          <a:bodyPr wrap="square" rtlCol="0">
            <a:spAutoFit/>
          </a:bodyPr>
          <a:lstStyle/>
          <a:p>
            <a:pPr algn="ctr"/>
            <a:r>
              <a:rPr lang="ru-RU" sz="2400" b="1" dirty="0">
                <a:solidFill>
                  <a:srgbClr val="C00000"/>
                </a:solidFill>
                <a:latin typeface="Times New Roman" panose="02020603050405020304" pitchFamily="18" charset="0"/>
                <a:cs typeface="Times New Roman" panose="02020603050405020304" pitchFamily="18" charset="0"/>
              </a:rPr>
              <a:t>Земля до сих пор хранит «следы» тех далеких боев</a:t>
            </a:r>
          </a:p>
        </p:txBody>
      </p:sp>
      <p:sp>
        <p:nvSpPr>
          <p:cNvPr id="7" name="TextBox 6"/>
          <p:cNvSpPr txBox="1"/>
          <p:nvPr/>
        </p:nvSpPr>
        <p:spPr>
          <a:xfrm>
            <a:off x="7824192" y="836713"/>
            <a:ext cx="2639752" cy="1200329"/>
          </a:xfrm>
          <a:prstGeom prst="rect">
            <a:avLst/>
          </a:prstGeom>
          <a:noFill/>
        </p:spPr>
        <p:txBody>
          <a:bodyPr wrap="square" rtlCol="0">
            <a:spAutoFit/>
          </a:bodyPr>
          <a:lstStyle/>
          <a:p>
            <a:r>
              <a:rPr lang="ru-RU" sz="2400" b="1" dirty="0">
                <a:solidFill>
                  <a:srgbClr val="C00000"/>
                </a:solidFill>
                <a:latin typeface="Times New Roman" panose="02020603050405020304" pitchFamily="18" charset="0"/>
                <a:cs typeface="Times New Roman" panose="02020603050405020304" pitchFamily="18" charset="0"/>
              </a:rPr>
              <a:t>Место форсирования залива</a:t>
            </a:r>
          </a:p>
        </p:txBody>
      </p:sp>
    </p:spTree>
    <p:extLst>
      <p:ext uri="{BB962C8B-B14F-4D97-AF65-F5344CB8AC3E}">
        <p14:creationId xmlns:p14="http://schemas.microsoft.com/office/powerpoint/2010/main" val="1300599836"/>
      </p:ext>
    </p:extLst>
  </p:cSld>
  <p:clrMapOvr>
    <a:masterClrMapping/>
  </p:clrMapOvr>
  <p:transition spd="slow">
    <p:cove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IMG_20191221_152928.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1504" y="116632"/>
            <a:ext cx="6912768" cy="3888432"/>
          </a:xfrm>
          <a:prstGeom prst="rect">
            <a:avLst/>
          </a:prstGeom>
        </p:spPr>
      </p:pic>
      <p:pic>
        <p:nvPicPr>
          <p:cNvPr id="5" name="Рисунок 4" descr="IMG_20191221_15515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23792" y="3131967"/>
            <a:ext cx="6300192" cy="3543858"/>
          </a:xfrm>
          <a:prstGeom prst="rect">
            <a:avLst/>
          </a:prstGeom>
        </p:spPr>
      </p:pic>
    </p:spTree>
    <p:extLst>
      <p:ext uri="{BB962C8B-B14F-4D97-AF65-F5344CB8AC3E}">
        <p14:creationId xmlns:p14="http://schemas.microsoft.com/office/powerpoint/2010/main" val="852494899"/>
      </p:ext>
    </p:extLst>
  </p:cSld>
  <p:clrMapOvr>
    <a:masterClrMapping/>
  </p:clrMapOvr>
  <p:transition spd="slow">
    <p:cove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IMG_20191221_153527.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32104" y="260648"/>
            <a:ext cx="1702616" cy="3026872"/>
          </a:xfrm>
          <a:prstGeom prst="rect">
            <a:avLst/>
          </a:prstGeom>
        </p:spPr>
      </p:pic>
      <p:pic>
        <p:nvPicPr>
          <p:cNvPr id="5" name="Рисунок 4" descr="IMG_20191221_15354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31904" y="260648"/>
            <a:ext cx="1702616" cy="3026872"/>
          </a:xfrm>
          <a:prstGeom prst="rect">
            <a:avLst/>
          </a:prstGeom>
        </p:spPr>
      </p:pic>
      <p:pic>
        <p:nvPicPr>
          <p:cNvPr id="6" name="Рисунок 5" descr="IMG_20191221_153548.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31504" y="3501008"/>
            <a:ext cx="1702616" cy="3026872"/>
          </a:xfrm>
          <a:prstGeom prst="rect">
            <a:avLst/>
          </a:prstGeom>
        </p:spPr>
      </p:pic>
      <p:pic>
        <p:nvPicPr>
          <p:cNvPr id="7" name="Рисунок 6" descr="IMG_20191221_153557.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32304" y="260648"/>
            <a:ext cx="1702616" cy="3026872"/>
          </a:xfrm>
          <a:prstGeom prst="rect">
            <a:avLst/>
          </a:prstGeom>
        </p:spPr>
      </p:pic>
      <p:pic>
        <p:nvPicPr>
          <p:cNvPr id="8" name="Рисунок 7" descr="IMG_20191221_153606.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31704" y="260648"/>
            <a:ext cx="1702616" cy="3026872"/>
          </a:xfrm>
          <a:prstGeom prst="rect">
            <a:avLst/>
          </a:prstGeom>
        </p:spPr>
      </p:pic>
      <p:pic>
        <p:nvPicPr>
          <p:cNvPr id="9" name="Рисунок 8" descr="IMG_20191221_154205.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31504" y="260648"/>
            <a:ext cx="1702616" cy="3026872"/>
          </a:xfrm>
          <a:prstGeom prst="rect">
            <a:avLst/>
          </a:prstGeom>
        </p:spPr>
      </p:pic>
      <p:pic>
        <p:nvPicPr>
          <p:cNvPr id="10" name="Рисунок 9" descr="IMG_20191221_153048.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007768" y="3356992"/>
            <a:ext cx="5976664" cy="3361874"/>
          </a:xfrm>
          <a:prstGeom prst="rect">
            <a:avLst/>
          </a:prstGeom>
        </p:spPr>
      </p:pic>
    </p:spTree>
    <p:extLst>
      <p:ext uri="{BB962C8B-B14F-4D97-AF65-F5344CB8AC3E}">
        <p14:creationId xmlns:p14="http://schemas.microsoft.com/office/powerpoint/2010/main" val="1705158764"/>
      </p:ext>
    </p:extLst>
  </p:cSld>
  <p:clrMapOvr>
    <a:masterClrMapping/>
  </p:clrMapOvr>
  <p:transition spd="slow">
    <p:cove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литва.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03512" y="188640"/>
            <a:ext cx="7552837" cy="4248472"/>
          </a:xfrm>
          <a:prstGeom prst="rect">
            <a:avLst/>
          </a:prstGeom>
        </p:spPr>
      </p:pic>
      <p:pic>
        <p:nvPicPr>
          <p:cNvPr id="5" name="Рисунок 4" descr="литва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60504" y="3366374"/>
            <a:ext cx="4499992" cy="3374994"/>
          </a:xfrm>
          <a:prstGeom prst="rect">
            <a:avLst/>
          </a:prstGeom>
        </p:spPr>
      </p:pic>
    </p:spTree>
    <p:extLst>
      <p:ext uri="{BB962C8B-B14F-4D97-AF65-F5344CB8AC3E}">
        <p14:creationId xmlns:p14="http://schemas.microsoft.com/office/powerpoint/2010/main" val="1605003048"/>
      </p:ext>
    </p:extLst>
  </p:cSld>
  <p:clrMapOvr>
    <a:masterClrMapping/>
  </p:clrMapOvr>
  <p:transition spd="slow">
    <p:cove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71830" y="139850"/>
            <a:ext cx="8688593" cy="6516445"/>
          </a:xfrm>
          <a:prstGeom prst="rect">
            <a:avLst/>
          </a:prstGeom>
        </p:spPr>
      </p:pic>
    </p:spTree>
    <p:extLst>
      <p:ext uri="{BB962C8B-B14F-4D97-AF65-F5344CB8AC3E}">
        <p14:creationId xmlns:p14="http://schemas.microsoft.com/office/powerpoint/2010/main" val="33622262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81729" y="1264555"/>
            <a:ext cx="6703821" cy="3778250"/>
          </a:xfrm>
          <a:prstGeom prst="rect">
            <a:avLst/>
          </a:prstGeom>
          <a:ln>
            <a:noFill/>
          </a:ln>
          <a:effectLst>
            <a:softEdge rad="112500"/>
          </a:effectLst>
        </p:spPr>
      </p:pic>
      <p:pic>
        <p:nvPicPr>
          <p:cNvPr id="5" name="Рисунок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33728" y="3153680"/>
            <a:ext cx="4824000" cy="36180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27168765"/>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ChangeAspect="1"/>
          </p:cNvGraphicFramePr>
          <p:nvPr>
            <p:extLst>
              <p:ext uri="{D42A27DB-BD31-4B8C-83A1-F6EECF244321}">
                <p14:modId xmlns:p14="http://schemas.microsoft.com/office/powerpoint/2010/main" val="1704313064"/>
              </p:ext>
            </p:extLst>
          </p:nvPr>
        </p:nvGraphicFramePr>
        <p:xfrm>
          <a:off x="2162809" y="258185"/>
          <a:ext cx="4840419" cy="6599816"/>
        </p:xfrm>
        <a:graphic>
          <a:graphicData uri="http://schemas.openxmlformats.org/presentationml/2006/ole">
            <mc:AlternateContent xmlns:mc="http://schemas.openxmlformats.org/markup-compatibility/2006">
              <mc:Choice xmlns:v="urn:schemas-microsoft-com:vml" Requires="v">
                <p:oleObj spid="_x0000_s2062" name="Документ" r:id="rId3" imgW="5925852" imgH="10079851" progId="Word.Document.12">
                  <p:embed/>
                </p:oleObj>
              </mc:Choice>
              <mc:Fallback>
                <p:oleObj name="Документ" r:id="rId3" imgW="5925852" imgH="10079851" progId="Word.Document.12">
                  <p:embed/>
                  <p:pic>
                    <p:nvPicPr>
                      <p:cNvPr id="0" name=""/>
                      <p:cNvPicPr/>
                      <p:nvPr/>
                    </p:nvPicPr>
                    <p:blipFill>
                      <a:blip r:embed="rId4"/>
                      <a:stretch>
                        <a:fillRect/>
                      </a:stretch>
                    </p:blipFill>
                    <p:spPr>
                      <a:xfrm>
                        <a:off x="2162809" y="258185"/>
                        <a:ext cx="4840419" cy="6599816"/>
                      </a:xfrm>
                      <a:prstGeom prst="rect">
                        <a:avLst/>
                      </a:prstGeom>
                    </p:spPr>
                  </p:pic>
                </p:oleObj>
              </mc:Fallback>
            </mc:AlternateContent>
          </a:graphicData>
        </a:graphic>
      </p:graphicFrame>
    </p:spTree>
    <p:extLst>
      <p:ext uri="{BB962C8B-B14F-4D97-AF65-F5344CB8AC3E}">
        <p14:creationId xmlns:p14="http://schemas.microsoft.com/office/powerpoint/2010/main" val="2394443501"/>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893602" y="2133600"/>
            <a:ext cx="2306621" cy="3778250"/>
          </a:xfrm>
        </p:spPr>
      </p:pic>
      <p:pic>
        <p:nvPicPr>
          <p:cNvPr id="5" name="Рисунок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54629" y="315558"/>
            <a:ext cx="4922429" cy="6254675"/>
          </a:xfrm>
          <a:prstGeom prst="rect">
            <a:avLst/>
          </a:prstGeom>
        </p:spPr>
      </p:pic>
      <p:pic>
        <p:nvPicPr>
          <p:cNvPr id="6" name="Рисунок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13991" y="104888"/>
            <a:ext cx="5084993" cy="6465345"/>
          </a:xfrm>
          <a:prstGeom prst="rect">
            <a:avLst/>
          </a:prstGeom>
        </p:spPr>
      </p:pic>
      <p:pic>
        <p:nvPicPr>
          <p:cNvPr id="7" name="Рисунок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48707" y="157779"/>
            <a:ext cx="5221570" cy="6167717"/>
          </a:xfrm>
          <a:prstGeom prst="rect">
            <a:avLst/>
          </a:prstGeom>
        </p:spPr>
      </p:pic>
      <p:pic>
        <p:nvPicPr>
          <p:cNvPr id="8" name="Рисунок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7874" y="104888"/>
            <a:ext cx="4030617" cy="6392731"/>
          </a:xfrm>
          <a:prstGeom prst="rect">
            <a:avLst/>
          </a:prstGeom>
        </p:spPr>
      </p:pic>
    </p:spTree>
    <p:extLst>
      <p:ext uri="{BB962C8B-B14F-4D97-AF65-F5344CB8AC3E}">
        <p14:creationId xmlns:p14="http://schemas.microsoft.com/office/powerpoint/2010/main" val="3102562653"/>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email">
            <a:extLst>
              <a:ext uri="{28A0092B-C50C-407E-A947-70E740481C1C}">
                <a14:useLocalDpi xmlns:a14="http://schemas.microsoft.com/office/drawing/2010/main"/>
              </a:ext>
            </a:extLst>
          </a:blip>
          <a:srcRect l="2806" t="2370" r="531" b="-183"/>
          <a:stretch/>
        </p:blipFill>
        <p:spPr>
          <a:xfrm>
            <a:off x="946494" y="301655"/>
            <a:ext cx="5314278" cy="4139119"/>
          </a:xfrm>
          <a:prstGeom prst="rect">
            <a:avLst/>
          </a:prstGeom>
        </p:spPr>
      </p:pic>
      <p:pic>
        <p:nvPicPr>
          <p:cNvPr id="3" name="Рисунок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88436" y="301655"/>
            <a:ext cx="5156138" cy="3659889"/>
          </a:xfrm>
          <a:prstGeom prst="rect">
            <a:avLst/>
          </a:prstGeom>
        </p:spPr>
      </p:pic>
      <p:pic>
        <p:nvPicPr>
          <p:cNvPr id="5" name="Рисунок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27464" y="2608821"/>
            <a:ext cx="3240000" cy="4249179"/>
          </a:xfrm>
          <a:prstGeom prst="rect">
            <a:avLst/>
          </a:prstGeom>
        </p:spPr>
      </p:pic>
    </p:spTree>
    <p:extLst>
      <p:ext uri="{BB962C8B-B14F-4D97-AF65-F5344CB8AC3E}">
        <p14:creationId xmlns:p14="http://schemas.microsoft.com/office/powerpoint/2010/main" val="22196382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207568" y="1052737"/>
            <a:ext cx="7772400" cy="1470025"/>
          </a:xfrm>
        </p:spPr>
        <p:txBody>
          <a:bodyPr>
            <a:normAutofit fontScale="90000"/>
          </a:bodyPr>
          <a:lstStyle/>
          <a:p>
            <a:r>
              <a:rPr lang="ru-RU" b="1" i="1" dirty="0" smtClean="0">
                <a:solidFill>
                  <a:srgbClr val="C00000"/>
                </a:solidFill>
                <a:effectLst>
                  <a:outerShdw blurRad="38100" dist="38100" dir="2700000" algn="tl">
                    <a:srgbClr val="000000">
                      <a:alpha val="43137"/>
                    </a:srgbClr>
                  </a:outerShdw>
                </a:effectLst>
              </a:rPr>
              <a:t>7 Героям Советского Союза посвящается…</a:t>
            </a:r>
            <a:endParaRPr lang="ru-RU" b="1" i="1" dirty="0">
              <a:solidFill>
                <a:srgbClr val="C00000"/>
              </a:solidFill>
              <a:effectLst>
                <a:outerShdw blurRad="38100" dist="38100" dir="2700000" algn="tl">
                  <a:srgbClr val="000000">
                    <a:alpha val="43137"/>
                  </a:srgbClr>
                </a:outerShdw>
              </a:effectLst>
            </a:endParaRPr>
          </a:p>
        </p:txBody>
      </p:sp>
      <p:sp>
        <p:nvSpPr>
          <p:cNvPr id="3" name="TextBox 2"/>
          <p:cNvSpPr txBox="1"/>
          <p:nvPr/>
        </p:nvSpPr>
        <p:spPr>
          <a:xfrm>
            <a:off x="2423592" y="2996952"/>
            <a:ext cx="7128792" cy="2554545"/>
          </a:xfrm>
          <a:prstGeom prst="rect">
            <a:avLst/>
          </a:prstGeom>
          <a:noFill/>
        </p:spPr>
        <p:txBody>
          <a:bodyPr wrap="square" rtlCol="0">
            <a:spAutoFit/>
          </a:bodyPr>
          <a:lstStyle/>
          <a:p>
            <a:pPr algn="ctr"/>
            <a:r>
              <a:rPr lang="ru-RU" sz="32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 результатам поездки учащихся Православной гимназии                            </a:t>
            </a:r>
            <a:endParaRPr lang="ru-RU" sz="3200" dirty="0" smtClean="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ru-RU" sz="3200" dirty="0" smtClean="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a:t>
            </a:r>
            <a:r>
              <a:rPr lang="ru-RU" sz="32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Калининграда – участников поискового отряда «ДОЛГ»  на место гибели семи Героев Советского Союза</a:t>
            </a:r>
          </a:p>
        </p:txBody>
      </p:sp>
      <p:pic>
        <p:nvPicPr>
          <p:cNvPr id="4" name="Марк Бернес - Журавли">
            <a:hlinkClick r:id="" action="ppaction://media"/>
          </p:cNvPr>
          <p:cNvPicPr>
            <a:picLocks noChangeAspect="1"/>
          </p:cNvPicPr>
          <p:nvPr>
            <a:audioFile r:link="rId1"/>
            <p:extLst>
              <p:ext uri="{DAA4B4D4-6D71-4841-9C94-3DE7FCFB9230}">
                <p14:media xmlns:p14="http://schemas.microsoft.com/office/powerpoint/2010/main" r:embed="rId2">
                  <p14:trim end="221387.725"/>
                  <p14:fade out="310"/>
                </p14:media>
              </p:ext>
            </p:extLst>
          </p:nvPr>
        </p:nvPicPr>
        <p:blipFill>
          <a:blip r:embed="rId4"/>
          <a:stretch>
            <a:fillRect/>
          </a:stretch>
        </p:blipFill>
        <p:spPr>
          <a:xfrm>
            <a:off x="1430338" y="5284788"/>
            <a:ext cx="609600" cy="609600"/>
          </a:xfrm>
          <a:prstGeom prst="rect">
            <a:avLst/>
          </a:prstGeom>
        </p:spPr>
      </p:pic>
    </p:spTree>
    <p:extLst>
      <p:ext uri="{BB962C8B-B14F-4D97-AF65-F5344CB8AC3E}">
        <p14:creationId xmlns:p14="http://schemas.microsoft.com/office/powerpoint/2010/main" val="15980223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00" fill="hold"/>
                                        <p:tgtEl>
                                          <p:spTgt spid="4"/>
                                        </p:tgtEl>
                                      </p:cBhvr>
                                    </p:cmd>
                                  </p:childTnLst>
                                </p:cTn>
                              </p:par>
                            </p:childTnLst>
                          </p:cTn>
                        </p:par>
                      </p:childTnLst>
                    </p:cTn>
                  </p:par>
                </p:childTnLst>
              </p:cTn>
              <p:nextCondLst>
                <p:cond evt="onClick" delay="0">
                  <p:tgtEl>
                    <p:spTgt spid="4"/>
                  </p:tgtEl>
                </p:cond>
              </p:nextCondLst>
            </p:seq>
            <p:audio>
              <p:cMediaNode vol="25758">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631504" y="116632"/>
            <a:ext cx="8928992" cy="7056784"/>
          </a:xfrm>
        </p:spPr>
        <p:txBody>
          <a:bodyPr>
            <a:normAutofit fontScale="47500" lnSpcReduction="20000"/>
          </a:bodyPr>
          <a:lstStyle/>
          <a:p>
            <a:pPr marL="0" indent="0" algn="just">
              <a:lnSpc>
                <a:spcPct val="120000"/>
              </a:lnSpc>
              <a:buNone/>
            </a:pPr>
            <a:r>
              <a:rPr lang="ru-RU" dirty="0">
                <a:solidFill>
                  <a:srgbClr val="002060"/>
                </a:solidFill>
                <a:latin typeface="Times New Roman" panose="02020603050405020304" pitchFamily="18" charset="0"/>
                <a:cs typeface="Times New Roman" panose="02020603050405020304" pitchFamily="18" charset="0"/>
              </a:rPr>
              <a:t> </a:t>
            </a:r>
            <a:r>
              <a:rPr lang="ru-RU" dirty="0" smtClean="0">
                <a:solidFill>
                  <a:srgbClr val="002060"/>
                </a:solidFill>
                <a:latin typeface="Times New Roman" panose="02020603050405020304" pitchFamily="18" charset="0"/>
                <a:cs typeface="Times New Roman" panose="02020603050405020304" pitchFamily="18" charset="0"/>
              </a:rPr>
              <a:t>    </a:t>
            </a:r>
            <a:r>
              <a:rPr lang="ru-RU" sz="3500" dirty="0">
                <a:solidFill>
                  <a:srgbClr val="002060"/>
                </a:solidFill>
                <a:latin typeface="Times New Roman" panose="02020603050405020304" pitchFamily="18" charset="0"/>
                <a:cs typeface="Times New Roman" panose="02020603050405020304" pitchFamily="18" charset="0"/>
              </a:rPr>
              <a:t>21 декабря учащиеся Православной гимназии  г. Калининграда – участники поискового отряда «ДОЛГ» – побывали в Литве на месте гибели семи Героев Советского Союза.</a:t>
            </a:r>
          </a:p>
          <a:p>
            <a:pPr marL="0" indent="0" algn="just">
              <a:lnSpc>
                <a:spcPct val="120000"/>
              </a:lnSpc>
              <a:buNone/>
            </a:pPr>
            <a:r>
              <a:rPr lang="ru-RU" sz="3500" dirty="0">
                <a:solidFill>
                  <a:srgbClr val="002060"/>
                </a:solidFill>
                <a:latin typeface="Times New Roman" panose="02020603050405020304" pitchFamily="18" charset="0"/>
                <a:cs typeface="Times New Roman" panose="02020603050405020304" pitchFamily="18" charset="0"/>
              </a:rPr>
              <a:t>     В ночь на 29 января 1945 года стрелковый батальон 113 стрелкового полка 32 стрелковой дивизии форсировал под прикрытием дымовой завесы по льду залив </a:t>
            </a:r>
            <a:r>
              <a:rPr lang="ru-RU" sz="3500" dirty="0" err="1">
                <a:solidFill>
                  <a:srgbClr val="002060"/>
                </a:solidFill>
                <a:latin typeface="Times New Roman" panose="02020603050405020304" pitchFamily="18" charset="0"/>
                <a:cs typeface="Times New Roman" panose="02020603050405020304" pitchFamily="18" charset="0"/>
              </a:rPr>
              <a:t>Куриш-Гаф</a:t>
            </a:r>
            <a:r>
              <a:rPr lang="ru-RU" sz="3500" dirty="0">
                <a:solidFill>
                  <a:srgbClr val="002060"/>
                </a:solidFill>
                <a:latin typeface="Times New Roman" panose="02020603050405020304" pitchFamily="18" charset="0"/>
                <a:cs typeface="Times New Roman" panose="02020603050405020304" pitchFamily="18" charset="0"/>
              </a:rPr>
              <a:t> и захватил плацдарм на косе </a:t>
            </a:r>
            <a:r>
              <a:rPr lang="ru-RU" sz="3500" dirty="0" err="1">
                <a:solidFill>
                  <a:srgbClr val="002060"/>
                </a:solidFill>
                <a:latin typeface="Times New Roman" panose="02020603050405020304" pitchFamily="18" charset="0"/>
                <a:cs typeface="Times New Roman" panose="02020603050405020304" pitchFamily="18" charset="0"/>
              </a:rPr>
              <a:t>Куриш-Нерунг</a:t>
            </a:r>
            <a:r>
              <a:rPr lang="ru-RU" sz="3500" dirty="0">
                <a:solidFill>
                  <a:srgbClr val="002060"/>
                </a:solidFill>
                <a:latin typeface="Times New Roman" panose="02020603050405020304" pitchFamily="18" charset="0"/>
                <a:cs typeface="Times New Roman" panose="02020603050405020304" pitchFamily="18" charset="0"/>
              </a:rPr>
              <a:t> с целью не допустить прорыва группировки противника из Мемеля на </a:t>
            </a:r>
            <a:r>
              <a:rPr lang="ru-RU" sz="3500" dirty="0" err="1">
                <a:solidFill>
                  <a:srgbClr val="002060"/>
                </a:solidFill>
                <a:latin typeface="Times New Roman" panose="02020603050405020304" pitchFamily="18" charset="0"/>
                <a:cs typeface="Times New Roman" panose="02020603050405020304" pitchFamily="18" charset="0"/>
              </a:rPr>
              <a:t>Земландский</a:t>
            </a:r>
            <a:r>
              <a:rPr lang="ru-RU" sz="3500" dirty="0">
                <a:solidFill>
                  <a:srgbClr val="002060"/>
                </a:solidFill>
                <a:latin typeface="Times New Roman" panose="02020603050405020304" pitchFamily="18" charset="0"/>
                <a:cs typeface="Times New Roman" panose="02020603050405020304" pitchFamily="18" charset="0"/>
              </a:rPr>
              <a:t> полуостров. В результате боя, длившегося около суток, батальон понес существенные потери.</a:t>
            </a:r>
          </a:p>
          <a:p>
            <a:pPr marL="0" indent="0" algn="just">
              <a:lnSpc>
                <a:spcPct val="120000"/>
              </a:lnSpc>
              <a:buNone/>
            </a:pPr>
            <a:r>
              <a:rPr lang="ru-RU" sz="3500" dirty="0">
                <a:solidFill>
                  <a:srgbClr val="002060"/>
                </a:solidFill>
                <a:latin typeface="Times New Roman" panose="02020603050405020304" pitchFamily="18" charset="0"/>
                <a:cs typeface="Times New Roman" panose="02020603050405020304" pitchFamily="18" charset="0"/>
              </a:rPr>
              <a:t>     Побывав на месте этого боя, мы увидели место перехода десанта, до сегодняшних дней  сохранившуюся немецкую линию береговой обороны, состоящую из глубоких окопов. Трудно представить себе, как наши солдаты,  перейдя под шквальным огнем залив, бросались в рукопашный бой! На этом маленьком плацдарме было уничтожено 200 немецких солдат. Поставленная задача выполнена. Но какой ценой!</a:t>
            </a:r>
          </a:p>
          <a:p>
            <a:pPr marL="0" indent="0" algn="just">
              <a:lnSpc>
                <a:spcPct val="120000"/>
              </a:lnSpc>
              <a:buNone/>
            </a:pPr>
            <a:r>
              <a:rPr lang="ru-RU" sz="3500" dirty="0">
                <a:solidFill>
                  <a:srgbClr val="002060"/>
                </a:solidFill>
                <a:latin typeface="Times New Roman" panose="02020603050405020304" pitchFamily="18" charset="0"/>
                <a:cs typeface="Times New Roman" panose="02020603050405020304" pitchFamily="18" charset="0"/>
              </a:rPr>
              <a:t>     Из боевого донесения: «Наши офицеры, сержанты, рядовые сражались как львы, нанесли огромный урон врагу… На наш берег вернулось из двух батальонов, отдельными группами  только 22 человека».</a:t>
            </a:r>
          </a:p>
          <a:p>
            <a:pPr marL="0" indent="0" algn="just">
              <a:lnSpc>
                <a:spcPct val="120000"/>
              </a:lnSpc>
              <a:buNone/>
            </a:pPr>
            <a:r>
              <a:rPr lang="ru-RU" sz="3500" dirty="0">
                <a:solidFill>
                  <a:srgbClr val="002060"/>
                </a:solidFill>
                <a:latin typeface="Times New Roman" panose="02020603050405020304" pitchFamily="18" charset="0"/>
                <a:cs typeface="Times New Roman" panose="02020603050405020304" pitchFamily="18" charset="0"/>
              </a:rPr>
              <a:t>     Мы побывали у единственного кирпичного дома, из окна которого после его захвата, вели огонь наши солдаты. На его стенах до сих пор сохранились следы от попадания снарядов. Поговорили с жителем этого дома. Он рассказал нам много интересного о военных событиях по воспоминаниям старожилов и послевоенных годах.</a:t>
            </a:r>
          </a:p>
          <a:p>
            <a:pPr marL="0" indent="0" algn="just">
              <a:lnSpc>
                <a:spcPct val="120000"/>
              </a:lnSpc>
              <a:buNone/>
            </a:pPr>
            <a:r>
              <a:rPr lang="ru-RU" sz="3500" dirty="0">
                <a:solidFill>
                  <a:srgbClr val="002060"/>
                </a:solidFill>
                <a:latin typeface="Times New Roman" panose="02020603050405020304" pitchFamily="18" charset="0"/>
                <a:cs typeface="Times New Roman" panose="02020603050405020304" pitchFamily="18" charset="0"/>
              </a:rPr>
              <a:t>     Находясь в таком месте, невольно подкатывает комок к горлу, слезы подступают к глазам. Здесь особо остро понимаешь, что память о завоевавших Великую Победу бессрочна. </a:t>
            </a:r>
            <a:r>
              <a:rPr lang="ru-RU" sz="3500" b="1" dirty="0">
                <a:solidFill>
                  <a:srgbClr val="FF0000"/>
                </a:solidFill>
              </a:rPr>
              <a:t>И мы должны сделать все возможное, чтобы сберечь эту память и никому не позволять фальсифицировать правду о Великой Отечественной войне!</a:t>
            </a:r>
          </a:p>
          <a:p>
            <a:pPr algn="just"/>
            <a:endParaRPr lang="ru-RU" sz="3500" dirty="0"/>
          </a:p>
          <a:p>
            <a:pPr algn="just"/>
            <a:endParaRPr lang="ru-RU" sz="3500" dirty="0"/>
          </a:p>
        </p:txBody>
      </p:sp>
    </p:spTree>
    <p:extLst>
      <p:ext uri="{BB962C8B-B14F-4D97-AF65-F5344CB8AC3E}">
        <p14:creationId xmlns:p14="http://schemas.microsoft.com/office/powerpoint/2010/main" val="17359960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86686" y="255587"/>
            <a:ext cx="5932487" cy="660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67771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IMG_20191221_152417.jpg"/>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775521" y="260648"/>
            <a:ext cx="6816757" cy="5112568"/>
          </a:xfrm>
          <a:prstGeom prst="rect">
            <a:avLst/>
          </a:prstGeom>
          <a:ln>
            <a:noFill/>
          </a:ln>
          <a:effectLst>
            <a:softEdge rad="112500"/>
          </a:effectLst>
        </p:spPr>
      </p:pic>
      <p:pic>
        <p:nvPicPr>
          <p:cNvPr id="5" name="Рисунок 4" descr="IMG_20191221_15222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59036" y="4053309"/>
            <a:ext cx="4680520" cy="2639813"/>
          </a:xfrm>
          <a:prstGeom prst="rect">
            <a:avLst/>
          </a:prstGeom>
          <a:ln>
            <a:noFill/>
          </a:ln>
          <a:effectLst>
            <a:softEdge rad="112500"/>
          </a:effectLst>
        </p:spPr>
      </p:pic>
    </p:spTree>
    <p:extLst>
      <p:ext uri="{BB962C8B-B14F-4D97-AF65-F5344CB8AC3E}">
        <p14:creationId xmlns:p14="http://schemas.microsoft.com/office/powerpoint/2010/main" val="26681360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theme/theme1.xml><?xml version="1.0" encoding="utf-8"?>
<a:theme xmlns:a="http://schemas.openxmlformats.org/drawingml/2006/main" name="Легкий дым">
  <a:themeElements>
    <a:clrScheme name="Легкий дым">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Легкий дым">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
  <TotalTime>110</TotalTime>
  <Words>401</Words>
  <Application>Microsoft Office PowerPoint</Application>
  <PresentationFormat>Широкоэкранный</PresentationFormat>
  <Paragraphs>24</Paragraphs>
  <Slides>19</Slides>
  <Notes>0</Notes>
  <HiddenSlides>0</HiddenSlides>
  <MMClips>1</MMClips>
  <ScaleCrop>false</ScaleCrop>
  <HeadingPairs>
    <vt:vector size="8" baseType="variant">
      <vt:variant>
        <vt:lpstr>Использованные шрифты</vt:lpstr>
      </vt:variant>
      <vt:variant>
        <vt:i4>4</vt:i4>
      </vt:variant>
      <vt:variant>
        <vt:lpstr>Тема</vt:lpstr>
      </vt:variant>
      <vt:variant>
        <vt:i4>1</vt:i4>
      </vt:variant>
      <vt:variant>
        <vt:lpstr>Внедренные серверы OLE</vt:lpstr>
      </vt:variant>
      <vt:variant>
        <vt:i4>1</vt:i4>
      </vt:variant>
      <vt:variant>
        <vt:lpstr>Заголовки слайдов</vt:lpstr>
      </vt:variant>
      <vt:variant>
        <vt:i4>19</vt:i4>
      </vt:variant>
    </vt:vector>
  </HeadingPairs>
  <TitlesOfParts>
    <vt:vector size="25" baseType="lpstr">
      <vt:lpstr>Arial</vt:lpstr>
      <vt:lpstr>Century Gothic</vt:lpstr>
      <vt:lpstr>Times New Roman</vt:lpstr>
      <vt:lpstr>Wingdings 3</vt:lpstr>
      <vt:lpstr>Легкий дым</vt:lpstr>
      <vt:lpstr>Документ</vt:lpstr>
      <vt:lpstr>Презентация PowerPoint</vt:lpstr>
      <vt:lpstr>Презентация PowerPoint</vt:lpstr>
      <vt:lpstr>Презентация PowerPoint</vt:lpstr>
      <vt:lpstr>Презентация PowerPoint</vt:lpstr>
      <vt:lpstr>Презентация PowerPoint</vt:lpstr>
      <vt:lpstr>7 Героям Советского Союза посвящается…</vt:lpstr>
      <vt:lpstr>Презентация PowerPoint</vt:lpstr>
      <vt:lpstr>Презентация PowerPoint</vt:lpstr>
      <vt:lpstr>Презентация PowerPoint</vt:lpstr>
      <vt:lpstr>В этом месте 29.01.1945 года в неравном бою с отступающими из Клайпеды фашистами погибла группа воинов из 32 стрелкового полка.  Семерым из них было присвоено звание Героя Советского Союза.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Office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Фомин В.М.</dc:title>
  <dc:creator>Admin</dc:creator>
  <cp:lastModifiedBy>Администрация</cp:lastModifiedBy>
  <cp:revision>15</cp:revision>
  <dcterms:created xsi:type="dcterms:W3CDTF">2020-01-30T12:59:46Z</dcterms:created>
  <dcterms:modified xsi:type="dcterms:W3CDTF">2020-09-10T08:35:36Z</dcterms:modified>
</cp:coreProperties>
</file>