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2" r:id="rId2"/>
    <p:sldId id="269" r:id="rId3"/>
    <p:sldId id="285" r:id="rId4"/>
    <p:sldId id="286" r:id="rId5"/>
    <p:sldId id="293" r:id="rId6"/>
    <p:sldId id="264" r:id="rId7"/>
    <p:sldId id="287" r:id="rId8"/>
    <p:sldId id="289" r:id="rId9"/>
    <p:sldId id="290" r:id="rId10"/>
    <p:sldId id="291" r:id="rId11"/>
    <p:sldId id="294" r:id="rId12"/>
    <p:sldId id="280" r:id="rId13"/>
    <p:sldId id="284" r:id="rId14"/>
    <p:sldId id="270" r:id="rId15"/>
    <p:sldId id="281" r:id="rId16"/>
    <p:sldId id="263" r:id="rId17"/>
    <p:sldId id="283" r:id="rId18"/>
    <p:sldId id="266" r:id="rId19"/>
    <p:sldId id="25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3D00"/>
    <a:srgbClr val="73200F"/>
    <a:srgbClr val="631B0D"/>
    <a:srgbClr val="800000"/>
    <a:srgbClr val="993300"/>
    <a:srgbClr val="C06000"/>
    <a:srgbClr val="AC4E08"/>
    <a:srgbClr val="0038A8"/>
    <a:srgbClr val="008EC0"/>
    <a:srgbClr val="009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1476" y="-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 dirty="0"/>
          </a:p>
        </c:rich>
      </c:tx>
      <c:layout/>
      <c:overlay val="1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7532079323418008E-2"/>
          <c:y val="4.0273639002351536E-2"/>
          <c:w val="0.80230971128608941"/>
          <c:h val="0.6575144339447763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</c:dPt>
          <c:cat>
            <c:strRef>
              <c:f>Лист1!$A$2:$A$15</c:f>
              <c:strCache>
                <c:ptCount val="14"/>
                <c:pt idx="0">
                  <c:v>русские (92 %)</c:v>
                </c:pt>
                <c:pt idx="1">
                  <c:v>карелы (3,3 %)</c:v>
                </c:pt>
                <c:pt idx="2">
                  <c:v>таджики (0,2 %)</c:v>
                </c:pt>
                <c:pt idx="3">
                  <c:v>украинцы (0,4 %)</c:v>
                </c:pt>
                <c:pt idx="4">
                  <c:v>узбеки (0,9 %)</c:v>
                </c:pt>
                <c:pt idx="5">
                  <c:v>армяне (0,3 %)</c:v>
                </c:pt>
                <c:pt idx="6">
                  <c:v>азербайджанцы (0,6)</c:v>
                </c:pt>
                <c:pt idx="7">
                  <c:v>осетины (0,5 %)</c:v>
                </c:pt>
                <c:pt idx="8">
                  <c:v>чуваши (0,5 %)</c:v>
                </c:pt>
                <c:pt idx="9">
                  <c:v>лезгины (0,3 %)</c:v>
                </c:pt>
                <c:pt idx="10">
                  <c:v>молдаване (0,5 %)</c:v>
                </c:pt>
                <c:pt idx="11">
                  <c:v>татары (0,3 %)</c:v>
                </c:pt>
                <c:pt idx="12">
                  <c:v>киргизы (0,9 %)</c:v>
                </c:pt>
                <c:pt idx="13">
                  <c:v>мордвины (0,4 %)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1035</c:v>
                </c:pt>
                <c:pt idx="1">
                  <c:v>37</c:v>
                </c:pt>
                <c:pt idx="2">
                  <c:v>2</c:v>
                </c:pt>
                <c:pt idx="3">
                  <c:v>4</c:v>
                </c:pt>
                <c:pt idx="4">
                  <c:v>1</c:v>
                </c:pt>
                <c:pt idx="5">
                  <c:v>3</c:v>
                </c:pt>
                <c:pt idx="6">
                  <c:v>7</c:v>
                </c:pt>
                <c:pt idx="7">
                  <c:v>6</c:v>
                </c:pt>
                <c:pt idx="8">
                  <c:v>6</c:v>
                </c:pt>
                <c:pt idx="9">
                  <c:v>4</c:v>
                </c:pt>
                <c:pt idx="10">
                  <c:v>6</c:v>
                </c:pt>
                <c:pt idx="11">
                  <c:v>3</c:v>
                </c:pt>
                <c:pt idx="12">
                  <c:v>10</c:v>
                </c:pt>
                <c:pt idx="13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</c:dPt>
          <c:cat>
            <c:strRef>
              <c:f>Лист1!$A$2:$A$15</c:f>
              <c:strCache>
                <c:ptCount val="14"/>
                <c:pt idx="0">
                  <c:v>русские (92 %)</c:v>
                </c:pt>
                <c:pt idx="1">
                  <c:v>карелы (3,3 %)</c:v>
                </c:pt>
                <c:pt idx="2">
                  <c:v>таджики (0,2 %)</c:v>
                </c:pt>
                <c:pt idx="3">
                  <c:v>украинцы (0,4 %)</c:v>
                </c:pt>
                <c:pt idx="4">
                  <c:v>узбеки (0,9 %)</c:v>
                </c:pt>
                <c:pt idx="5">
                  <c:v>армяне (0,3 %)</c:v>
                </c:pt>
                <c:pt idx="6">
                  <c:v>азербайджанцы (0,6)</c:v>
                </c:pt>
                <c:pt idx="7">
                  <c:v>осетины (0,5 %)</c:v>
                </c:pt>
                <c:pt idx="8">
                  <c:v>чуваши (0,5 %)</c:v>
                </c:pt>
                <c:pt idx="9">
                  <c:v>лезгины (0,3 %)</c:v>
                </c:pt>
                <c:pt idx="10">
                  <c:v>молдаване (0,5 %)</c:v>
                </c:pt>
                <c:pt idx="11">
                  <c:v>татары (0,3 %)</c:v>
                </c:pt>
                <c:pt idx="12">
                  <c:v>киргизы (0,9 %)</c:v>
                </c:pt>
                <c:pt idx="13">
                  <c:v>мордвины (0,4 %)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  <c:pt idx="0">
                  <c:v>91.674047829937962</c:v>
                </c:pt>
                <c:pt idx="1">
                  <c:v>3.2772364924712143</c:v>
                </c:pt>
                <c:pt idx="2">
                  <c:v>0.17714791851195749</c:v>
                </c:pt>
                <c:pt idx="3">
                  <c:v>0.35429583702391493</c:v>
                </c:pt>
                <c:pt idx="4">
                  <c:v>8.8573959255978732E-2</c:v>
                </c:pt>
                <c:pt idx="5">
                  <c:v>0.26572187776793632</c:v>
                </c:pt>
                <c:pt idx="6">
                  <c:v>0.62001771479185119</c:v>
                </c:pt>
                <c:pt idx="7">
                  <c:v>0.53144375553587264</c:v>
                </c:pt>
                <c:pt idx="8">
                  <c:v>0.53144375553587264</c:v>
                </c:pt>
                <c:pt idx="9">
                  <c:v>0.35429583702391493</c:v>
                </c:pt>
                <c:pt idx="10">
                  <c:v>0.53144375553587264</c:v>
                </c:pt>
                <c:pt idx="11">
                  <c:v>0.26572187776793632</c:v>
                </c:pt>
                <c:pt idx="12">
                  <c:v>0.88573959255978796</c:v>
                </c:pt>
                <c:pt idx="13">
                  <c:v>0.44286979627989398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9387643824520517E-2"/>
          <c:y val="0.70736434956840655"/>
          <c:w val="0.97330000127822269"/>
          <c:h val="0.2688429294238554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1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  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-0.20639013287401584"/>
                  <c:y val="-2.4171996544537612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0951525590551184"/>
                  <c:y val="7.3449798631201109E-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340</c:v>
                </c:pt>
                <c:pt idx="1">
                  <c:v>334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5"/>
                <c:pt idx="0">
                  <c:v>л</c:v>
                </c:pt>
                <c:pt idx="1">
                  <c:v>д</c:v>
                </c:pt>
                <c:pt idx="2">
                  <c:v>м</c:v>
                </c:pt>
                <c:pt idx="3">
                  <c:v>женщины</c:v>
                </c:pt>
                <c:pt idx="4">
                  <c:v>мужчины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198</c:v>
                </c:pt>
                <c:pt idx="4">
                  <c:v>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5"/>
        <c:delete val="1"/>
      </c:legendEntry>
      <c:layout>
        <c:manualLayout>
          <c:xMode val="edge"/>
          <c:yMode val="edge"/>
          <c:x val="1.001094980314962E-2"/>
          <c:y val="1.87499988465798E-2"/>
          <c:w val="0.96493122539370113"/>
          <c:h val="9.62827204550491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9C3C3-2580-4DAB-BABA-B99BACCC98CA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63195-02CC-48CC-B1DB-FED1427220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805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63195-02CC-48CC-B1DB-FED14272203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DB827-AF89-4204-9800-19B06A0EB96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724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CEAD-2F03-4D90-A1F8-FD959BDB534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FD85D-3987-41A7-B6AD-882417D8D4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724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CEAD-2F03-4D90-A1F8-FD959BDB534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FD85D-3987-41A7-B6AD-882417D8D4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284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CEAD-2F03-4D90-A1F8-FD959BDB534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FD85D-3987-41A7-B6AD-882417D8D4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131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CEAD-2F03-4D90-A1F8-FD959BDB534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FD85D-3987-41A7-B6AD-882417D8D4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46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CEAD-2F03-4D90-A1F8-FD959BDB534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FD85D-3987-41A7-B6AD-882417D8D4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807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CEAD-2F03-4D90-A1F8-FD959BDB534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FD85D-3987-41A7-B6AD-882417D8D4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007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CEAD-2F03-4D90-A1F8-FD959BDB534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FD85D-3987-41A7-B6AD-882417D8D4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50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CEAD-2F03-4D90-A1F8-FD959BDB534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FD85D-3987-41A7-B6AD-882417D8D4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226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CEAD-2F03-4D90-A1F8-FD959BDB534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FD85D-3987-41A7-B6AD-882417D8D4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71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CEAD-2F03-4D90-A1F8-FD959BDB534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FD85D-3987-41A7-B6AD-882417D8D4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49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CEAD-2F03-4D90-A1F8-FD959BDB534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FD85D-3987-41A7-B6AD-882417D8D4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474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BCEAD-2F03-4D90-A1F8-FD959BDB5340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FD85D-3987-41A7-B6AD-882417D8D4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98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H:\&#1088;&#1072;&#1073;&#1086;&#1090;&#1072;\Penie-ptic-ruchey-i-krasivaya-muzyka-relaks(muzofon.com).mp3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35976" y="1933694"/>
            <a:ext cx="7714997" cy="230832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Село моё </a:t>
            </a:r>
          </a:p>
          <a:p>
            <a:r>
              <a:rPr lang="ru-RU" sz="7200" b="1" dirty="0" smtClean="0">
                <a:ln w="1143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краешке земли</a:t>
            </a:r>
            <a:endParaRPr lang="ru-RU" sz="7200" b="1" dirty="0">
              <a:ln w="11430"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93655"/>
            <a:ext cx="1219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Творческое домашнее задание к интеллектуально-творческой игре «Выборы – дело каждого»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«Край родной»</a:t>
            </a:r>
            <a:endParaRPr lang="ru-RU" sz="28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97880" y="537525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Клуб молодого избирателя «Выбор»</a:t>
            </a:r>
          </a:p>
          <a:p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Руководитель команды Куликова Н.Н.</a:t>
            </a:r>
          </a:p>
          <a:p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МОУ «Киверичская СОШ», с</a:t>
            </a:r>
            <a:r>
              <a:rPr lang="en-US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 Киверичи.</a:t>
            </a:r>
            <a:endParaRPr lang="ru-RU" sz="24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3792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spc="150" dirty="0" smtClean="0">
                <a:ln w="11430">
                  <a:solidFill>
                    <a:srgbClr val="0070C0"/>
                  </a:solidFill>
                </a:ln>
                <a:solidFill>
                  <a:srgbClr val="008E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Нетрудоспособное </a:t>
            </a:r>
            <a:r>
              <a:rPr lang="ru-RU" sz="6000" b="1" spc="150" dirty="0">
                <a:ln w="11430">
                  <a:solidFill>
                    <a:srgbClr val="0070C0"/>
                  </a:solidFill>
                </a:ln>
                <a:solidFill>
                  <a:srgbClr val="008E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endParaRPr lang="ru-RU" sz="6000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56850320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80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16993" y="2463284"/>
            <a:ext cx="72549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spc="150" dirty="0" smtClean="0">
                <a:ln w="11430">
                  <a:solidFill>
                    <a:srgbClr val="0070C0"/>
                  </a:solidFill>
                </a:ln>
                <a:solidFill>
                  <a:srgbClr val="008E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Деревни поселения</a:t>
            </a:r>
            <a:endParaRPr lang="ru-RU" sz="6000" dirty="0"/>
          </a:p>
        </p:txBody>
      </p:sp>
      <p:pic>
        <p:nvPicPr>
          <p:cNvPr id="1026" name="Picture 2" descr="H:\работа\Новая папка (2)\черныше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75" y="261698"/>
            <a:ext cx="11158433" cy="6285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работа\Новая папка (2)\Манушкин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8347"/>
            <a:ext cx="8877300" cy="665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работа\Новая папка (2)\крутец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10" y="438150"/>
            <a:ext cx="10845204" cy="610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:\работа\Новая папка (2)\Ивановское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7"/>
          <a:stretch/>
        </p:blipFill>
        <p:spPr bwMode="auto">
          <a:xfrm>
            <a:off x="2305050" y="1018831"/>
            <a:ext cx="7119920" cy="444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:\работа\Новая папка (2)\Бахарево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041" y="940593"/>
            <a:ext cx="7587938" cy="506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14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2272149"/>
            <a:ext cx="8866910" cy="1025236"/>
          </a:xfrm>
          <a:prstGeom prst="rect">
            <a:avLst/>
          </a:prstGeom>
        </p:spPr>
        <p:txBody>
          <a:bodyPr wrap="none">
            <a:prstTxWarp prst="textPlain">
              <a:avLst>
                <a:gd name="adj" fmla="val 50000"/>
              </a:avLst>
            </a:prstTxWarp>
            <a:spAutoFit/>
          </a:bodyPr>
          <a:lstStyle/>
          <a:p>
            <a:r>
              <a:rPr lang="ru-RU" sz="5400" b="1" spc="15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 эта улица, вот этот дом…</a:t>
            </a:r>
            <a:endParaRPr lang="ru-RU" sz="54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ЮЛИЯ\Desktop\КВН\Фото\Киверичи фото\Дома\getImage (3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3"/>
          <a:stretch/>
        </p:blipFill>
        <p:spPr bwMode="auto">
          <a:xfrm>
            <a:off x="1431637" y="372861"/>
            <a:ext cx="9051636" cy="6384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ЮЛИЯ\Desktop\КВН\Презентация КВН\Киверичи фото\Дома\getImage (6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2636"/>
            <a:ext cx="9102437" cy="6585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ЮЛИЯ\Desktop\КВН\Фото\Киверичи фото\Дома\getImage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291" y="272636"/>
            <a:ext cx="8937146" cy="6381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8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1426" y="2269628"/>
            <a:ext cx="10980315" cy="156966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/>
            <a:r>
              <a:rPr lang="ru-RU" sz="4800" b="1" spc="150" dirty="0" smtClean="0">
                <a:ln w="11430">
                  <a:solidFill>
                    <a:srgbClr val="0070C0"/>
                  </a:solidFill>
                </a:ln>
                <a:solidFill>
                  <a:srgbClr val="008E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 и организации </a:t>
            </a:r>
          </a:p>
          <a:p>
            <a:pPr algn="ctr"/>
            <a:r>
              <a:rPr lang="ru-RU" sz="4800" b="1" spc="150" dirty="0" smtClean="0">
                <a:ln w="11430">
                  <a:solidFill>
                    <a:srgbClr val="0070C0"/>
                  </a:solidFill>
                </a:ln>
                <a:solidFill>
                  <a:srgbClr val="008E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сельского поселения </a:t>
            </a:r>
            <a:endParaRPr lang="ru-RU" sz="4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315" y="0"/>
            <a:ext cx="95832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14" y="6458"/>
            <a:ext cx="9213517" cy="69101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22860"/>
            <a:ext cx="9113520" cy="68351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14" y="0"/>
            <a:ext cx="10327340" cy="68579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13444"/>
            <a:ext cx="9240520" cy="67715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40" y="0"/>
            <a:ext cx="10442042" cy="68199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1" y="80011"/>
            <a:ext cx="9129428" cy="68470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0"/>
            <a:ext cx="11734800" cy="66887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" y="125900"/>
            <a:ext cx="9113443" cy="68350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0" y="0"/>
            <a:ext cx="11103875" cy="6932211"/>
          </a:xfrm>
          <a:prstGeom prst="rect">
            <a:avLst/>
          </a:prstGeom>
        </p:spPr>
      </p:pic>
      <p:pic>
        <p:nvPicPr>
          <p:cNvPr id="2050" name="Picture 2" descr="C:\Users\ЮЛИЯ\Desktop\КВН\Презентация КВН\dLhAVKpNrcM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162" y="226635"/>
            <a:ext cx="9682156" cy="646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r="16458" b="7163"/>
          <a:stretch/>
        </p:blipFill>
        <p:spPr>
          <a:xfrm>
            <a:off x="1031090" y="-40405"/>
            <a:ext cx="10224451" cy="6898405"/>
          </a:xfrm>
          <a:prstGeom prst="rect">
            <a:avLst/>
          </a:prstGeom>
        </p:spPr>
      </p:pic>
      <p:pic>
        <p:nvPicPr>
          <p:cNvPr id="1026" name="Picture 2" descr="H:\работа\Новая папка (2)\4798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84455"/>
            <a:ext cx="8934053" cy="61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02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3529" y="2399207"/>
            <a:ext cx="5015345" cy="111984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b="1" spc="15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Дорога к храму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70" y="90055"/>
            <a:ext cx="9193464" cy="68950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88" y="-98583"/>
            <a:ext cx="4304386" cy="69565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066" y="-1"/>
            <a:ext cx="4623229" cy="69565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99" y="9670"/>
            <a:ext cx="11273771" cy="6834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066" y="-35217"/>
            <a:ext cx="4931388" cy="68610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468" y="-13604"/>
            <a:ext cx="9119266" cy="683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1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28" y="6606"/>
            <a:ext cx="9294912" cy="69711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1018" y="2230582"/>
            <a:ext cx="6054437" cy="146858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spc="15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трудимся, учимся, любим</a:t>
            </a:r>
          </a:p>
          <a:p>
            <a:pPr algn="ctr"/>
            <a:r>
              <a:rPr lang="ru-RU" b="1" spc="15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дружно живём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076" name="Picture 4" descr="C:\Users\ЮЛИЯ\Desktop\КВН\Презентация КВН\мас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9" y="176463"/>
            <a:ext cx="11513324" cy="6481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ЮЛИЯ\Desktop\КВН\Презентация КВН\оли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5" y="-52529"/>
            <a:ext cx="10492827" cy="700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68" y="44252"/>
            <a:ext cx="10163471" cy="6775648"/>
          </a:xfrm>
          <a:prstGeom prst="rect">
            <a:avLst/>
          </a:prstGeom>
        </p:spPr>
      </p:pic>
      <p:pic>
        <p:nvPicPr>
          <p:cNvPr id="10" name="Picture 6" descr="C:\Users\ЮЛИЯ\Desktop\КВН\Презентация КВН\откр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6" b="-1"/>
          <a:stretch/>
        </p:blipFill>
        <p:spPr bwMode="auto">
          <a:xfrm>
            <a:off x="1314450" y="-12032"/>
            <a:ext cx="9713353" cy="6945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-35209"/>
            <a:ext cx="9185729" cy="6889295"/>
          </a:xfrm>
          <a:prstGeom prst="rect">
            <a:avLst/>
          </a:prstGeom>
        </p:spPr>
      </p:pic>
      <p:pic>
        <p:nvPicPr>
          <p:cNvPr id="1026" name="Picture 2" descr="H:\Фото\Киверичи фото\Мероприятия\IMG_20150507_11110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96850"/>
            <a:ext cx="9969500" cy="646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00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718744" y="1649661"/>
            <a:ext cx="6778172" cy="288201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b="1" spc="15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Здесь есть леса, озёра, реки,</a:t>
            </a:r>
          </a:p>
          <a:p>
            <a:r>
              <a:rPr lang="ru-RU" b="1" spc="15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Вам будут очень рады тут.</a:t>
            </a:r>
          </a:p>
          <a:p>
            <a:r>
              <a:rPr lang="ru-RU" b="1" spc="15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этот уголок планеты</a:t>
            </a:r>
          </a:p>
          <a:p>
            <a:r>
              <a:rPr lang="ru-RU" b="1" spc="15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 люди Родиной зовут!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7" name="Picture 3" descr="C:\Users\ЮЛИЯ\Desktop\КВН\Презентация КВН\Киверичи фото\getImage (3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723" y="88782"/>
            <a:ext cx="8698363" cy="6800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ЮЛИЯ\Desktop\КВН\Презентация КВН\Киверичи фото\getImage (3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01" y="-120067"/>
            <a:ext cx="9080207" cy="6810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ЮЛИЯ\Desktop\КВН\Презентация КВН\Киверичи фото\getImage (5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784" y="170048"/>
            <a:ext cx="9554243" cy="635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ЮЛИЯ\Desktop\КВН\Презентация КВН\Киверичи фото\get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32" y="88782"/>
            <a:ext cx="9940792" cy="6601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3543" y="290942"/>
            <a:ext cx="9608570" cy="639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32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3273" y="2576948"/>
            <a:ext cx="9055621" cy="87283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b="1" spc="15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Избирательная компания в сельском поселении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50" name="Picture 2" descr="H:\Фото выборов\IMG_15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1" t="19192"/>
          <a:stretch/>
        </p:blipFill>
        <p:spPr bwMode="auto">
          <a:xfrm>
            <a:off x="1549083" y="419106"/>
            <a:ext cx="9325084" cy="6241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Фото выборов\IMG_15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73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Фото выборов\IMG_156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7"/>
          <a:stretch/>
        </p:blipFill>
        <p:spPr bwMode="auto">
          <a:xfrm>
            <a:off x="1549083" y="419106"/>
            <a:ext cx="9144000" cy="6331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40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6836" y="2216728"/>
            <a:ext cx="7730836" cy="177092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spc="15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будущие избиратели.</a:t>
            </a:r>
          </a:p>
          <a:p>
            <a:pPr algn="ctr"/>
            <a:r>
              <a:rPr lang="ru-RU" b="1" spc="15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Клуб молодого избирателя «Выбор»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54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7421"/>
            <a:ext cx="8907438" cy="6680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216" y="98451"/>
            <a:ext cx="9118022" cy="68385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216" y="104554"/>
            <a:ext cx="9118022" cy="683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4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7219" y="141507"/>
            <a:ext cx="5854888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– это святое, </a:t>
            </a:r>
            <a:b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Малое и большое. </a:t>
            </a:r>
            <a:b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в детском сердечке – </a:t>
            </a:r>
            <a:b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Отчего дома крылечко. </a:t>
            </a:r>
            <a:b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– запах ромашки, </a:t>
            </a:r>
            <a:b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Кляксы на промокашке. </a:t>
            </a:r>
            <a:b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– песни раздолье, </a:t>
            </a:r>
            <a:b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– хлебное поле, </a:t>
            </a:r>
            <a:b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– мамины руки, </a:t>
            </a:r>
            <a:b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колыбельные звуки. </a:t>
            </a:r>
            <a:b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там, где родился – </a:t>
            </a:r>
            <a:b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Там, говорят, пригодился.</a:t>
            </a:r>
          </a:p>
          <a:p>
            <a:pPr algn="ctr"/>
            <a:endParaRPr lang="ru-RU" sz="24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Людмила Кудрявцева</a:t>
            </a:r>
            <a:endParaRPr lang="ru-RU" sz="2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4771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6720" y="1061610"/>
            <a:ext cx="8534400" cy="44012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4000" b="1" spc="150" dirty="0">
                <a:ln w="11430">
                  <a:solidFill>
                    <a:srgbClr val="0070C0"/>
                  </a:solidFill>
                </a:ln>
                <a:solidFill>
                  <a:srgbClr val="008E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Киверичи – </a:t>
            </a:r>
            <a:r>
              <a:rPr lang="ru-RU" sz="4000" b="1" spc="150" dirty="0" smtClean="0">
                <a:ln w="11430">
                  <a:solidFill>
                    <a:srgbClr val="0070C0"/>
                  </a:solidFill>
                </a:ln>
                <a:solidFill>
                  <a:srgbClr val="008E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4000" b="1" spc="150" dirty="0">
                <a:ln w="11430">
                  <a:solidFill>
                    <a:srgbClr val="0070C0"/>
                  </a:solidFill>
                </a:ln>
                <a:solidFill>
                  <a:srgbClr val="008E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в составе Рамешковского района Тверской области, образовано </a:t>
            </a:r>
            <a:endParaRPr lang="ru-RU" sz="4000" b="1" spc="150" dirty="0" smtClean="0">
              <a:ln w="11430">
                <a:solidFill>
                  <a:srgbClr val="0070C0"/>
                </a:solidFill>
              </a:ln>
              <a:solidFill>
                <a:srgbClr val="008EC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spc="150" dirty="0" smtClean="0">
                <a:ln w="11430">
                  <a:solidFill>
                    <a:srgbClr val="0070C0"/>
                  </a:solidFill>
                </a:ln>
                <a:solidFill>
                  <a:srgbClr val="008E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ru-RU" sz="4000" b="1" spc="150" dirty="0">
                <a:ln w="11430">
                  <a:solidFill>
                    <a:srgbClr val="0070C0"/>
                  </a:solidFill>
                </a:ln>
                <a:solidFill>
                  <a:srgbClr val="008E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марта 2005 года,  включило в себя территории Киверичского и Ивановского сельских округов.</a:t>
            </a:r>
          </a:p>
        </p:txBody>
      </p:sp>
      <p:pic>
        <p:nvPicPr>
          <p:cNvPr id="3" name="Penie-ptic-ruchey-i-krasivaya-muzyka-relaks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820401" y="5775961"/>
            <a:ext cx="701358" cy="7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3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Фото\Киверичи фото\фо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949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92480" y="1584960"/>
            <a:ext cx="10347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>
                  <a:noFill/>
                </a:ln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Предположительно возникло на рубеже 13—14 веков, когда заселялось пограничье между Новгородской землей и Тверским княжеством. Одна из версий происхождения</a:t>
            </a:r>
          </a:p>
          <a:p>
            <a:pPr algn="ctr"/>
            <a:r>
              <a:rPr lang="ru-RU" sz="2400" b="1" dirty="0" smtClean="0">
                <a:ln w="11430">
                  <a:noFill/>
                </a:ln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названия — от искаженного остатками древних финнов — названия новопоселенцев — кривичей. Первое известное упоминание о селе содержится в писцовой книге Московского Поместного приказа </a:t>
            </a:r>
          </a:p>
          <a:p>
            <a:pPr algn="ctr"/>
            <a:r>
              <a:rPr lang="ru-RU" sz="2400" b="1" dirty="0" smtClean="0">
                <a:ln w="11430">
                  <a:noFill/>
                </a:ln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1627—1629 годов. Из письменных источников известно, что в селе всегда была церковь и был помещичий двор, пока в 30-е годы XIX века последние владельцы села Сысоевы не построили новое имение — сельцо Владимирское на правом берегу реки Городни.</a:t>
            </a:r>
          </a:p>
          <a:p>
            <a:pPr algn="ctr"/>
            <a:endParaRPr lang="ru-RU" sz="2400" b="1" dirty="0">
              <a:ln w="11430">
                <a:noFill/>
              </a:ln>
              <a:solidFill>
                <a:srgbClr val="99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5200" y="411480"/>
            <a:ext cx="489204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73200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села</a:t>
            </a:r>
            <a:endParaRPr lang="ru-RU" sz="6000" b="1" dirty="0">
              <a:ln w="11430"/>
              <a:solidFill>
                <a:srgbClr val="73200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Фото\Киверичи фото\фо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949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29640" y="1143000"/>
            <a:ext cx="105613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XIX — начале XX века все деревни поселения относились к Ивановской волости </a:t>
            </a:r>
            <a:r>
              <a:rPr lang="ru-RU" sz="2400" b="1" dirty="0" err="1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Бежецкого</a:t>
            </a:r>
            <a:r>
              <a:rPr lang="ru-RU" sz="2400" b="1" dirty="0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уезда. В 1950-е годы на территории поселения существовали Городенский, Некрасовский, Ивановский и </a:t>
            </a:r>
            <a:r>
              <a:rPr lang="ru-RU" sz="2400" b="1" dirty="0" err="1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Киверичский</a:t>
            </a:r>
            <a:r>
              <a:rPr lang="ru-RU" sz="2400" b="1" dirty="0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сельсоветы, позднее остались два последних, которые в 1994 году преобразованы в соответствующие сельские округа.</a:t>
            </a:r>
          </a:p>
          <a:p>
            <a:pPr algn="ctr"/>
            <a:r>
              <a:rPr lang="ru-RU" sz="2400" b="1" dirty="0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1935 по 1956 год в Калининской области был </a:t>
            </a:r>
            <a:r>
              <a:rPr lang="ru-RU" sz="2400" b="1" dirty="0" err="1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Теблешский</a:t>
            </a:r>
            <a:r>
              <a:rPr lang="ru-RU" sz="2400" b="1" dirty="0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район. Первоначально райцентр планировался в селе </a:t>
            </a:r>
            <a:r>
              <a:rPr lang="ru-RU" sz="2400" b="1" dirty="0" err="1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Теблеши</a:t>
            </a:r>
            <a:r>
              <a:rPr lang="ru-RU" sz="2400" b="1" dirty="0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(ныне в Бежецком районе), но там оказалось мало помещений для районных организаций, и райцентром стало село Киверичи. Район включал территорию южной части современного </a:t>
            </a:r>
            <a:r>
              <a:rPr lang="ru-RU" sz="2400" b="1" dirty="0" err="1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Бежецкого</a:t>
            </a:r>
            <a:r>
              <a:rPr lang="ru-RU" sz="2400" b="1" dirty="0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(Моркины Горы, </a:t>
            </a:r>
            <a:r>
              <a:rPr lang="ru-RU" sz="2400" b="1" dirty="0" err="1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Житищи</a:t>
            </a:r>
            <a:r>
              <a:rPr lang="ru-RU" sz="2400" b="1" dirty="0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400" b="1" dirty="0" err="1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Теблеши</a:t>
            </a:r>
            <a:r>
              <a:rPr lang="ru-RU" sz="2400" b="1" dirty="0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и восточную часть </a:t>
            </a:r>
            <a:r>
              <a:rPr lang="ru-RU" sz="2400" b="1" dirty="0" err="1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Рамешковского</a:t>
            </a:r>
            <a:r>
              <a:rPr lang="ru-RU" sz="2400" b="1" dirty="0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района(</a:t>
            </a:r>
            <a:r>
              <a:rPr lang="ru-RU" sz="2400" b="1" dirty="0" err="1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Киверичи</a:t>
            </a:r>
            <a:r>
              <a:rPr lang="ru-RU" sz="2400" b="1" dirty="0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 Ивановское ,</a:t>
            </a:r>
            <a:r>
              <a:rPr lang="ru-RU" sz="2400" b="1" dirty="0" err="1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Ильгощи</a:t>
            </a:r>
            <a:r>
              <a:rPr lang="ru-RU" sz="2400" b="1" dirty="0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b="1" dirty="0">
              <a:ln w="11430"/>
              <a:solidFill>
                <a:srgbClr val="99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Фото\Киверичи фото\фо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8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7375" y="2133600"/>
            <a:ext cx="847725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solidFill>
                  <a:srgbClr val="B83D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села </a:t>
            </a:r>
          </a:p>
          <a:p>
            <a:pPr algn="ctr"/>
            <a:r>
              <a:rPr lang="ru-RU" sz="7200" b="1" dirty="0" smtClean="0">
                <a:ln w="11430"/>
                <a:solidFill>
                  <a:srgbClr val="B83D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фотографиях</a:t>
            </a:r>
            <a:endParaRPr lang="ru-RU" sz="7200" b="1" dirty="0">
              <a:ln w="11430"/>
              <a:solidFill>
                <a:srgbClr val="B83D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H:\Фото\Киверичи фото\getImage (7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53820"/>
            <a:ext cx="6610350" cy="656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Фото\Киверичи фото\getImage (88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81439"/>
            <a:ext cx="10001250" cy="6657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Фото\Киверичи фото\getImage (90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19479"/>
            <a:ext cx="9715500" cy="646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:\Фото\Киверичи фото\getImage (9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311" y="112509"/>
            <a:ext cx="8906327" cy="665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47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1"/>
          <a:stretch>
            <a:fillRect/>
          </a:stretch>
        </p:blipFill>
        <p:spPr>
          <a:xfrm>
            <a:off x="5414191" y="0"/>
            <a:ext cx="6348587" cy="5934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5" y="136478"/>
            <a:ext cx="4711874" cy="5910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51682" y="6245168"/>
            <a:ext cx="377019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Герб села Киверичи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20840" y="6202680"/>
            <a:ext cx="3703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Карта с</a:t>
            </a:r>
            <a:r>
              <a:rPr lang="en-US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 Киверичи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4291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1289" y="2385174"/>
            <a:ext cx="9978185" cy="91950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spc="150" dirty="0" smtClean="0">
                <a:ln w="11430">
                  <a:solidFill>
                    <a:srgbClr val="0070C0"/>
                  </a:solidFill>
                </a:ln>
                <a:solidFill>
                  <a:srgbClr val="008E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состав</a:t>
            </a:r>
            <a:endParaRPr lang="ru-RU" sz="5400" dirty="0"/>
          </a:p>
        </p:txBody>
      </p:sp>
      <p:graphicFrame>
        <p:nvGraphicFramePr>
          <p:cNvPr id="3" name="Содержимое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1273091"/>
              </p:ext>
            </p:extLst>
          </p:nvPr>
        </p:nvGraphicFramePr>
        <p:xfrm>
          <a:off x="1759477" y="689810"/>
          <a:ext cx="8683933" cy="6168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741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024" y="2401213"/>
            <a:ext cx="12078976" cy="79116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spc="150" dirty="0" smtClean="0">
                <a:ln w="11430">
                  <a:solidFill>
                    <a:srgbClr val="0070C0"/>
                  </a:solidFill>
                </a:ln>
                <a:solidFill>
                  <a:srgbClr val="008E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сельского поселения</a:t>
            </a:r>
            <a:endParaRPr lang="ru-RU" sz="5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365635"/>
            <a:ext cx="12078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spc="150" dirty="0" smtClean="0">
                <a:ln w="11430">
                  <a:solidFill>
                    <a:srgbClr val="0070C0"/>
                  </a:solidFill>
                </a:ln>
                <a:solidFill>
                  <a:srgbClr val="008E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сельском поселении проживает </a:t>
            </a:r>
          </a:p>
          <a:p>
            <a:pPr algn="ctr"/>
            <a:r>
              <a:rPr lang="ru-RU" sz="6000" b="1" spc="150" dirty="0" smtClean="0">
                <a:ln w="11430">
                  <a:solidFill>
                    <a:srgbClr val="0070C0"/>
                  </a:solidFill>
                </a:ln>
                <a:solidFill>
                  <a:srgbClr val="008E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1128 человек</a:t>
            </a:r>
            <a:endParaRPr lang="ru-RU" sz="6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471539"/>
              </p:ext>
            </p:extLst>
          </p:nvPr>
        </p:nvGraphicFramePr>
        <p:xfrm>
          <a:off x="1138988" y="0"/>
          <a:ext cx="4299285" cy="72908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2859"/>
                <a:gridCol w="1896426"/>
              </a:tblGrid>
              <a:tr h="5275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населённого пункта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Киверичи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Богатырёво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Куликово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Горка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Григорово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Городня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Поречье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Беляево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Манушкино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Красненькое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Сивцево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Матвейково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Емельяниха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Ивановское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Петраково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Плешково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Дуброво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Знаменка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Желниха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Андреевское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Некрасово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Крутец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Чернышово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675618"/>
              </p:ext>
            </p:extLst>
          </p:nvPr>
        </p:nvGraphicFramePr>
        <p:xfrm>
          <a:off x="6753726" y="0"/>
          <a:ext cx="4299285" cy="72908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2860"/>
                <a:gridCol w="1896425"/>
              </a:tblGrid>
              <a:tr h="550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населённого пункта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Горка Ленина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Поплевино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Немерово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Корино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Бахарево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Чернеево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Марьино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Иевлево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Морозовка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Ильинка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Акулово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Большуха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Горка Урицкого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Дудинец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Ефремево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Ивишено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Перемилово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Ченцы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Кукино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Пенье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Старово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Чехово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Троица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  <a:tr h="26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Воротнево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63" marR="5726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35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313891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spc="150" dirty="0" smtClean="0">
                <a:ln w="11430">
                  <a:solidFill>
                    <a:srgbClr val="0070C0"/>
                  </a:solidFill>
                </a:ln>
                <a:solidFill>
                  <a:srgbClr val="008E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Трудоспособное население</a:t>
            </a:r>
            <a:endParaRPr lang="ru-RU" sz="6000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482715523"/>
              </p:ext>
            </p:extLst>
          </p:nvPr>
        </p:nvGraphicFramePr>
        <p:xfrm>
          <a:off x="2032000" y="620220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728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271</Words>
  <Application>Microsoft Office PowerPoint</Application>
  <PresentationFormat>Произвольный</PresentationFormat>
  <Paragraphs>148</Paragraphs>
  <Slides>19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Яна Головкина</dc:creator>
  <cp:lastModifiedBy>ЮЛИЯ</cp:lastModifiedBy>
  <cp:revision>70</cp:revision>
  <dcterms:created xsi:type="dcterms:W3CDTF">2016-02-05T06:35:19Z</dcterms:created>
  <dcterms:modified xsi:type="dcterms:W3CDTF">2016-02-10T17:38:08Z</dcterms:modified>
</cp:coreProperties>
</file>