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77" r:id="rId2"/>
    <p:sldId id="297" r:id="rId3"/>
    <p:sldId id="298" r:id="rId4"/>
    <p:sldId id="323" r:id="rId5"/>
    <p:sldId id="299" r:id="rId6"/>
    <p:sldId id="300" r:id="rId7"/>
    <p:sldId id="308" r:id="rId8"/>
    <p:sldId id="326" r:id="rId9"/>
    <p:sldId id="324" r:id="rId10"/>
    <p:sldId id="325" r:id="rId11"/>
    <p:sldId id="322" r:id="rId12"/>
    <p:sldId id="327" r:id="rId13"/>
    <p:sldId id="318" r:id="rId14"/>
    <p:sldId id="319" r:id="rId15"/>
    <p:sldId id="320" r:id="rId16"/>
    <p:sldId id="321" r:id="rId17"/>
    <p:sldId id="315" r:id="rId18"/>
    <p:sldId id="309" r:id="rId19"/>
    <p:sldId id="295"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Средний стиль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Светлый стиль 3 - акцент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Средний стиль 2 - акцент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Светлый стиль 1 - акцент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E8B1032C-EA38-4F05-BA0D-38AFFFC7BED3}" styleName="Светлый стиль 3 - акцент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2486" autoAdjust="0"/>
  </p:normalViewPr>
  <p:slideViewPr>
    <p:cSldViewPr>
      <p:cViewPr varScale="1">
        <p:scale>
          <a:sx n="65" d="100"/>
          <a:sy n="65" d="100"/>
        </p:scale>
        <p:origin x="-1494"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9" name="Заголовок 8"/>
          <p:cNvSpPr>
            <a:spLocks noGrp="1"/>
          </p:cNvSpPr>
          <p:nvPr>
            <p:ph type="ctrTitle"/>
          </p:nvPr>
        </p:nvSpPr>
        <p:spPr>
          <a:xfrm>
            <a:off x="429064" y="3337560"/>
            <a:ext cx="6480048" cy="2301240"/>
          </a:xfrm>
        </p:spPr>
        <p:txBody>
          <a:bodyPr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17" name="Подзаголовок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6" name="Дата 29"/>
          <p:cNvSpPr>
            <a:spLocks noGrp="1"/>
          </p:cNvSpPr>
          <p:nvPr>
            <p:ph type="dt" sz="half" idx="10"/>
          </p:nvPr>
        </p:nvSpPr>
        <p:spPr/>
        <p:txBody>
          <a:bodyPr/>
          <a:lstStyle>
            <a:lvl1pPr>
              <a:defRPr/>
            </a:lvl1pPr>
          </a:lstStyle>
          <a:p>
            <a:pPr>
              <a:defRPr/>
            </a:pPr>
            <a:fld id="{EB78A15A-B5DC-40B5-8B8F-4F4FA70C9B2F}" type="datetimeFigureOut">
              <a:rPr lang="ru-RU"/>
              <a:pPr>
                <a:defRPr/>
              </a:pPr>
              <a:t>21.04.2019</a:t>
            </a:fld>
            <a:endParaRPr lang="ru-RU"/>
          </a:p>
        </p:txBody>
      </p:sp>
      <p:sp>
        <p:nvSpPr>
          <p:cNvPr id="7" name="Нижний колонтитул 18"/>
          <p:cNvSpPr>
            <a:spLocks noGrp="1"/>
          </p:cNvSpPr>
          <p:nvPr>
            <p:ph type="ftr" sz="quarter" idx="11"/>
          </p:nvPr>
        </p:nvSpPr>
        <p:spPr/>
        <p:txBody>
          <a:bodyPr/>
          <a:lstStyle>
            <a:lvl1pPr>
              <a:defRPr/>
            </a:lvl1pPr>
          </a:lstStyle>
          <a:p>
            <a:pPr>
              <a:defRPr/>
            </a:pPr>
            <a:endParaRPr lang="ru-RU"/>
          </a:p>
        </p:txBody>
      </p:sp>
      <p:sp>
        <p:nvSpPr>
          <p:cNvPr id="8" name="Номер слайда 26"/>
          <p:cNvSpPr>
            <a:spLocks noGrp="1"/>
          </p:cNvSpPr>
          <p:nvPr>
            <p:ph type="sldNum" sz="quarter" idx="12"/>
          </p:nvPr>
        </p:nvSpPr>
        <p:spPr/>
        <p:txBody>
          <a:bodyPr/>
          <a:lstStyle>
            <a:lvl1pPr>
              <a:defRPr/>
            </a:lvl1pPr>
          </a:lstStyle>
          <a:p>
            <a:pPr>
              <a:defRPr/>
            </a:pPr>
            <a:fld id="{F617A298-3B17-455F-9511-E9E124E4046B}"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3"/>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83CCF427-7305-4A99-BD54-D1EDC1B63895}" type="datetimeFigureOut">
              <a:rPr lang="ru-RU"/>
              <a:pPr>
                <a:defRPr/>
              </a:pPr>
              <a:t>21.04.2019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1F2F8165-4F85-4EBD-A6E6-F0974E99A6D4}" type="slidenum">
              <a:rPr lang="ru-RU"/>
              <a:pPr>
                <a:defRPr/>
              </a:pPr>
              <a:t>‹#›</a:t>
            </a:fld>
            <a:endParaRPr lang="ru-RU"/>
          </a:p>
        </p:txBody>
      </p:sp>
    </p:spTree>
  </p:cSld>
  <p:clrMapOvr>
    <a:masterClrMapping/>
  </p:clrMapOvr>
  <p:transition spd="slow">
    <p:wheel spokes="3"/>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2E555652-98E6-4CB3-AC59-AF839A2F5BE6}" type="datetimeFigureOut">
              <a:rPr lang="ru-RU"/>
              <a:pPr>
                <a:defRPr/>
              </a:pPr>
              <a:t>21.04.2019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8F17C0F6-D335-4253-8459-64FF0086CE7F}" type="slidenum">
              <a:rPr lang="ru-RU"/>
              <a:pPr>
                <a:defRPr/>
              </a:pPr>
              <a:t>‹#›</a:t>
            </a:fld>
            <a:endParaRPr lang="ru-RU"/>
          </a:p>
        </p:txBody>
      </p:sp>
    </p:spTree>
  </p:cSld>
  <p:clrMapOvr>
    <a:masterClrMapping/>
  </p:clrMapOvr>
  <p:transition spd="slow">
    <p:wheel spokes="3"/>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lgn="l">
              <a:defRPr/>
            </a:lvl1p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9"/>
          <p:cNvSpPr>
            <a:spLocks noGrp="1"/>
          </p:cNvSpPr>
          <p:nvPr>
            <p:ph type="dt" sz="half" idx="10"/>
          </p:nvPr>
        </p:nvSpPr>
        <p:spPr/>
        <p:txBody>
          <a:bodyPr/>
          <a:lstStyle>
            <a:lvl1pPr>
              <a:defRPr/>
            </a:lvl1pPr>
          </a:lstStyle>
          <a:p>
            <a:pPr>
              <a:defRPr/>
            </a:pPr>
            <a:fld id="{10AD5E78-1221-4AB5-842E-A0BBDB214994}" type="datetimeFigureOut">
              <a:rPr lang="ru-RU"/>
              <a:pPr>
                <a:defRPr/>
              </a:pPr>
              <a:t>21.04.2019</a:t>
            </a:fld>
            <a:endParaRPr lang="ru-RU"/>
          </a:p>
        </p:txBody>
      </p:sp>
      <p:sp>
        <p:nvSpPr>
          <p:cNvPr id="5" name="Нижний колонтитул 21"/>
          <p:cNvSpPr>
            <a:spLocks noGrp="1"/>
          </p:cNvSpPr>
          <p:nvPr>
            <p:ph type="ftr" sz="quarter" idx="11"/>
          </p:nvPr>
        </p:nvSpPr>
        <p:spPr/>
        <p:txBody>
          <a:bodyPr/>
          <a:lstStyle>
            <a:lvl1pPr>
              <a:defRPr/>
            </a:lvl1pPr>
          </a:lstStyle>
          <a:p>
            <a:pPr>
              <a:defRPr/>
            </a:pPr>
            <a:endParaRPr lang="ru-RU"/>
          </a:p>
        </p:txBody>
      </p:sp>
      <p:sp>
        <p:nvSpPr>
          <p:cNvPr id="6" name="Номер слайда 17"/>
          <p:cNvSpPr>
            <a:spLocks noGrp="1"/>
          </p:cNvSpPr>
          <p:nvPr>
            <p:ph type="sldNum" sz="quarter" idx="12"/>
          </p:nvPr>
        </p:nvSpPr>
        <p:spPr/>
        <p:txBody>
          <a:bodyPr/>
          <a:lstStyle>
            <a:lvl1pPr>
              <a:defRPr/>
            </a:lvl1pPr>
          </a:lstStyle>
          <a:p>
            <a:pPr>
              <a:defRPr/>
            </a:pPr>
            <a:fld id="{C229D8F3-4D20-4C67-83DB-01DF5704A2C8}" type="slidenum">
              <a:rPr lang="ru-RU"/>
              <a:pPr>
                <a:defRPr/>
              </a:pPr>
              <a:t>‹#›</a:t>
            </a:fld>
            <a:endParaRPr lang="ru-RU"/>
          </a:p>
        </p:txBody>
      </p:sp>
    </p:spTree>
  </p:cSld>
  <p:clrMapOvr>
    <a:masterClrMapping/>
  </p:clrMapOvr>
  <p:transition spd="slow">
    <p:wheel spokes="3"/>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Полилиния 6"/>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5" name="Полилиния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2" name="Заголовок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lang="ru-RU" smtClean="0"/>
              <a:t>Образец заголовка</a:t>
            </a:r>
            <a:endParaRPr lang="en-US"/>
          </a:p>
        </p:txBody>
      </p:sp>
      <p:sp>
        <p:nvSpPr>
          <p:cNvPr id="3" name="Текст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6" name="Дата 3"/>
          <p:cNvSpPr>
            <a:spLocks noGrp="1"/>
          </p:cNvSpPr>
          <p:nvPr>
            <p:ph type="dt" sz="half" idx="10"/>
          </p:nvPr>
        </p:nvSpPr>
        <p:spPr/>
        <p:txBody>
          <a:bodyPr/>
          <a:lstStyle>
            <a:lvl1pPr>
              <a:defRPr/>
            </a:lvl1pPr>
          </a:lstStyle>
          <a:p>
            <a:pPr>
              <a:defRPr/>
            </a:pPr>
            <a:fld id="{100403E6-CA2D-4093-B053-FCF02FC41DE8}" type="datetimeFigureOut">
              <a:rPr lang="ru-RU"/>
              <a:pPr>
                <a:defRPr/>
              </a:pPr>
              <a:t>21.04.2019</a:t>
            </a:fld>
            <a:endParaRPr lang="ru-RU"/>
          </a:p>
        </p:txBody>
      </p:sp>
      <p:sp>
        <p:nvSpPr>
          <p:cNvPr id="7" name="Нижний колонтитул 4"/>
          <p:cNvSpPr>
            <a:spLocks noGrp="1"/>
          </p:cNvSpPr>
          <p:nvPr>
            <p:ph type="ftr" sz="quarter" idx="11"/>
          </p:nvPr>
        </p:nvSpPr>
        <p:spPr/>
        <p:txBody>
          <a:bodyPr/>
          <a:lstStyle>
            <a:lvl1pPr>
              <a:defRPr/>
            </a:lvl1pPr>
          </a:lstStyle>
          <a:p>
            <a:pPr>
              <a:defRPr/>
            </a:pPr>
            <a:endParaRPr lang="ru-RU"/>
          </a:p>
        </p:txBody>
      </p:sp>
      <p:sp>
        <p:nvSpPr>
          <p:cNvPr id="8" name="Номер слайда 5"/>
          <p:cNvSpPr>
            <a:spLocks noGrp="1"/>
          </p:cNvSpPr>
          <p:nvPr>
            <p:ph type="sldNum" sz="quarter" idx="12"/>
          </p:nvPr>
        </p:nvSpPr>
        <p:spPr/>
        <p:txBody>
          <a:bodyPr/>
          <a:lstStyle>
            <a:lvl1pPr>
              <a:defRPr/>
            </a:lvl1pPr>
          </a:lstStyle>
          <a:p>
            <a:pPr>
              <a:defRPr/>
            </a:pPr>
            <a:fld id="{AECCDA76-2AE7-4A58-A658-CE02ADD042F3}" type="slidenum">
              <a:rPr lang="ru-RU"/>
              <a:pPr>
                <a:defRPr/>
              </a:pPr>
              <a:t>‹#›</a:t>
            </a:fld>
            <a:endParaRPr lang="ru-RU"/>
          </a:p>
        </p:txBody>
      </p:sp>
    </p:spTree>
  </p:cSld>
  <p:clrMapOvr>
    <a:overrideClrMapping bg1="dk1" tx1="lt1" bg2="dk2" tx2="lt2" accent1="accent1" accent2="accent2" accent3="accent3" accent4="accent4" accent5="accent5" accent6="accent6" hlink="hlink" folHlink="folHlink"/>
  </p:clrMapOvr>
  <p:transition spd="slow">
    <p:wheel spokes="3"/>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7467600" cy="1143000"/>
          </a:xfrm>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9"/>
          <p:cNvSpPr>
            <a:spLocks noGrp="1"/>
          </p:cNvSpPr>
          <p:nvPr>
            <p:ph type="dt" sz="half" idx="10"/>
          </p:nvPr>
        </p:nvSpPr>
        <p:spPr/>
        <p:txBody>
          <a:bodyPr/>
          <a:lstStyle>
            <a:lvl1pPr>
              <a:defRPr/>
            </a:lvl1pPr>
          </a:lstStyle>
          <a:p>
            <a:pPr>
              <a:defRPr/>
            </a:pPr>
            <a:fld id="{2B4E7405-43C7-4A54-BCB8-E8B864365747}" type="datetimeFigureOut">
              <a:rPr lang="ru-RU"/>
              <a:pPr>
                <a:defRPr/>
              </a:pPr>
              <a:t>21.04.2019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B60B6876-18ED-48B1-8EC9-E3AD5C08DBEA}" type="slidenum">
              <a:rPr lang="ru-RU"/>
              <a:pPr>
                <a:defRPr/>
              </a:pPr>
              <a:t>‹#›</a:t>
            </a:fld>
            <a:endParaRPr lang="ru-RU"/>
          </a:p>
        </p:txBody>
      </p:sp>
    </p:spTree>
  </p:cSld>
  <p:clrMapOvr>
    <a:masterClrMapping/>
  </p:clrMapOvr>
  <p:transition spd="slow">
    <p:wheel spokes="3"/>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0" y="5486400"/>
            <a:ext cx="4040188"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5" y="5486400"/>
            <a:ext cx="4041775" cy="838200"/>
          </a:xfrm>
        </p:spPr>
        <p:txBody>
          <a:bodyPr/>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9"/>
          <p:cNvSpPr>
            <a:spLocks noGrp="1"/>
          </p:cNvSpPr>
          <p:nvPr>
            <p:ph type="dt" sz="half" idx="10"/>
          </p:nvPr>
        </p:nvSpPr>
        <p:spPr/>
        <p:txBody>
          <a:bodyPr/>
          <a:lstStyle>
            <a:lvl1pPr>
              <a:defRPr/>
            </a:lvl1pPr>
          </a:lstStyle>
          <a:p>
            <a:pPr>
              <a:defRPr/>
            </a:pPr>
            <a:fld id="{80F500A6-B37B-401B-AAAE-D757C1CBB33F}" type="datetimeFigureOut">
              <a:rPr lang="ru-RU"/>
              <a:pPr>
                <a:defRPr/>
              </a:pPr>
              <a:t>21.04.2019</a:t>
            </a:fld>
            <a:endParaRPr lang="ru-RU"/>
          </a:p>
        </p:txBody>
      </p:sp>
      <p:sp>
        <p:nvSpPr>
          <p:cNvPr id="8" name="Нижний колонтитул 21"/>
          <p:cNvSpPr>
            <a:spLocks noGrp="1"/>
          </p:cNvSpPr>
          <p:nvPr>
            <p:ph type="ftr" sz="quarter" idx="11"/>
          </p:nvPr>
        </p:nvSpPr>
        <p:spPr/>
        <p:txBody>
          <a:bodyPr/>
          <a:lstStyle>
            <a:lvl1pPr>
              <a:defRPr/>
            </a:lvl1pPr>
          </a:lstStyle>
          <a:p>
            <a:pPr>
              <a:defRPr/>
            </a:pPr>
            <a:endParaRPr lang="ru-RU"/>
          </a:p>
        </p:txBody>
      </p:sp>
      <p:sp>
        <p:nvSpPr>
          <p:cNvPr id="9" name="Номер слайда 17"/>
          <p:cNvSpPr>
            <a:spLocks noGrp="1"/>
          </p:cNvSpPr>
          <p:nvPr>
            <p:ph type="sldNum" sz="quarter" idx="12"/>
          </p:nvPr>
        </p:nvSpPr>
        <p:spPr/>
        <p:txBody>
          <a:bodyPr/>
          <a:lstStyle>
            <a:lvl1pPr>
              <a:defRPr/>
            </a:lvl1pPr>
          </a:lstStyle>
          <a:p>
            <a:pPr>
              <a:defRPr/>
            </a:pPr>
            <a:fld id="{40D7155F-4BE6-4460-9DF7-3262E2BE5673}" type="slidenum">
              <a:rPr lang="ru-RU"/>
              <a:pPr>
                <a:defRPr/>
              </a:pPr>
              <a:t>‹#›</a:t>
            </a:fld>
            <a:endParaRPr lang="ru-RU"/>
          </a:p>
        </p:txBody>
      </p:sp>
    </p:spTree>
  </p:cSld>
  <p:clrMapOvr>
    <a:masterClrMapping/>
  </p:clrMapOvr>
  <p:transition spd="slow">
    <p:wheel spokes="3"/>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320"/>
            <a:ext cx="7470648" cy="1143000"/>
          </a:xfrm>
        </p:spPr>
        <p:txBody>
          <a:bodyPr/>
          <a:lstStyle>
            <a:lvl1pPr algn="l">
              <a:defRPr sz="4600"/>
            </a:lvl1pPr>
          </a:lstStyle>
          <a:p>
            <a:r>
              <a:rPr lang="ru-RU" smtClean="0"/>
              <a:t>Образец заголовка</a:t>
            </a:r>
            <a:endParaRPr lang="en-US"/>
          </a:p>
        </p:txBody>
      </p:sp>
      <p:sp>
        <p:nvSpPr>
          <p:cNvPr id="3" name="Дата 9"/>
          <p:cNvSpPr>
            <a:spLocks noGrp="1"/>
          </p:cNvSpPr>
          <p:nvPr>
            <p:ph type="dt" sz="half" idx="10"/>
          </p:nvPr>
        </p:nvSpPr>
        <p:spPr/>
        <p:txBody>
          <a:bodyPr/>
          <a:lstStyle>
            <a:lvl1pPr>
              <a:defRPr/>
            </a:lvl1pPr>
          </a:lstStyle>
          <a:p>
            <a:pPr>
              <a:defRPr/>
            </a:pPr>
            <a:fld id="{16790A05-EAE1-4027-B248-E994A1D575EC}" type="datetimeFigureOut">
              <a:rPr lang="ru-RU"/>
              <a:pPr>
                <a:defRPr/>
              </a:pPr>
              <a:t>21.04.2019</a:t>
            </a:fld>
            <a:endParaRPr lang="ru-RU"/>
          </a:p>
        </p:txBody>
      </p:sp>
      <p:sp>
        <p:nvSpPr>
          <p:cNvPr id="4" name="Нижний колонтитул 21"/>
          <p:cNvSpPr>
            <a:spLocks noGrp="1"/>
          </p:cNvSpPr>
          <p:nvPr>
            <p:ph type="ftr" sz="quarter" idx="11"/>
          </p:nvPr>
        </p:nvSpPr>
        <p:spPr/>
        <p:txBody>
          <a:bodyPr/>
          <a:lstStyle>
            <a:lvl1pPr>
              <a:defRPr/>
            </a:lvl1pPr>
          </a:lstStyle>
          <a:p>
            <a:pPr>
              <a:defRPr/>
            </a:pPr>
            <a:endParaRPr lang="ru-RU"/>
          </a:p>
        </p:txBody>
      </p:sp>
      <p:sp>
        <p:nvSpPr>
          <p:cNvPr id="5" name="Номер слайда 17"/>
          <p:cNvSpPr>
            <a:spLocks noGrp="1"/>
          </p:cNvSpPr>
          <p:nvPr>
            <p:ph type="sldNum" sz="quarter" idx="12"/>
          </p:nvPr>
        </p:nvSpPr>
        <p:spPr/>
        <p:txBody>
          <a:bodyPr/>
          <a:lstStyle>
            <a:lvl1pPr>
              <a:defRPr/>
            </a:lvl1pPr>
          </a:lstStyle>
          <a:p>
            <a:pPr>
              <a:defRPr/>
            </a:pPr>
            <a:fld id="{42D21D1D-16F5-4E4E-B202-2BCF1CDF58D3}" type="slidenum">
              <a:rPr lang="ru-RU"/>
              <a:pPr>
                <a:defRPr/>
              </a:pPr>
              <a:t>‹#›</a:t>
            </a:fld>
            <a:endParaRPr lang="ru-RU"/>
          </a:p>
        </p:txBody>
      </p:sp>
    </p:spTree>
  </p:cSld>
  <p:clrMapOvr>
    <a:masterClrMapping/>
  </p:clrMapOvr>
  <p:transition spd="slow">
    <p:wheel spokes="3"/>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9"/>
          <p:cNvSpPr>
            <a:spLocks noGrp="1"/>
          </p:cNvSpPr>
          <p:nvPr>
            <p:ph type="dt" sz="half" idx="10"/>
          </p:nvPr>
        </p:nvSpPr>
        <p:spPr/>
        <p:txBody>
          <a:bodyPr/>
          <a:lstStyle>
            <a:lvl1pPr>
              <a:defRPr/>
            </a:lvl1pPr>
          </a:lstStyle>
          <a:p>
            <a:pPr>
              <a:defRPr/>
            </a:pPr>
            <a:fld id="{4B15BD88-6011-4AB4-9C13-C3A428D6FAB1}" type="datetimeFigureOut">
              <a:rPr lang="ru-RU"/>
              <a:pPr>
                <a:defRPr/>
              </a:pPr>
              <a:t>21.04.2019</a:t>
            </a:fld>
            <a:endParaRPr lang="ru-RU"/>
          </a:p>
        </p:txBody>
      </p:sp>
      <p:sp>
        <p:nvSpPr>
          <p:cNvPr id="3" name="Нижний колонтитул 21"/>
          <p:cNvSpPr>
            <a:spLocks noGrp="1"/>
          </p:cNvSpPr>
          <p:nvPr>
            <p:ph type="ftr" sz="quarter" idx="11"/>
          </p:nvPr>
        </p:nvSpPr>
        <p:spPr/>
        <p:txBody>
          <a:bodyPr/>
          <a:lstStyle>
            <a:lvl1pPr>
              <a:defRPr/>
            </a:lvl1pPr>
          </a:lstStyle>
          <a:p>
            <a:pPr>
              <a:defRPr/>
            </a:pPr>
            <a:endParaRPr lang="ru-RU"/>
          </a:p>
        </p:txBody>
      </p:sp>
      <p:sp>
        <p:nvSpPr>
          <p:cNvPr id="4" name="Номер слайда 17"/>
          <p:cNvSpPr>
            <a:spLocks noGrp="1"/>
          </p:cNvSpPr>
          <p:nvPr>
            <p:ph type="sldNum" sz="quarter" idx="12"/>
          </p:nvPr>
        </p:nvSpPr>
        <p:spPr/>
        <p:txBody>
          <a:bodyPr/>
          <a:lstStyle>
            <a:lvl1pPr>
              <a:defRPr/>
            </a:lvl1pPr>
          </a:lstStyle>
          <a:p>
            <a:pPr>
              <a:defRPr/>
            </a:pPr>
            <a:fld id="{03AEF205-1481-4F10-BC81-B13609F858DC}" type="slidenum">
              <a:rPr lang="ru-RU"/>
              <a:pPr>
                <a:defRPr/>
              </a:pPr>
              <a:t>‹#›</a:t>
            </a:fld>
            <a:endParaRPr lang="ru-RU"/>
          </a:p>
        </p:txBody>
      </p:sp>
    </p:spTree>
  </p:cSld>
  <p:clrMapOvr>
    <a:masterClrMapping/>
  </p:clrMapOvr>
  <p:transition spd="slow">
    <p:wheel spokes="3"/>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4"/>
          <p:cNvSpPr>
            <a:spLocks noGrp="1"/>
          </p:cNvSpPr>
          <p:nvPr>
            <p:ph type="dt" sz="half" idx="10"/>
          </p:nvPr>
        </p:nvSpPr>
        <p:spPr/>
        <p:txBody>
          <a:bodyPr/>
          <a:lstStyle>
            <a:lvl1pPr>
              <a:defRPr/>
            </a:lvl1pPr>
          </a:lstStyle>
          <a:p>
            <a:pPr>
              <a:defRPr/>
            </a:pPr>
            <a:fld id="{28B2A649-4E7E-474E-8E3E-ADBA1B1B4ABD}" type="datetimeFigureOut">
              <a:rPr lang="ru-RU"/>
              <a:pPr>
                <a:defRPr/>
              </a:pPr>
              <a:t>21.04.2019</a:t>
            </a:fld>
            <a:endParaRPr lang="ru-RU"/>
          </a:p>
        </p:txBody>
      </p:sp>
      <p:sp>
        <p:nvSpPr>
          <p:cNvPr id="6" name="Нижний колонтитул 5"/>
          <p:cNvSpPr>
            <a:spLocks noGrp="1"/>
          </p:cNvSpPr>
          <p:nvPr>
            <p:ph type="ftr" sz="quarter" idx="11"/>
          </p:nvPr>
        </p:nvSpPr>
        <p:spPr/>
        <p:txBody>
          <a:bodyPr/>
          <a:lstStyle>
            <a:lvl1pPr>
              <a:defRPr/>
            </a:lvl1pPr>
          </a:lstStyle>
          <a:p>
            <a:pPr>
              <a:defRPr/>
            </a:pPr>
            <a:endParaRPr lang="ru-RU"/>
          </a:p>
        </p:txBody>
      </p:sp>
      <p:sp>
        <p:nvSpPr>
          <p:cNvPr id="7" name="Номер слайда 6"/>
          <p:cNvSpPr>
            <a:spLocks noGrp="1"/>
          </p:cNvSpPr>
          <p:nvPr>
            <p:ph type="sldNum" sz="quarter" idx="12"/>
          </p:nvPr>
        </p:nvSpPr>
        <p:spPr>
          <a:xfrm>
            <a:off x="8156575" y="6421438"/>
            <a:ext cx="762000" cy="365125"/>
          </a:xfrm>
        </p:spPr>
        <p:txBody>
          <a:bodyPr/>
          <a:lstStyle>
            <a:lvl1pPr>
              <a:defRPr/>
            </a:lvl1pPr>
          </a:lstStyle>
          <a:p>
            <a:pPr>
              <a:defRPr/>
            </a:pPr>
            <a:fld id="{EDDBC9AD-C725-424F-8FAA-654AE860730F}" type="slidenum">
              <a:rPr lang="ru-RU"/>
              <a:pPr>
                <a:defRPr/>
              </a:pPr>
              <a:t>‹#›</a:t>
            </a:fld>
            <a:endParaRPr lang="ru-RU"/>
          </a:p>
        </p:txBody>
      </p:sp>
    </p:spTree>
  </p:cSld>
  <p:clrMapOvr>
    <a:masterClrMapping/>
  </p:clrMapOvr>
  <p:transition spd="slow">
    <p:wheel spokes="3"/>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lang="ru-RU" smtClean="0"/>
              <a:t>Образец заголовка</a:t>
            </a:r>
            <a:endParaRPr lang="en-US"/>
          </a:p>
        </p:txBody>
      </p:sp>
      <p:sp>
        <p:nvSpPr>
          <p:cNvPr id="3" name="Рисунок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normAutofit/>
          </a:bodyPr>
          <a:lstStyle>
            <a:lvl1pPr marL="0"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a:r>
              <a:rPr lang="ru-RU" smtClean="0"/>
              <a:t>Образец текста</a:t>
            </a:r>
          </a:p>
        </p:txBody>
      </p:sp>
      <p:sp>
        <p:nvSpPr>
          <p:cNvPr id="5" name="Дата 9"/>
          <p:cNvSpPr>
            <a:spLocks noGrp="1"/>
          </p:cNvSpPr>
          <p:nvPr>
            <p:ph type="dt" sz="half" idx="10"/>
          </p:nvPr>
        </p:nvSpPr>
        <p:spPr/>
        <p:txBody>
          <a:bodyPr/>
          <a:lstStyle>
            <a:lvl1pPr>
              <a:defRPr/>
            </a:lvl1pPr>
          </a:lstStyle>
          <a:p>
            <a:pPr>
              <a:defRPr/>
            </a:pPr>
            <a:fld id="{86BAE5D9-E65B-42FF-AB32-9271095D2C27}" type="datetimeFigureOut">
              <a:rPr lang="ru-RU"/>
              <a:pPr>
                <a:defRPr/>
              </a:pPr>
              <a:t>21.04.2019</a:t>
            </a:fld>
            <a:endParaRPr lang="ru-RU"/>
          </a:p>
        </p:txBody>
      </p:sp>
      <p:sp>
        <p:nvSpPr>
          <p:cNvPr id="6" name="Нижний колонтитул 21"/>
          <p:cNvSpPr>
            <a:spLocks noGrp="1"/>
          </p:cNvSpPr>
          <p:nvPr>
            <p:ph type="ftr" sz="quarter" idx="11"/>
          </p:nvPr>
        </p:nvSpPr>
        <p:spPr/>
        <p:txBody>
          <a:bodyPr/>
          <a:lstStyle>
            <a:lvl1pPr>
              <a:defRPr/>
            </a:lvl1pPr>
          </a:lstStyle>
          <a:p>
            <a:pPr>
              <a:defRPr/>
            </a:pPr>
            <a:endParaRPr lang="ru-RU"/>
          </a:p>
        </p:txBody>
      </p:sp>
      <p:sp>
        <p:nvSpPr>
          <p:cNvPr id="7" name="Номер слайда 17"/>
          <p:cNvSpPr>
            <a:spLocks noGrp="1"/>
          </p:cNvSpPr>
          <p:nvPr>
            <p:ph type="sldNum" sz="quarter" idx="12"/>
          </p:nvPr>
        </p:nvSpPr>
        <p:spPr/>
        <p:txBody>
          <a:bodyPr/>
          <a:lstStyle>
            <a:lvl1pPr>
              <a:defRPr/>
            </a:lvl1pPr>
          </a:lstStyle>
          <a:p>
            <a:pPr>
              <a:defRPr/>
            </a:pPr>
            <a:fld id="{89DFDC67-0B66-40E0-892F-7CBDF831CEA3}" type="slidenum">
              <a:rPr lang="ru-RU"/>
              <a:pPr>
                <a:defRPr/>
              </a:pPr>
              <a:t>‹#›</a:t>
            </a:fld>
            <a:endParaRPr lang="ru-RU"/>
          </a:p>
        </p:txBody>
      </p:sp>
    </p:spTree>
  </p:cSld>
  <p:clrMapOvr>
    <a:masterClrMapping/>
  </p:clrMapOvr>
  <p:transition spd="slow">
    <p:wheel spokes="3"/>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2">
                <a:lumMod val="40000"/>
                <a:lumOff val="60000"/>
              </a:schemeClr>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12" name="Полилиния 11"/>
          <p:cNvSpPr>
            <a:spLocks/>
          </p:cNvSpPr>
          <p:nvPr/>
        </p:nvSpPr>
        <p:spPr bwMode="auto">
          <a:xfrm>
            <a:off x="0" y="4751388"/>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a:lstStyle/>
          <a:p>
            <a:pPr fontAlgn="auto">
              <a:spcBef>
                <a:spcPts val="0"/>
              </a:spcBef>
              <a:spcAft>
                <a:spcPts val="0"/>
              </a:spcAft>
              <a:defRPr/>
            </a:pPr>
            <a:endParaRPr lang="en-US">
              <a:latin typeface="+mn-lt"/>
              <a:cs typeface="+mn-cs"/>
            </a:endParaRPr>
          </a:p>
        </p:txBody>
      </p:sp>
      <p:sp>
        <p:nvSpPr>
          <p:cNvPr id="16" name="Полилиния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a:lstStyle/>
          <a:p>
            <a:pPr fontAlgn="auto">
              <a:spcBef>
                <a:spcPts val="0"/>
              </a:spcBef>
              <a:spcAft>
                <a:spcPts val="0"/>
              </a:spcAft>
              <a:defRPr/>
            </a:pPr>
            <a:endParaRPr lang="en-US">
              <a:latin typeface="+mn-lt"/>
              <a:cs typeface="+mn-cs"/>
            </a:endParaRPr>
          </a:p>
        </p:txBody>
      </p:sp>
      <p:sp>
        <p:nvSpPr>
          <p:cNvPr id="1028" name="Заголовок 8"/>
          <p:cNvSpPr>
            <a:spLocks noGrp="1"/>
          </p:cNvSpPr>
          <p:nvPr>
            <p:ph type="title"/>
          </p:nvPr>
        </p:nvSpPr>
        <p:spPr bwMode="auto">
          <a:xfrm>
            <a:off x="457200" y="274638"/>
            <a:ext cx="7467600" cy="1143000"/>
          </a:xfrm>
          <a:prstGeom prst="rect">
            <a:avLst/>
          </a:prstGeom>
          <a:noFill/>
          <a:ln w="9525">
            <a:noFill/>
            <a:miter lim="800000"/>
            <a:headEnd/>
            <a:tailEnd/>
          </a:ln>
        </p:spPr>
        <p:txBody>
          <a:bodyPr vert="horz" wrap="square" lIns="45720" tIns="45720" rIns="45720" bIns="45720" numCol="1" anchor="ctr" anchorCtr="0" compatLnSpc="1">
            <a:prstTxWarp prst="textNoShape">
              <a:avLst/>
            </a:prstTxWarp>
          </a:bodyPr>
          <a:lstStyle/>
          <a:p>
            <a:pPr lvl="0"/>
            <a:r>
              <a:rPr lang="ru-RU" smtClean="0"/>
              <a:t>Образец заголовка</a:t>
            </a:r>
            <a:endParaRPr lang="en-US" smtClean="0"/>
          </a:p>
        </p:txBody>
      </p:sp>
      <p:sp>
        <p:nvSpPr>
          <p:cNvPr id="1029" name="Текст 29"/>
          <p:cNvSpPr>
            <a:spLocks noGrp="1"/>
          </p:cNvSpPr>
          <p:nvPr>
            <p:ph type="body" idx="1"/>
          </p:nvPr>
        </p:nvSpPr>
        <p:spPr bwMode="auto">
          <a:xfrm>
            <a:off x="457200" y="1600200"/>
            <a:ext cx="7467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 name="Дата 9"/>
          <p:cNvSpPr>
            <a:spLocks noGrp="1"/>
          </p:cNvSpPr>
          <p:nvPr>
            <p:ph type="dt" sz="half" idx="2"/>
          </p:nvPr>
        </p:nvSpPr>
        <p:spPr>
          <a:xfrm>
            <a:off x="457200" y="6421438"/>
            <a:ext cx="2133600" cy="365125"/>
          </a:xfrm>
          <a:prstGeom prst="rect">
            <a:avLst/>
          </a:prstGeom>
        </p:spPr>
        <p:txBody>
          <a:bodyPr vert="horz" bIns="0" anchor="b"/>
          <a:lstStyle>
            <a:lvl1pPr algn="l"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15A4C371-3415-495C-B3FA-A2753BC54E75}" type="datetimeFigureOut">
              <a:rPr lang="ru-RU"/>
              <a:pPr>
                <a:defRPr/>
              </a:pPr>
              <a:t>21.04.2019</a:t>
            </a:fld>
            <a:endParaRPr lang="ru-RU"/>
          </a:p>
        </p:txBody>
      </p:sp>
      <p:sp>
        <p:nvSpPr>
          <p:cNvPr id="22" name="Нижний колонтитул 21"/>
          <p:cNvSpPr>
            <a:spLocks noGrp="1"/>
          </p:cNvSpPr>
          <p:nvPr>
            <p:ph type="ftr" sz="quarter" idx="3"/>
          </p:nvPr>
        </p:nvSpPr>
        <p:spPr>
          <a:xfrm>
            <a:off x="3124200" y="6421438"/>
            <a:ext cx="2895600" cy="365125"/>
          </a:xfrm>
          <a:prstGeom prst="rect">
            <a:avLst/>
          </a:prstGeom>
        </p:spPr>
        <p:txBody>
          <a:bodyPr vert="horz" lIns="0" rIns="0" bIns="0" anchor="b"/>
          <a:lstStyle>
            <a:lvl1pPr algn="ctr" eaLnBrk="1" fontAlgn="auto" latinLnBrk="0" hangingPunct="1">
              <a:spcBef>
                <a:spcPts val="0"/>
              </a:spcBef>
              <a:spcAft>
                <a:spcPts val="0"/>
              </a:spcAft>
              <a:defRPr kumimoji="0" sz="1000">
                <a:solidFill>
                  <a:schemeClr val="tx2">
                    <a:shade val="50000"/>
                  </a:schemeClr>
                </a:solidFill>
                <a:latin typeface="+mn-lt"/>
                <a:cs typeface="+mn-cs"/>
              </a:defRPr>
            </a:lvl1pPr>
          </a:lstStyle>
          <a:p>
            <a:pPr>
              <a:defRPr/>
            </a:pPr>
            <a:endParaRPr lang="ru-RU"/>
          </a:p>
        </p:txBody>
      </p:sp>
      <p:sp>
        <p:nvSpPr>
          <p:cNvPr id="18" name="Номер слайда 17"/>
          <p:cNvSpPr>
            <a:spLocks noGrp="1"/>
          </p:cNvSpPr>
          <p:nvPr>
            <p:ph type="sldNum" sz="quarter" idx="4"/>
          </p:nvPr>
        </p:nvSpPr>
        <p:spPr>
          <a:xfrm>
            <a:off x="8153400" y="6421438"/>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000" smtClean="0">
                <a:solidFill>
                  <a:schemeClr val="tx2">
                    <a:shade val="50000"/>
                  </a:schemeClr>
                </a:solidFill>
                <a:latin typeface="+mn-lt"/>
                <a:cs typeface="+mn-cs"/>
              </a:defRPr>
            </a:lvl1pPr>
          </a:lstStyle>
          <a:p>
            <a:pPr>
              <a:defRPr/>
            </a:pPr>
            <a:fld id="{C119E92C-7B75-45AD-828B-385024AB87F1}" type="slidenum">
              <a:rPr lang="ru-RU"/>
              <a:pPr>
                <a:defRPr/>
              </a:pPr>
              <a:t>‹#›</a:t>
            </a:fld>
            <a:endParaRPr lang="ru-RU"/>
          </a:p>
        </p:txBody>
      </p:sp>
    </p:spTree>
  </p:cSld>
  <p:clrMap bg1="dk1" tx1="lt1" bg2="dk2" tx2="lt2" accent1="accent1" accent2="accent2" accent3="accent3" accent4="accent4" accent5="accent5" accent6="accent6" hlink="hlink" folHlink="folHlink"/>
  <p:sldLayoutIdLst>
    <p:sldLayoutId id="2147483672" r:id="rId1"/>
    <p:sldLayoutId id="2147483664" r:id="rId2"/>
    <p:sldLayoutId id="2147483673" r:id="rId3"/>
    <p:sldLayoutId id="2147483665" r:id="rId4"/>
    <p:sldLayoutId id="2147483666" r:id="rId5"/>
    <p:sldLayoutId id="2147483667" r:id="rId6"/>
    <p:sldLayoutId id="2147483668" r:id="rId7"/>
    <p:sldLayoutId id="2147483674" r:id="rId8"/>
    <p:sldLayoutId id="2147483669" r:id="rId9"/>
    <p:sldLayoutId id="2147483670" r:id="rId10"/>
    <p:sldLayoutId id="2147483671" r:id="rId11"/>
  </p:sldLayoutIdLst>
  <p:transition spd="slow">
    <p:wheel spokes="3"/>
  </p:transition>
  <p:txStyles>
    <p:titleStyle>
      <a:lvl1pPr algn="l" rtl="0" fontAlgn="base">
        <a:spcBef>
          <a:spcPct val="0"/>
        </a:spcBef>
        <a:spcAft>
          <a:spcPct val="0"/>
        </a:spcAft>
        <a:defRPr sz="4600" kern="1200">
          <a:solidFill>
            <a:schemeClr val="tx1"/>
          </a:solidFill>
          <a:latin typeface="+mj-lt"/>
          <a:ea typeface="+mj-ea"/>
          <a:cs typeface="+mj-cs"/>
        </a:defRPr>
      </a:lvl1pPr>
      <a:lvl2pPr algn="l" rtl="0" fontAlgn="base">
        <a:spcBef>
          <a:spcPct val="0"/>
        </a:spcBef>
        <a:spcAft>
          <a:spcPct val="0"/>
        </a:spcAft>
        <a:defRPr sz="4600">
          <a:solidFill>
            <a:schemeClr val="tx1"/>
          </a:solidFill>
          <a:latin typeface="Franklin Gothic Book" pitchFamily="34" charset="0"/>
        </a:defRPr>
      </a:lvl2pPr>
      <a:lvl3pPr algn="l" rtl="0" fontAlgn="base">
        <a:spcBef>
          <a:spcPct val="0"/>
        </a:spcBef>
        <a:spcAft>
          <a:spcPct val="0"/>
        </a:spcAft>
        <a:defRPr sz="4600">
          <a:solidFill>
            <a:schemeClr val="tx1"/>
          </a:solidFill>
          <a:latin typeface="Franklin Gothic Book" pitchFamily="34" charset="0"/>
        </a:defRPr>
      </a:lvl3pPr>
      <a:lvl4pPr algn="l" rtl="0" fontAlgn="base">
        <a:spcBef>
          <a:spcPct val="0"/>
        </a:spcBef>
        <a:spcAft>
          <a:spcPct val="0"/>
        </a:spcAft>
        <a:defRPr sz="4600">
          <a:solidFill>
            <a:schemeClr val="tx1"/>
          </a:solidFill>
          <a:latin typeface="Franklin Gothic Book" pitchFamily="34" charset="0"/>
        </a:defRPr>
      </a:lvl4pPr>
      <a:lvl5pPr algn="l" rtl="0" fontAlgn="base">
        <a:spcBef>
          <a:spcPct val="0"/>
        </a:spcBef>
        <a:spcAft>
          <a:spcPct val="0"/>
        </a:spcAft>
        <a:defRPr sz="4600">
          <a:solidFill>
            <a:schemeClr val="tx1"/>
          </a:solidFill>
          <a:latin typeface="Franklin Gothic Book" pitchFamily="34" charset="0"/>
        </a:defRPr>
      </a:lvl5pPr>
      <a:lvl6pPr marL="457200" algn="l" rtl="0" fontAlgn="base">
        <a:spcBef>
          <a:spcPct val="0"/>
        </a:spcBef>
        <a:spcAft>
          <a:spcPct val="0"/>
        </a:spcAft>
        <a:defRPr sz="4600">
          <a:solidFill>
            <a:schemeClr val="tx1"/>
          </a:solidFill>
          <a:latin typeface="Franklin Gothic Book" pitchFamily="34" charset="0"/>
        </a:defRPr>
      </a:lvl6pPr>
      <a:lvl7pPr marL="914400" algn="l" rtl="0" fontAlgn="base">
        <a:spcBef>
          <a:spcPct val="0"/>
        </a:spcBef>
        <a:spcAft>
          <a:spcPct val="0"/>
        </a:spcAft>
        <a:defRPr sz="4600">
          <a:solidFill>
            <a:schemeClr val="tx1"/>
          </a:solidFill>
          <a:latin typeface="Franklin Gothic Book" pitchFamily="34" charset="0"/>
        </a:defRPr>
      </a:lvl7pPr>
      <a:lvl8pPr marL="1371600" algn="l" rtl="0" fontAlgn="base">
        <a:spcBef>
          <a:spcPct val="0"/>
        </a:spcBef>
        <a:spcAft>
          <a:spcPct val="0"/>
        </a:spcAft>
        <a:defRPr sz="4600">
          <a:solidFill>
            <a:schemeClr val="tx1"/>
          </a:solidFill>
          <a:latin typeface="Franklin Gothic Book" pitchFamily="34" charset="0"/>
        </a:defRPr>
      </a:lvl8pPr>
      <a:lvl9pPr marL="1828800" algn="l" rtl="0" fontAlgn="base">
        <a:spcBef>
          <a:spcPct val="0"/>
        </a:spcBef>
        <a:spcAft>
          <a:spcPct val="0"/>
        </a:spcAft>
        <a:defRPr sz="4600">
          <a:solidFill>
            <a:schemeClr val="tx1"/>
          </a:solidFill>
          <a:latin typeface="Franklin Gothic Book" pitchFamily="34" charset="0"/>
        </a:defRPr>
      </a:lvl9pPr>
    </p:titleStyle>
    <p:bodyStyle>
      <a:lvl1pPr marL="419100" indent="-382588" algn="l" rtl="0" fontAlgn="base">
        <a:spcBef>
          <a:spcPct val="20000"/>
        </a:spcBef>
        <a:spcAft>
          <a:spcPct val="0"/>
        </a:spcAft>
        <a:buClr>
          <a:schemeClr val="accent1"/>
        </a:buClr>
        <a:buSzPct val="80000"/>
        <a:buFont typeface="Wingdings 2" pitchFamily="18" charset="2"/>
        <a:buChar char=""/>
        <a:defRPr sz="3000" kern="1200">
          <a:solidFill>
            <a:schemeClr val="tx1"/>
          </a:solidFill>
          <a:latin typeface="+mn-lt"/>
          <a:ea typeface="+mn-ea"/>
          <a:cs typeface="+mn-cs"/>
        </a:defRPr>
      </a:lvl1pPr>
      <a:lvl2pPr marL="722313" indent="-273050" algn="l" rtl="0" fontAlgn="base">
        <a:spcBef>
          <a:spcPct val="20000"/>
        </a:spcBef>
        <a:spcAft>
          <a:spcPct val="0"/>
        </a:spcAft>
        <a:buClr>
          <a:schemeClr val="accent1"/>
        </a:buClr>
        <a:buSzPct val="90000"/>
        <a:buFont typeface="Wingdings 2" pitchFamily="18" charset="2"/>
        <a:buChar char=""/>
        <a:defRPr sz="2600" kern="1200">
          <a:solidFill>
            <a:schemeClr val="tx1"/>
          </a:solidFill>
          <a:latin typeface="+mn-lt"/>
          <a:ea typeface="+mn-ea"/>
          <a:cs typeface="+mn-cs"/>
        </a:defRPr>
      </a:lvl2pPr>
      <a:lvl3pPr marL="1004888" indent="-255588" algn="l" rtl="0" fontAlgn="base">
        <a:spcBef>
          <a:spcPct val="20000"/>
        </a:spcBef>
        <a:spcAft>
          <a:spcPct val="0"/>
        </a:spcAft>
        <a:buClr>
          <a:schemeClr val="accent2"/>
        </a:buClr>
        <a:buSzPct val="85000"/>
        <a:buFont typeface="Arial" charset="0"/>
        <a:buChar char="○"/>
        <a:defRPr sz="2400" kern="1200">
          <a:solidFill>
            <a:schemeClr val="tx1"/>
          </a:solidFill>
          <a:latin typeface="+mn-lt"/>
          <a:ea typeface="+mn-ea"/>
          <a:cs typeface="+mn-cs"/>
        </a:defRPr>
      </a:lvl3pPr>
      <a:lvl4pPr marL="1279525" indent="-236538" algn="l" rtl="0" fontAlgn="base">
        <a:spcBef>
          <a:spcPct val="20000"/>
        </a:spcBef>
        <a:spcAft>
          <a:spcPct val="0"/>
        </a:spcAft>
        <a:buClr>
          <a:srgbClr val="8D89A4"/>
        </a:buClr>
        <a:buSzPct val="90000"/>
        <a:buFont typeface="Wingdings 2" pitchFamily="18" charset="2"/>
        <a:buChar char=""/>
        <a:defRPr sz="2000" kern="1200">
          <a:solidFill>
            <a:schemeClr val="tx1"/>
          </a:solidFill>
          <a:latin typeface="+mn-lt"/>
          <a:ea typeface="+mn-ea"/>
          <a:cs typeface="+mn-cs"/>
        </a:defRPr>
      </a:lvl4pPr>
      <a:lvl5pPr marL="1489075" indent="-182563" algn="l" rtl="0" fontAlgn="base">
        <a:spcBef>
          <a:spcPct val="20000"/>
        </a:spcBef>
        <a:spcAft>
          <a:spcPct val="0"/>
        </a:spcAft>
        <a:buClr>
          <a:srgbClr val="748560"/>
        </a:buClr>
        <a:buSzPct val="100000"/>
        <a:buFont typeface="Arial" charset="0"/>
        <a:buChar char="-"/>
        <a:defRPr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gigabaza.ru/doc/2147.html" TargetMode="External"/><Relationship Id="rId2" Type="http://schemas.openxmlformats.org/officeDocument/2006/relationships/hyperlink" Target="https://studopedia.org/"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64280" y="1847841"/>
            <a:ext cx="8461187" cy="1500198"/>
          </a:xfrm>
        </p:spPr>
        <p:txBody>
          <a:bodyPr>
            <a:normAutofit fontScale="90000"/>
          </a:bodyPr>
          <a:lstStyle/>
          <a:p>
            <a:pPr fontAlgn="auto">
              <a:spcAft>
                <a:spcPts val="0"/>
              </a:spcAft>
              <a:defRPr/>
            </a:pPr>
            <a:r>
              <a:rPr lang="ru-RU" sz="2400" smtClean="0">
                <a:solidFill>
                  <a:srgbClr val="C00000"/>
                </a:solidFill>
              </a:rPr>
              <a:t/>
            </a:r>
            <a:br>
              <a:rPr lang="ru-RU" sz="2400" smtClean="0">
                <a:solidFill>
                  <a:srgbClr val="C00000"/>
                </a:solidFill>
              </a:rPr>
            </a:br>
            <a:r>
              <a:rPr lang="ru-RU" sz="4000" smtClean="0"/>
              <a:t> </a:t>
            </a:r>
            <a:br>
              <a:rPr lang="ru-RU" sz="4000" smtClean="0"/>
            </a:br>
            <a:r>
              <a:rPr lang="ru-RU" sz="4000" smtClean="0">
                <a:solidFill>
                  <a:srgbClr val="C00000"/>
                </a:solidFill>
              </a:rPr>
              <a:t>Геометрия в архитектуре</a:t>
            </a:r>
            <a:endParaRPr lang="ru-RU" sz="4000">
              <a:solidFill>
                <a:srgbClr val="C00000"/>
              </a:solidFill>
            </a:endParaRPr>
          </a:p>
        </p:txBody>
      </p:sp>
      <p:sp>
        <p:nvSpPr>
          <p:cNvPr id="3" name="Подзаголовок 2"/>
          <p:cNvSpPr>
            <a:spLocks noGrp="1"/>
          </p:cNvSpPr>
          <p:nvPr>
            <p:ph type="subTitle" idx="1"/>
          </p:nvPr>
        </p:nvSpPr>
        <p:spPr>
          <a:xfrm>
            <a:off x="1785938" y="4643438"/>
            <a:ext cx="6929437" cy="1714500"/>
          </a:xfrm>
        </p:spPr>
        <p:txBody>
          <a:bodyPr>
            <a:noAutofit/>
          </a:bodyPr>
          <a:lstStyle/>
          <a:p>
            <a:r>
              <a:rPr lang="ru-RU" sz="2400" smtClean="0">
                <a:solidFill>
                  <a:srgbClr val="0D0D0D"/>
                </a:solidFill>
                <a:latin typeface="Times New Roman" pitchFamily="18" charset="0"/>
                <a:cs typeface="Times New Roman" pitchFamily="18" charset="0"/>
              </a:rPr>
              <a:t>Работу выполнил:</a:t>
            </a:r>
          </a:p>
          <a:p>
            <a:r>
              <a:rPr lang="ru-RU" sz="2400" smtClean="0">
                <a:solidFill>
                  <a:srgbClr val="0D0D0D"/>
                </a:solidFill>
                <a:latin typeface="Times New Roman" pitchFamily="18" charset="0"/>
                <a:cs typeface="Times New Roman" pitchFamily="18" charset="0"/>
              </a:rPr>
              <a:t>ученик 7 класса</a:t>
            </a:r>
          </a:p>
          <a:p>
            <a:r>
              <a:rPr lang="ru-RU" sz="2400" smtClean="0">
                <a:solidFill>
                  <a:srgbClr val="0D0D0D"/>
                </a:solidFill>
                <a:latin typeface="Times New Roman" pitchFamily="18" charset="0"/>
                <a:cs typeface="Times New Roman" pitchFamily="18" charset="0"/>
              </a:rPr>
              <a:t>Новокщенов Илья</a:t>
            </a:r>
          </a:p>
          <a:p>
            <a:r>
              <a:rPr lang="ru-RU" sz="2400" smtClean="0">
                <a:solidFill>
                  <a:srgbClr val="0D0D0D"/>
                </a:solidFill>
                <a:latin typeface="Times New Roman" pitchFamily="18" charset="0"/>
                <a:cs typeface="Times New Roman" pitchFamily="18" charset="0"/>
              </a:rPr>
              <a:t>Руководитель проекта: </a:t>
            </a:r>
          </a:p>
          <a:p>
            <a:r>
              <a:rPr lang="ru-RU" sz="2400" smtClean="0">
                <a:solidFill>
                  <a:srgbClr val="0D0D0D"/>
                </a:solidFill>
                <a:latin typeface="Times New Roman" pitchFamily="18" charset="0"/>
                <a:cs typeface="Times New Roman" pitchFamily="18" charset="0"/>
              </a:rPr>
              <a:t>Сорокина Галина Михайловна  </a:t>
            </a:r>
          </a:p>
        </p:txBody>
      </p:sp>
      <p:sp>
        <p:nvSpPr>
          <p:cNvPr id="6" name="TextBox 5"/>
          <p:cNvSpPr txBox="1"/>
          <p:nvPr/>
        </p:nvSpPr>
        <p:spPr>
          <a:xfrm>
            <a:off x="1116013" y="549275"/>
            <a:ext cx="7177087" cy="1462088"/>
          </a:xfrm>
          <a:prstGeom prst="rect">
            <a:avLst/>
          </a:prstGeom>
          <a:noFill/>
        </p:spPr>
        <p:txBody>
          <a:bodyPr wrap="none">
            <a:spAutoFit/>
          </a:bodyPr>
          <a:lstStyle/>
          <a:p>
            <a:pPr fontAlgn="auto">
              <a:spcBef>
                <a:spcPts val="0"/>
              </a:spcBef>
              <a:spcAft>
                <a:spcPts val="0"/>
              </a:spcAft>
              <a:defRPr/>
            </a:pPr>
            <a:r>
              <a:rPr lang="ru-RU" sz="2400" dirty="0">
                <a:solidFill>
                  <a:schemeClr val="bg2">
                    <a:lumMod val="50000"/>
                  </a:schemeClr>
                </a:solidFill>
                <a:latin typeface="Times New Roman" pitchFamily="18" charset="0"/>
                <a:cs typeface="Times New Roman" pitchFamily="18" charset="0"/>
              </a:rPr>
              <a:t>Муниципальное общеобразовательное учреждение</a:t>
            </a:r>
          </a:p>
          <a:p>
            <a:pPr fontAlgn="auto">
              <a:spcBef>
                <a:spcPts val="0"/>
              </a:spcBef>
              <a:spcAft>
                <a:spcPts val="0"/>
              </a:spcAft>
              <a:defRPr/>
            </a:pPr>
            <a:r>
              <a:rPr lang="ru-RU" sz="2400" dirty="0">
                <a:solidFill>
                  <a:schemeClr val="bg2">
                    <a:lumMod val="50000"/>
                  </a:schemeClr>
                </a:solidFill>
                <a:latin typeface="Times New Roman" pitchFamily="18" charset="0"/>
                <a:cs typeface="Times New Roman" pitchFamily="18" charset="0"/>
              </a:rPr>
              <a:t>«Алешинская основная общеобразовательная школа»</a:t>
            </a:r>
          </a:p>
          <a:p>
            <a:pPr fontAlgn="auto">
              <a:spcBef>
                <a:spcPts val="0"/>
              </a:spcBef>
              <a:spcAft>
                <a:spcPts val="0"/>
              </a:spcAft>
              <a:defRPr/>
            </a:pPr>
            <a:r>
              <a:rPr lang="ru-RU" sz="2400" dirty="0">
                <a:solidFill>
                  <a:schemeClr val="bg2">
                    <a:lumMod val="50000"/>
                  </a:schemeClr>
                </a:solidFill>
                <a:latin typeface="Times New Roman" pitchFamily="18" charset="0"/>
                <a:cs typeface="Times New Roman" pitchFamily="18" charset="0"/>
              </a:rPr>
              <a:t> </a:t>
            </a:r>
          </a:p>
          <a:p>
            <a:pPr fontAlgn="auto">
              <a:spcBef>
                <a:spcPts val="0"/>
              </a:spcBef>
              <a:spcAft>
                <a:spcPts val="0"/>
              </a:spcAft>
              <a:defRPr/>
            </a:pPr>
            <a:endParaRPr lang="ru-RU" dirty="0">
              <a:latin typeface="+mn-lt"/>
              <a:cs typeface="+mn-cs"/>
            </a:endParaRPr>
          </a:p>
        </p:txBody>
      </p:sp>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Заголовок 1"/>
          <p:cNvSpPr>
            <a:spLocks noGrp="1"/>
          </p:cNvSpPr>
          <p:nvPr>
            <p:ph type="title"/>
          </p:nvPr>
        </p:nvSpPr>
        <p:spPr>
          <a:xfrm>
            <a:off x="357188" y="214313"/>
            <a:ext cx="7972425" cy="5940425"/>
          </a:xfrm>
        </p:spPr>
        <p:txBody>
          <a:bodyPr/>
          <a:lstStyle/>
          <a:p>
            <a:r>
              <a:rPr lang="ru-RU" sz="3200" b="1" smtClean="0">
                <a:solidFill>
                  <a:schemeClr val="bg1"/>
                </a:solidFill>
                <a:latin typeface="Times New Roman" pitchFamily="18" charset="0"/>
                <a:cs typeface="Times New Roman" pitchFamily="18" charset="0"/>
              </a:rPr>
              <a:t>Что такое прочность?</a:t>
            </a:r>
            <a:br>
              <a:rPr lang="ru-RU" sz="3200" b="1" smtClean="0">
                <a:solidFill>
                  <a:schemeClr val="bg1"/>
                </a:solidFill>
                <a:latin typeface="Times New Roman" pitchFamily="18" charset="0"/>
                <a:cs typeface="Times New Roman" pitchFamily="18" charset="0"/>
              </a:rPr>
            </a:br>
            <a:r>
              <a:rPr lang="ru-RU" sz="3100" smtClean="0">
                <a:solidFill>
                  <a:schemeClr val="bg1"/>
                </a:solidFill>
                <a:latin typeface="Times New Roman" pitchFamily="18" charset="0"/>
                <a:cs typeface="Times New Roman" pitchFamily="18" charset="0"/>
              </a:rPr>
              <a:t/>
            </a:r>
            <a:br>
              <a:rPr lang="ru-RU" sz="3100" smtClean="0">
                <a:solidFill>
                  <a:schemeClr val="bg1"/>
                </a:solidFill>
                <a:latin typeface="Times New Roman" pitchFamily="18" charset="0"/>
                <a:cs typeface="Times New Roman" pitchFamily="18" charset="0"/>
              </a:rPr>
            </a:br>
            <a:r>
              <a:rPr lang="ru-RU" sz="2800" b="1" smtClean="0">
                <a:solidFill>
                  <a:schemeClr val="bg1"/>
                </a:solidFill>
                <a:latin typeface="Times New Roman" pitchFamily="18" charset="0"/>
                <a:cs typeface="Times New Roman" pitchFamily="18" charset="0"/>
              </a:rPr>
              <a:t>Прочность</a:t>
            </a:r>
            <a:r>
              <a:rPr lang="ru-RU" sz="2800" smtClean="0">
                <a:solidFill>
                  <a:schemeClr val="bg1"/>
                </a:solidFill>
                <a:latin typeface="Times New Roman" pitchFamily="18" charset="0"/>
                <a:cs typeface="Times New Roman" pitchFamily="18" charset="0"/>
              </a:rPr>
              <a:t> – одно из важнейших качеств архитектурных сооружений. Она зависит от свойств материалов, из которых они созданы, и от конструктивных особенностей. А прочность конструкции сооружения в целом, напрямую связана с базовой геометрической формой этого сооружения.</a:t>
            </a:r>
            <a:r>
              <a:rPr lang="ru-RU" sz="2800" b="1" smtClean="0">
                <a:solidFill>
                  <a:schemeClr val="bg1"/>
                </a:solidFill>
                <a:latin typeface="Times New Roman" pitchFamily="18" charset="0"/>
                <a:cs typeface="Times New Roman" pitchFamily="18" charset="0"/>
              </a:rPr>
              <a:t>  </a:t>
            </a: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endParaRPr lang="ru-RU" sz="28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043863" cy="5797550"/>
          </a:xfrm>
        </p:spPr>
        <p:txBody>
          <a:bodyPr>
            <a:normAutofit/>
          </a:bodyPr>
          <a:lstStyle/>
          <a:p>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200" b="1" smtClean="0">
                <a:solidFill>
                  <a:schemeClr val="bg1"/>
                </a:solidFill>
                <a:latin typeface="Times New Roman" pitchFamily="18" charset="0"/>
                <a:cs typeface="Times New Roman" pitchFamily="18" charset="0"/>
              </a:rPr>
              <a:t>Почему при строительстве крыши её делают треугольной?</a:t>
            </a:r>
            <a:br>
              <a:rPr lang="ru-RU" sz="2200" b="1"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Всё зависит от особенностей климата и конструкции здания. Например в Египте осадки не страшны. Получается, там много плоских крыш, а у нас - чем больше угол крыши, тем лучше с неё будет сходить снег под действием собственного веса, да и вода будет стекать быстрее и в меньшей степени будет попадать в стыки материалов, которым покрыта кровля. Например, угол более 45 градусов обеспечивает скатывание с кровли всех снежных масс.</a:t>
            </a:r>
            <a:br>
              <a:rPr lang="ru-RU" sz="22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
            </a:r>
            <a:br>
              <a:rPr lang="ru-RU" sz="2200" smtClean="0">
                <a:solidFill>
                  <a:schemeClr val="bg1"/>
                </a:solidFill>
                <a:latin typeface="Times New Roman" pitchFamily="18" charset="0"/>
                <a:cs typeface="Times New Roman" pitchFamily="18" charset="0"/>
              </a:rPr>
            </a:br>
            <a:r>
              <a:rPr lang="ru-RU" sz="2200" b="1" smtClean="0">
                <a:solidFill>
                  <a:schemeClr val="bg1"/>
                </a:solidFill>
                <a:latin typeface="Times New Roman" pitchFamily="18" charset="0"/>
                <a:cs typeface="Times New Roman" pitchFamily="18" charset="0"/>
              </a:rPr>
              <a:t>Почему основой зданий чаще всего является параллелепипед?  </a:t>
            </a:r>
            <a:r>
              <a:rPr lang="ru-RU" sz="2200" smtClean="0">
                <a:solidFill>
                  <a:schemeClr val="bg1"/>
                </a:solidFill>
                <a:latin typeface="Times New Roman" pitchFamily="18" charset="0"/>
                <a:cs typeface="Times New Roman" pitchFamily="18" charset="0"/>
              </a:rPr>
              <a:t/>
            </a:r>
            <a:br>
              <a:rPr lang="ru-RU" sz="22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Это одна из самых устойчивых фигур, и получается, что здание, сделанное в форме параллелепипеда, сразу не разрушится и ещё долго будет служить людям.</a:t>
            </a:r>
            <a:br>
              <a:rPr lang="ru-RU" sz="22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Это самая простая форма, и мы часто её видим в зданиях, постройках и сооружениях.</a:t>
            </a:r>
            <a:br>
              <a:rPr lang="ru-RU" sz="2200" smtClean="0">
                <a:solidFill>
                  <a:schemeClr val="bg1"/>
                </a:solidFill>
                <a:latin typeface="Times New Roman" pitchFamily="18" charset="0"/>
                <a:cs typeface="Times New Roman" pitchFamily="18" charset="0"/>
              </a:rPr>
            </a:br>
            <a:endParaRPr lang="ru-RU" sz="22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708275"/>
            <a:ext cx="7900987" cy="3286125"/>
          </a:xfrm>
        </p:spPr>
        <p:txBody>
          <a:bodyPr>
            <a:normAutofit/>
          </a:bodyPr>
          <a:lstStyle/>
          <a:p>
            <a:r>
              <a:rPr lang="ru-RU" sz="2200" smtClean="0">
                <a:solidFill>
                  <a:schemeClr val="bg1"/>
                </a:solidFill>
                <a:latin typeface="Times New Roman" pitchFamily="18" charset="0"/>
                <a:cs typeface="Times New Roman" pitchFamily="18" charset="0"/>
              </a:rPr>
              <a:t>Земной шар </a:t>
            </a:r>
            <a:r>
              <a:rPr lang="ru-RU" sz="2800" smtClean="0">
                <a:solidFill>
                  <a:schemeClr val="bg1"/>
                </a:solidFill>
                <a:latin typeface="Times New Roman" pitchFamily="18" charset="0"/>
                <a:cs typeface="Times New Roman" pitchFamily="18" charset="0"/>
              </a:rPr>
              <a:t>–</a:t>
            </a:r>
            <a:r>
              <a:rPr lang="ru-RU" sz="2200" smtClean="0">
                <a:solidFill>
                  <a:schemeClr val="bg1"/>
                </a:solidFill>
                <a:latin typeface="Times New Roman" pitchFamily="18" charset="0"/>
                <a:cs typeface="Times New Roman" pitchFamily="18" charset="0"/>
              </a:rPr>
              <a:t> это дом для всего живого на нашей планете. Он не принадлежит никому из людей, это общий дом для всех нас. Но если вы обладаете хорошими финансовыми возможностями и бурной фантазией, как шейх Хамад из династии, правящей ОАЭ, то для вас не составит труда построить для себя дом в виде глобуса. Но и это не предел, дом передвижной. Уменьшенная копия Земли имеет</a:t>
            </a:r>
            <a:r>
              <a:rPr lang="en-US" sz="2200" smtClean="0">
                <a:solidFill>
                  <a:schemeClr val="bg1"/>
                </a:solidFill>
                <a:latin typeface="Times New Roman" pitchFamily="18" charset="0"/>
                <a:cs typeface="Times New Roman" pitchFamily="18" charset="0"/>
              </a:rPr>
              <a:t> </a:t>
            </a:r>
            <a:r>
              <a:rPr lang="ru-RU" sz="2200" b="1" smtClean="0">
                <a:solidFill>
                  <a:schemeClr val="bg1"/>
                </a:solidFill>
                <a:latin typeface="Times New Roman" pitchFamily="18" charset="0"/>
                <a:cs typeface="Times New Roman" pitchFamily="18" charset="0"/>
              </a:rPr>
              <a:t>высоту 12 и ширину 20 метров</a:t>
            </a:r>
            <a:r>
              <a:rPr lang="ru-RU" sz="2200" smtClean="0">
                <a:solidFill>
                  <a:schemeClr val="bg1"/>
                </a:solidFill>
                <a:latin typeface="Times New Roman" pitchFamily="18" charset="0"/>
                <a:cs typeface="Times New Roman" pitchFamily="18" charset="0"/>
              </a:rPr>
              <a:t>. Это четырехэтажное сооружение с 4 спальнями и 6 ванными комнатами. Такое жильё шейх использует для передвижения по пустыне. Даже в пути по песчаной, жаркой пустыне жильцы планеты на колёсах чувствуют себя весьма комфортно. Сооружение уникальное в своем роде, что и подтвердили в 1993 году, занеся его в книгу рекордов Гиннеса</a:t>
            </a:r>
            <a:r>
              <a:rPr lang="ru-RU" sz="2200" smtClean="0">
                <a:solidFill>
                  <a:schemeClr val="bg1"/>
                </a:solidFill>
              </a:rPr>
              <a:t>.</a:t>
            </a:r>
          </a:p>
        </p:txBody>
      </p:sp>
      <p:pic>
        <p:nvPicPr>
          <p:cNvPr id="24578" name="Picture 2" descr="ÐÐµÐ¼Ð½Ð¾Ð¹ ÑÐ°Ñ"/>
          <p:cNvPicPr>
            <a:picLocks noChangeAspect="1" noChangeArrowheads="1"/>
          </p:cNvPicPr>
          <p:nvPr/>
        </p:nvPicPr>
        <p:blipFill>
          <a:blip r:embed="rId2"/>
          <a:srcRect/>
          <a:stretch>
            <a:fillRect/>
          </a:stretch>
        </p:blipFill>
        <p:spPr bwMode="auto">
          <a:xfrm>
            <a:off x="5572125" y="214313"/>
            <a:ext cx="3214688" cy="1857375"/>
          </a:xfrm>
          <a:prstGeom prst="rect">
            <a:avLst/>
          </a:prstGeom>
          <a:noFill/>
          <a:ln w="9525">
            <a:noFill/>
            <a:miter lim="800000"/>
            <a:headEnd/>
            <a:tailEnd/>
          </a:ln>
        </p:spPr>
      </p:pic>
      <p:sp>
        <p:nvSpPr>
          <p:cNvPr id="24579" name="Прямоугольник 3"/>
          <p:cNvSpPr>
            <a:spLocks noChangeArrowheads="1"/>
          </p:cNvSpPr>
          <p:nvPr/>
        </p:nvSpPr>
        <p:spPr bwMode="auto">
          <a:xfrm>
            <a:off x="857250" y="857250"/>
            <a:ext cx="3922713" cy="954088"/>
          </a:xfrm>
          <a:prstGeom prst="rect">
            <a:avLst/>
          </a:prstGeom>
          <a:noFill/>
          <a:ln w="9525">
            <a:noFill/>
            <a:miter lim="800000"/>
            <a:headEnd/>
            <a:tailEnd/>
          </a:ln>
        </p:spPr>
        <p:txBody>
          <a:bodyPr>
            <a:spAutoFit/>
          </a:bodyPr>
          <a:lstStyle/>
          <a:p>
            <a:r>
              <a:rPr lang="ru-RU" sz="2800" b="1">
                <a:solidFill>
                  <a:schemeClr val="bg1"/>
                </a:solidFill>
                <a:latin typeface="Times New Roman" pitchFamily="18" charset="0"/>
                <a:cs typeface="Times New Roman" pitchFamily="18" charset="0"/>
              </a:rPr>
              <a:t>Земной шар, дом шейха Хамада </a:t>
            </a:r>
          </a:p>
        </p:txBody>
      </p:sp>
    </p:spTree>
  </p:cSld>
  <p:clrMapOvr>
    <a:masterClrMapping/>
  </p:clrMapOvr>
  <p:transition spd="slow">
    <p:wheel spokes="3"/>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Заголовок 1"/>
          <p:cNvSpPr>
            <a:spLocks noGrp="1"/>
          </p:cNvSpPr>
          <p:nvPr>
            <p:ph type="title"/>
          </p:nvPr>
        </p:nvSpPr>
        <p:spPr>
          <a:xfrm>
            <a:off x="395288" y="549275"/>
            <a:ext cx="7467600" cy="1571625"/>
          </a:xfrm>
        </p:spPr>
        <p:txBody>
          <a:bodyPr/>
          <a:lstStyle/>
          <a:p>
            <a:r>
              <a:rPr lang="ru-RU" sz="2200" b="1" smtClean="0">
                <a:solidFill>
                  <a:schemeClr val="bg1"/>
                </a:solidFill>
                <a:latin typeface="Times New Roman" pitchFamily="18" charset="0"/>
                <a:cs typeface="Times New Roman" pitchFamily="18" charset="0"/>
              </a:rPr>
              <a:t>Практическая часть</a:t>
            </a:r>
            <a:r>
              <a:rPr lang="ru-RU" sz="2200" smtClean="0">
                <a:solidFill>
                  <a:schemeClr val="bg1"/>
                </a:solidFill>
                <a:latin typeface="Times New Roman" pitchFamily="18" charset="0"/>
                <a:cs typeface="Times New Roman" pitchFamily="18" charset="0"/>
              </a:rPr>
              <a:t/>
            </a:r>
            <a:br>
              <a:rPr lang="ru-RU" sz="22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Наша деревня небольшая, но не все дома выглядят одинаково. Я решил выяснить, какие же геометрические фигуры встречаются в постройках д. Алёшино? Я сфотографировал и проанализировал здания.</a:t>
            </a:r>
            <a:br>
              <a:rPr lang="ru-RU" sz="2200" smtClean="0">
                <a:solidFill>
                  <a:schemeClr val="bg1"/>
                </a:solidFill>
                <a:latin typeface="Times New Roman" pitchFamily="18" charset="0"/>
                <a:cs typeface="Times New Roman" pitchFamily="18" charset="0"/>
              </a:rPr>
            </a:br>
            <a:endParaRPr lang="ru-RU" sz="2200" smtClean="0">
              <a:solidFill>
                <a:schemeClr val="bg1"/>
              </a:solidFill>
              <a:latin typeface="Times New Roman" pitchFamily="18" charset="0"/>
              <a:cs typeface="Times New Roman" pitchFamily="18" charset="0"/>
            </a:endParaRPr>
          </a:p>
        </p:txBody>
      </p:sp>
      <p:graphicFrame>
        <p:nvGraphicFramePr>
          <p:cNvPr id="4" name="Содержимое 3"/>
          <p:cNvGraphicFramePr>
            <a:graphicFrameLocks noGrp="1"/>
          </p:cNvGraphicFramePr>
          <p:nvPr>
            <p:ph idx="1"/>
          </p:nvPr>
        </p:nvGraphicFramePr>
        <p:xfrm>
          <a:off x="571500" y="2428875"/>
          <a:ext cx="7467600" cy="3714750"/>
        </p:xfrm>
        <a:graphic>
          <a:graphicData uri="http://schemas.openxmlformats.org/drawingml/2006/table">
            <a:tbl>
              <a:tblPr firstRow="1" bandRow="1">
                <a:tableStyleId>{BC89EF96-8CEA-46FF-86C4-4CE0E7609802}</a:tableStyleId>
              </a:tblPr>
              <a:tblGrid>
                <a:gridCol w="3733800"/>
                <a:gridCol w="3733800"/>
              </a:tblGrid>
              <a:tr h="3714776">
                <a:tc>
                  <a:txBody>
                    <a:bodyPr/>
                    <a:lstStyle/>
                    <a:p>
                      <a:endParaRPr lang="ru-RU" dirty="0"/>
                    </a:p>
                  </a:txBody>
                  <a:tcPr/>
                </a:tc>
                <a:tc>
                  <a:txBody>
                    <a:bodyPr/>
                    <a:lstStyle/>
                    <a:p>
                      <a:endParaRPr lang="ru-RU" dirty="0"/>
                    </a:p>
                  </a:txBody>
                  <a:tcPr/>
                </a:tc>
              </a:tr>
            </a:tbl>
          </a:graphicData>
        </a:graphic>
      </p:graphicFrame>
      <p:pic>
        <p:nvPicPr>
          <p:cNvPr id="25610" name="Рисунок 2" descr="20190313_172800"/>
          <p:cNvPicPr>
            <a:picLocks noChangeAspect="1" noChangeArrowheads="1"/>
          </p:cNvPicPr>
          <p:nvPr/>
        </p:nvPicPr>
        <p:blipFill>
          <a:blip r:embed="rId2"/>
          <a:srcRect/>
          <a:stretch>
            <a:fillRect/>
          </a:stretch>
        </p:blipFill>
        <p:spPr bwMode="auto">
          <a:xfrm>
            <a:off x="785813" y="2571750"/>
            <a:ext cx="1571625" cy="1701800"/>
          </a:xfrm>
          <a:prstGeom prst="rect">
            <a:avLst/>
          </a:prstGeom>
          <a:noFill/>
          <a:ln w="9525">
            <a:noFill/>
            <a:miter lim="800000"/>
            <a:headEnd/>
            <a:tailEnd/>
          </a:ln>
        </p:spPr>
      </p:pic>
      <p:pic>
        <p:nvPicPr>
          <p:cNvPr id="25611" name="Рисунок 4" descr="20190313_172507"/>
          <p:cNvPicPr>
            <a:picLocks noChangeAspect="1" noChangeArrowheads="1"/>
          </p:cNvPicPr>
          <p:nvPr/>
        </p:nvPicPr>
        <p:blipFill>
          <a:blip r:embed="rId3"/>
          <a:srcRect t="7597" b="21288"/>
          <a:stretch>
            <a:fillRect/>
          </a:stretch>
        </p:blipFill>
        <p:spPr bwMode="auto">
          <a:xfrm>
            <a:off x="2357438" y="4429125"/>
            <a:ext cx="1839912" cy="1428750"/>
          </a:xfrm>
          <a:prstGeom prst="rect">
            <a:avLst/>
          </a:prstGeom>
          <a:noFill/>
          <a:ln w="9525">
            <a:noFill/>
            <a:miter lim="800000"/>
            <a:headEnd/>
            <a:tailEnd/>
          </a:ln>
        </p:spPr>
      </p:pic>
      <p:sp>
        <p:nvSpPr>
          <p:cNvPr id="7" name="Куб 6"/>
          <p:cNvSpPr/>
          <p:nvPr/>
        </p:nvSpPr>
        <p:spPr>
          <a:xfrm>
            <a:off x="4714875" y="2786063"/>
            <a:ext cx="1857375" cy="1143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9" name="Прямая соединительная линия 8"/>
          <p:cNvCxnSpPr/>
          <p:nvPr/>
        </p:nvCxnSpPr>
        <p:spPr>
          <a:xfrm flipV="1">
            <a:off x="5214938" y="4572000"/>
            <a:ext cx="1571625" cy="785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rot="5400000">
            <a:off x="6572251" y="4286250"/>
            <a:ext cx="500062" cy="71437"/>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6786563" y="4572000"/>
            <a:ext cx="428625" cy="14287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p:nvCxnSpPr>
        <p:spPr>
          <a:xfrm rot="10800000">
            <a:off x="4786313" y="5143500"/>
            <a:ext cx="428625" cy="2143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p:nvPr/>
        </p:nvCxnSpPr>
        <p:spPr>
          <a:xfrm rot="5400000">
            <a:off x="5000625" y="5500688"/>
            <a:ext cx="357187" cy="71438"/>
          </a:xfrm>
          <a:prstGeom prst="line">
            <a:avLst/>
          </a:prstGeom>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21"/>
          <p:cNvCxnSpPr/>
          <p:nvPr/>
        </p:nvCxnSpPr>
        <p:spPr>
          <a:xfrm rot="10800000" flipV="1">
            <a:off x="4786313" y="4071938"/>
            <a:ext cx="2071687" cy="1071562"/>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rot="10800000" flipV="1">
            <a:off x="5143500" y="4714875"/>
            <a:ext cx="2071688" cy="1000125"/>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rot="16200000" flipH="1">
            <a:off x="4679157" y="5250656"/>
            <a:ext cx="571500" cy="3571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9" name="Прямая соединительная линия 28"/>
          <p:cNvCxnSpPr/>
          <p:nvPr/>
        </p:nvCxnSpPr>
        <p:spPr>
          <a:xfrm rot="16200000" flipH="1">
            <a:off x="6715125" y="4214813"/>
            <a:ext cx="642937" cy="3571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3"/>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714375" y="642938"/>
          <a:ext cx="7715250" cy="5357812"/>
        </p:xfrm>
        <a:graphic>
          <a:graphicData uri="http://schemas.openxmlformats.org/drawingml/2006/table">
            <a:tbl>
              <a:tblPr firstRow="1" bandRow="1">
                <a:tableStyleId>{E8B1032C-EA38-4F05-BA0D-38AFFFC7BED3}</a:tableStyleId>
              </a:tblPr>
              <a:tblGrid>
                <a:gridCol w="3857652"/>
                <a:gridCol w="3857652"/>
              </a:tblGrid>
              <a:tr h="5357850">
                <a:tc>
                  <a:txBody>
                    <a:bodyPr/>
                    <a:lstStyle/>
                    <a:p>
                      <a:endParaRPr lang="ru-RU" dirty="0"/>
                    </a:p>
                  </a:txBody>
                  <a:tcPr/>
                </a:tc>
                <a:tc>
                  <a:txBody>
                    <a:bodyPr/>
                    <a:lstStyle/>
                    <a:p>
                      <a:endParaRPr lang="ru-RU" dirty="0"/>
                    </a:p>
                  </a:txBody>
                  <a:tcPr/>
                </a:tc>
              </a:tr>
            </a:tbl>
          </a:graphicData>
        </a:graphic>
      </p:graphicFrame>
      <p:pic>
        <p:nvPicPr>
          <p:cNvPr id="26633" name="Picture 2" descr="IMG_20190323_173906"/>
          <p:cNvPicPr>
            <a:picLocks noChangeAspect="1" noChangeArrowheads="1"/>
          </p:cNvPicPr>
          <p:nvPr/>
        </p:nvPicPr>
        <p:blipFill>
          <a:blip r:embed="rId2"/>
          <a:srcRect l="8583" r="16942"/>
          <a:stretch>
            <a:fillRect/>
          </a:stretch>
        </p:blipFill>
        <p:spPr bwMode="auto">
          <a:xfrm>
            <a:off x="1214438" y="857250"/>
            <a:ext cx="3116262" cy="2281238"/>
          </a:xfrm>
          <a:prstGeom prst="rect">
            <a:avLst/>
          </a:prstGeom>
          <a:noFill/>
          <a:ln w="9525">
            <a:noFill/>
            <a:miter lim="800000"/>
            <a:headEnd/>
            <a:tailEnd/>
          </a:ln>
        </p:spPr>
      </p:pic>
      <p:pic>
        <p:nvPicPr>
          <p:cNvPr id="26634" name="Рисунок 7" descr="20190319_173912(2)"/>
          <p:cNvPicPr>
            <a:picLocks noChangeAspect="1" noChangeArrowheads="1"/>
          </p:cNvPicPr>
          <p:nvPr/>
        </p:nvPicPr>
        <p:blipFill>
          <a:blip r:embed="rId3"/>
          <a:srcRect/>
          <a:stretch>
            <a:fillRect/>
          </a:stretch>
        </p:blipFill>
        <p:spPr bwMode="auto">
          <a:xfrm>
            <a:off x="1330325" y="3341688"/>
            <a:ext cx="2598738" cy="2373312"/>
          </a:xfrm>
          <a:prstGeom prst="rect">
            <a:avLst/>
          </a:prstGeom>
          <a:noFill/>
          <a:ln w="9525">
            <a:noFill/>
            <a:miter lim="800000"/>
            <a:headEnd/>
            <a:tailEnd/>
          </a:ln>
        </p:spPr>
      </p:pic>
      <p:sp>
        <p:nvSpPr>
          <p:cNvPr id="7" name="Куб 6"/>
          <p:cNvSpPr/>
          <p:nvPr/>
        </p:nvSpPr>
        <p:spPr>
          <a:xfrm>
            <a:off x="4929188" y="1143000"/>
            <a:ext cx="2000250" cy="1143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Равнобедренный треугольник 7"/>
          <p:cNvSpPr/>
          <p:nvPr/>
        </p:nvSpPr>
        <p:spPr>
          <a:xfrm>
            <a:off x="4929188" y="3214688"/>
            <a:ext cx="1214437" cy="857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Равнобедренный треугольник 8"/>
          <p:cNvSpPr/>
          <p:nvPr/>
        </p:nvSpPr>
        <p:spPr>
          <a:xfrm>
            <a:off x="5786438" y="2571750"/>
            <a:ext cx="1214437" cy="857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1" name="Прямая соединительная линия 10"/>
          <p:cNvCxnSpPr>
            <a:stCxn id="8" idx="4"/>
            <a:endCxn id="9" idx="4"/>
          </p:cNvCxnSpPr>
          <p:nvPr/>
        </p:nvCxnSpPr>
        <p:spPr>
          <a:xfrm rot="5400000" flipH="1" flipV="1">
            <a:off x="6250781" y="3321844"/>
            <a:ext cx="642938"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a:stCxn id="8" idx="0"/>
            <a:endCxn id="9" idx="0"/>
          </p:cNvCxnSpPr>
          <p:nvPr/>
        </p:nvCxnSpPr>
        <p:spPr>
          <a:xfrm rot="5400000" flipH="1" flipV="1">
            <a:off x="5644356" y="2464594"/>
            <a:ext cx="642938" cy="85725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Прямая соединительная линия 14"/>
          <p:cNvCxnSpPr>
            <a:stCxn id="8" idx="2"/>
            <a:endCxn id="9" idx="2"/>
          </p:cNvCxnSpPr>
          <p:nvPr/>
        </p:nvCxnSpPr>
        <p:spPr>
          <a:xfrm rot="5400000" flipH="1" flipV="1">
            <a:off x="5036344" y="3321844"/>
            <a:ext cx="642938" cy="857250"/>
          </a:xfrm>
          <a:prstGeom prst="line">
            <a:avLst/>
          </a:prstGeom>
        </p:spPr>
        <p:style>
          <a:lnRef idx="1">
            <a:schemeClr val="accent1"/>
          </a:lnRef>
          <a:fillRef idx="0">
            <a:schemeClr val="accent1"/>
          </a:fillRef>
          <a:effectRef idx="0">
            <a:schemeClr val="accent1"/>
          </a:effectRef>
          <a:fontRef idx="minor">
            <a:schemeClr val="tx1"/>
          </a:fontRef>
        </p:style>
      </p:cxnSp>
      <p:sp>
        <p:nvSpPr>
          <p:cNvPr id="16" name="Трапеция 15"/>
          <p:cNvSpPr/>
          <p:nvPr/>
        </p:nvSpPr>
        <p:spPr>
          <a:xfrm>
            <a:off x="4929188" y="4929188"/>
            <a:ext cx="1285875" cy="71437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7" name="Трапеция 16"/>
          <p:cNvSpPr/>
          <p:nvPr/>
        </p:nvSpPr>
        <p:spPr>
          <a:xfrm>
            <a:off x="6072188" y="4143375"/>
            <a:ext cx="1285875" cy="714375"/>
          </a:xfrm>
          <a:prstGeom prst="trapezoi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9" name="Прямая соединительная линия 18"/>
          <p:cNvCxnSpPr/>
          <p:nvPr/>
        </p:nvCxnSpPr>
        <p:spPr>
          <a:xfrm flipV="1">
            <a:off x="5072063" y="4143375"/>
            <a:ext cx="1143000" cy="785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p:cNvCxnSpPr/>
          <p:nvPr/>
        </p:nvCxnSpPr>
        <p:spPr>
          <a:xfrm flipV="1">
            <a:off x="6215063" y="4857750"/>
            <a:ext cx="1143000" cy="785813"/>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Прямая соединительная линия 26"/>
          <p:cNvCxnSpPr/>
          <p:nvPr/>
        </p:nvCxnSpPr>
        <p:spPr>
          <a:xfrm flipV="1">
            <a:off x="5929313" y="4143375"/>
            <a:ext cx="1214437" cy="857250"/>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3"/>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571500" y="785813"/>
          <a:ext cx="7715250" cy="5214937"/>
        </p:xfrm>
        <a:graphic>
          <a:graphicData uri="http://schemas.openxmlformats.org/drawingml/2006/table">
            <a:tbl>
              <a:tblPr firstRow="1" bandRow="1">
                <a:tableStyleId>{E8B1032C-EA38-4F05-BA0D-38AFFFC7BED3}</a:tableStyleId>
              </a:tblPr>
              <a:tblGrid>
                <a:gridCol w="3857652"/>
                <a:gridCol w="3857652"/>
              </a:tblGrid>
              <a:tr h="5214974">
                <a:tc>
                  <a:txBody>
                    <a:bodyPr/>
                    <a:lstStyle/>
                    <a:p>
                      <a:endParaRPr lang="ru-RU" dirty="0"/>
                    </a:p>
                  </a:txBody>
                  <a:tcPr/>
                </a:tc>
                <a:tc>
                  <a:txBody>
                    <a:bodyPr/>
                    <a:lstStyle/>
                    <a:p>
                      <a:endParaRPr lang="ru-RU" dirty="0"/>
                    </a:p>
                  </a:txBody>
                  <a:tcPr/>
                </a:tc>
              </a:tr>
            </a:tbl>
          </a:graphicData>
        </a:graphic>
      </p:graphicFrame>
      <p:pic>
        <p:nvPicPr>
          <p:cNvPr id="27657" name="Рисунок 9" descr="20190319_172542"/>
          <p:cNvPicPr>
            <a:picLocks noChangeAspect="1" noChangeArrowheads="1"/>
          </p:cNvPicPr>
          <p:nvPr/>
        </p:nvPicPr>
        <p:blipFill>
          <a:blip r:embed="rId2"/>
          <a:srcRect l="1918" t="23315" r="1366" b="34897"/>
          <a:stretch>
            <a:fillRect/>
          </a:stretch>
        </p:blipFill>
        <p:spPr bwMode="auto">
          <a:xfrm>
            <a:off x="857250" y="1857375"/>
            <a:ext cx="3429000" cy="2286000"/>
          </a:xfrm>
          <a:prstGeom prst="rect">
            <a:avLst/>
          </a:prstGeom>
          <a:noFill/>
          <a:ln w="9525">
            <a:noFill/>
            <a:miter lim="800000"/>
            <a:headEnd/>
            <a:tailEnd/>
          </a:ln>
        </p:spPr>
      </p:pic>
      <p:sp>
        <p:nvSpPr>
          <p:cNvPr id="5" name="Куб 4"/>
          <p:cNvSpPr/>
          <p:nvPr/>
        </p:nvSpPr>
        <p:spPr>
          <a:xfrm>
            <a:off x="4714875" y="2786063"/>
            <a:ext cx="785813" cy="64293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Куб 5"/>
          <p:cNvSpPr/>
          <p:nvPr/>
        </p:nvSpPr>
        <p:spPr>
          <a:xfrm>
            <a:off x="5429250" y="2643188"/>
            <a:ext cx="1428750" cy="7143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7" name="Куб 6"/>
          <p:cNvSpPr/>
          <p:nvPr/>
        </p:nvSpPr>
        <p:spPr>
          <a:xfrm>
            <a:off x="6643688" y="2214563"/>
            <a:ext cx="500062" cy="128587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8" name="Куб 7"/>
          <p:cNvSpPr/>
          <p:nvPr/>
        </p:nvSpPr>
        <p:spPr>
          <a:xfrm>
            <a:off x="7072313" y="2643188"/>
            <a:ext cx="642937" cy="64293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wheel spokes="3"/>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nvGraphicFramePr>
        <p:xfrm>
          <a:off x="928688" y="857250"/>
          <a:ext cx="7358062" cy="4071938"/>
        </p:xfrm>
        <a:graphic>
          <a:graphicData uri="http://schemas.openxmlformats.org/drawingml/2006/table">
            <a:tbl>
              <a:tblPr firstRow="1" bandRow="1">
                <a:tableStyleId>{BC89EF96-8CEA-46FF-86C4-4CE0E7609802}</a:tableStyleId>
              </a:tblPr>
              <a:tblGrid>
                <a:gridCol w="3679057"/>
                <a:gridCol w="3679057"/>
              </a:tblGrid>
              <a:tr h="4071966">
                <a:tc>
                  <a:txBody>
                    <a:bodyPr/>
                    <a:lstStyle/>
                    <a:p>
                      <a:endParaRPr lang="ru-RU" dirty="0"/>
                    </a:p>
                  </a:txBody>
                  <a:tcPr/>
                </a:tc>
                <a:tc>
                  <a:txBody>
                    <a:bodyPr/>
                    <a:lstStyle/>
                    <a:p>
                      <a:endParaRPr lang="ru-RU" dirty="0"/>
                    </a:p>
                  </a:txBody>
                  <a:tcPr/>
                </a:tc>
              </a:tr>
            </a:tbl>
          </a:graphicData>
        </a:graphic>
      </p:graphicFrame>
      <p:pic>
        <p:nvPicPr>
          <p:cNvPr id="28681" name="Picture 2" descr="IMG_20190324_164958"/>
          <p:cNvPicPr>
            <a:picLocks noChangeAspect="1" noChangeArrowheads="1"/>
          </p:cNvPicPr>
          <p:nvPr/>
        </p:nvPicPr>
        <p:blipFill>
          <a:blip r:embed="rId2"/>
          <a:srcRect l="14468" t="8926" r="26404" b="16162"/>
          <a:stretch>
            <a:fillRect/>
          </a:stretch>
        </p:blipFill>
        <p:spPr bwMode="auto">
          <a:xfrm>
            <a:off x="1071563" y="1500188"/>
            <a:ext cx="3357562" cy="2643187"/>
          </a:xfrm>
          <a:prstGeom prst="rect">
            <a:avLst/>
          </a:prstGeom>
          <a:noFill/>
          <a:ln w="9525">
            <a:noFill/>
            <a:miter lim="800000"/>
            <a:headEnd/>
            <a:tailEnd/>
          </a:ln>
        </p:spPr>
      </p:pic>
      <p:sp>
        <p:nvSpPr>
          <p:cNvPr id="5" name="Прямоугольный треугольник 4"/>
          <p:cNvSpPr/>
          <p:nvPr/>
        </p:nvSpPr>
        <p:spPr>
          <a:xfrm>
            <a:off x="5072063" y="1500188"/>
            <a:ext cx="642937" cy="7143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6" name="Прямоугольный треугольник 5"/>
          <p:cNvSpPr/>
          <p:nvPr/>
        </p:nvSpPr>
        <p:spPr>
          <a:xfrm>
            <a:off x="5500688" y="1071563"/>
            <a:ext cx="642937" cy="714375"/>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8" name="Прямая соединительная линия 7"/>
          <p:cNvCxnSpPr>
            <a:stCxn id="5" idx="0"/>
            <a:endCxn id="6" idx="0"/>
          </p:cNvCxnSpPr>
          <p:nvPr/>
        </p:nvCxnSpPr>
        <p:spPr>
          <a:xfrm rot="5400000" flipH="1" flipV="1">
            <a:off x="5072063" y="1071563"/>
            <a:ext cx="428625"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Прямая соединительная линия 9"/>
          <p:cNvCxnSpPr>
            <a:stCxn id="5" idx="4"/>
            <a:endCxn id="6" idx="4"/>
          </p:cNvCxnSpPr>
          <p:nvPr/>
        </p:nvCxnSpPr>
        <p:spPr>
          <a:xfrm rot="5400000" flipH="1" flipV="1">
            <a:off x="5715000" y="1785938"/>
            <a:ext cx="428625" cy="42862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a:stCxn id="5" idx="2"/>
            <a:endCxn id="6" idx="2"/>
          </p:cNvCxnSpPr>
          <p:nvPr/>
        </p:nvCxnSpPr>
        <p:spPr>
          <a:xfrm rot="5400000" flipH="1" flipV="1">
            <a:off x="5072063" y="1785938"/>
            <a:ext cx="428625" cy="428625"/>
          </a:xfrm>
          <a:prstGeom prst="line">
            <a:avLst/>
          </a:prstGeom>
        </p:spPr>
        <p:style>
          <a:lnRef idx="1">
            <a:schemeClr val="accent1"/>
          </a:lnRef>
          <a:fillRef idx="0">
            <a:schemeClr val="accent1"/>
          </a:fillRef>
          <a:effectRef idx="0">
            <a:schemeClr val="accent1"/>
          </a:effectRef>
          <a:fontRef idx="minor">
            <a:schemeClr val="tx1"/>
          </a:fontRef>
        </p:style>
      </p:cxnSp>
      <p:sp>
        <p:nvSpPr>
          <p:cNvPr id="13" name="Куб 12"/>
          <p:cNvSpPr/>
          <p:nvPr/>
        </p:nvSpPr>
        <p:spPr>
          <a:xfrm>
            <a:off x="7143750" y="3286125"/>
            <a:ext cx="1071563" cy="85725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4" name="Куб 13"/>
          <p:cNvSpPr/>
          <p:nvPr/>
        </p:nvSpPr>
        <p:spPr>
          <a:xfrm>
            <a:off x="5000625" y="3571875"/>
            <a:ext cx="1857375" cy="1214438"/>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Равнобедренный треугольник 14"/>
          <p:cNvSpPr/>
          <p:nvPr/>
        </p:nvSpPr>
        <p:spPr>
          <a:xfrm>
            <a:off x="5143500" y="2786063"/>
            <a:ext cx="1214438" cy="64293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Равнобедренный треугольник 15"/>
          <p:cNvSpPr/>
          <p:nvPr/>
        </p:nvSpPr>
        <p:spPr>
          <a:xfrm>
            <a:off x="6072188" y="2286000"/>
            <a:ext cx="1214437" cy="64293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18" name="Прямая соединительная линия 17"/>
          <p:cNvCxnSpPr>
            <a:stCxn id="15" idx="0"/>
            <a:endCxn id="16" idx="0"/>
          </p:cNvCxnSpPr>
          <p:nvPr/>
        </p:nvCxnSpPr>
        <p:spPr>
          <a:xfrm rot="5400000" flipH="1" flipV="1">
            <a:off x="5965825" y="2071688"/>
            <a:ext cx="500063" cy="928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Прямая соединительная линия 19"/>
          <p:cNvCxnSpPr>
            <a:stCxn id="15" idx="4"/>
            <a:endCxn id="16" idx="4"/>
          </p:cNvCxnSpPr>
          <p:nvPr/>
        </p:nvCxnSpPr>
        <p:spPr>
          <a:xfrm rot="5400000" flipH="1" flipV="1">
            <a:off x="6572251" y="2714625"/>
            <a:ext cx="500062" cy="928687"/>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a:stCxn id="15" idx="2"/>
            <a:endCxn id="16" idx="2"/>
          </p:cNvCxnSpPr>
          <p:nvPr/>
        </p:nvCxnSpPr>
        <p:spPr>
          <a:xfrm rot="5400000" flipH="1" flipV="1">
            <a:off x="5357813" y="2714625"/>
            <a:ext cx="500062" cy="928688"/>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wheel spokes="3"/>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Заголовок 1"/>
          <p:cNvSpPr>
            <a:spLocks noGrp="1"/>
          </p:cNvSpPr>
          <p:nvPr>
            <p:ph type="title"/>
          </p:nvPr>
        </p:nvSpPr>
        <p:spPr>
          <a:xfrm>
            <a:off x="468313" y="549275"/>
            <a:ext cx="7829550" cy="5583238"/>
          </a:xfrm>
        </p:spPr>
        <p:txBody>
          <a:bodyPr/>
          <a:lstStyle/>
          <a:p>
            <a:r>
              <a:rPr lang="ru-RU" sz="3200" b="1" smtClean="0">
                <a:solidFill>
                  <a:schemeClr val="bg1"/>
                </a:solidFill>
                <a:latin typeface="Times New Roman" pitchFamily="18" charset="0"/>
                <a:cs typeface="Times New Roman" pitchFamily="18" charset="0"/>
              </a:rPr>
              <a:t>Вывод:</a:t>
            </a: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После проделанной работы, на основе анализа фотографий, я сделал вывод: несмотря на то, что здания выглядят по-разному, в их основе лежат многогранники, такие как параллелепипед, призма.</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Значит здания, которые нас окружают, - это геометрические фигуры, которые являются объёмными многоугольниками.</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 </a:t>
            </a:r>
            <a:br>
              <a:rPr lang="ru-RU" sz="2800" smtClean="0">
                <a:solidFill>
                  <a:schemeClr val="bg1"/>
                </a:solidFill>
                <a:latin typeface="Times New Roman" pitchFamily="18" charset="0"/>
                <a:cs typeface="Times New Roman" pitchFamily="18" charset="0"/>
              </a:rPr>
            </a:br>
            <a:endParaRPr lang="ru-RU" sz="28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8313" y="260350"/>
            <a:ext cx="7470775" cy="6011863"/>
          </a:xfrm>
        </p:spPr>
        <p:txBody>
          <a:bodyPr>
            <a:normAutofit/>
          </a:bodyPr>
          <a:lstStyle/>
          <a:p>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Список литературы</a:t>
            </a:r>
            <a:br>
              <a:rPr lang="ru-RU" sz="4300" b="1"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1.</a:t>
            </a:r>
            <a:r>
              <a:rPr lang="ru-RU" sz="2400" b="1" smtClean="0">
                <a:solidFill>
                  <a:schemeClr val="bg1"/>
                </a:solidFill>
                <a:latin typeface="Times New Roman" pitchFamily="18" charset="0"/>
                <a:cs typeface="Times New Roman" pitchFamily="18" charset="0"/>
              </a:rPr>
              <a:t> </a:t>
            </a:r>
            <a:r>
              <a:rPr lang="ru-RU" sz="2400" smtClean="0">
                <a:solidFill>
                  <a:schemeClr val="bg1"/>
                </a:solidFill>
                <a:latin typeface="Times New Roman" pitchFamily="18" charset="0"/>
                <a:cs typeface="Times New Roman" pitchFamily="18" charset="0"/>
              </a:rPr>
              <a:t>Геометрия. 7-9 классы: учебн. для общеобразоват. организаций / Л.С. Атанасян, В.Ф. Бутузов, С.Б. Кадомцев и др. – М.: Просвещение, 2014.- 383с.</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2. Энциклопедия изобретений и открытий. От колеса до коллайдера. ООО «Издательская Группа «Азбука – Аттикус», 2012 </a:t>
            </a:r>
            <a:r>
              <a:rPr lang="en-US" sz="2400" smtClean="0">
                <a:solidFill>
                  <a:schemeClr val="bg1"/>
                </a:solidFill>
                <a:latin typeface="Times New Roman" pitchFamily="18" charset="0"/>
                <a:cs typeface="Times New Roman" pitchFamily="18" charset="0"/>
              </a:rPr>
              <a:t>Machaon</a:t>
            </a: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3. Г.А. Крылов Чудеса света. Школьный путеводитель. – СПб.: «БКК», 2007 – 80с.</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4. </a:t>
            </a:r>
            <a:r>
              <a:rPr lang="en-US" sz="2400" u="sng" smtClean="0">
                <a:solidFill>
                  <a:schemeClr val="bg1"/>
                </a:solidFill>
                <a:latin typeface="Times New Roman" pitchFamily="18" charset="0"/>
                <a:cs typeface="Times New Roman" pitchFamily="18" charset="0"/>
                <a:hlinkClick r:id="rId2"/>
              </a:rPr>
              <a:t>https</a:t>
            </a:r>
            <a:r>
              <a:rPr lang="ru-RU" sz="2400" u="sng" smtClean="0">
                <a:solidFill>
                  <a:schemeClr val="bg1"/>
                </a:solidFill>
                <a:latin typeface="Times New Roman" pitchFamily="18" charset="0"/>
                <a:cs typeface="Times New Roman" pitchFamily="18" charset="0"/>
                <a:hlinkClick r:id="rId2"/>
              </a:rPr>
              <a:t>://</a:t>
            </a:r>
            <a:r>
              <a:rPr lang="en-US" sz="2400" u="sng" smtClean="0">
                <a:solidFill>
                  <a:schemeClr val="bg1"/>
                </a:solidFill>
                <a:latin typeface="Times New Roman" pitchFamily="18" charset="0"/>
                <a:cs typeface="Times New Roman" pitchFamily="18" charset="0"/>
                <a:hlinkClick r:id="rId2"/>
              </a:rPr>
              <a:t>studopedia</a:t>
            </a:r>
            <a:r>
              <a:rPr lang="ru-RU" sz="2400" u="sng" smtClean="0">
                <a:solidFill>
                  <a:schemeClr val="bg1"/>
                </a:solidFill>
                <a:latin typeface="Times New Roman" pitchFamily="18" charset="0"/>
                <a:cs typeface="Times New Roman" pitchFamily="18" charset="0"/>
                <a:hlinkClick r:id="rId2"/>
              </a:rPr>
              <a:t>.</a:t>
            </a:r>
            <a:r>
              <a:rPr lang="en-US" sz="2400" u="sng" smtClean="0">
                <a:solidFill>
                  <a:schemeClr val="bg1"/>
                </a:solidFill>
                <a:latin typeface="Times New Roman" pitchFamily="18" charset="0"/>
                <a:cs typeface="Times New Roman" pitchFamily="18" charset="0"/>
                <a:hlinkClick r:id="rId2"/>
              </a:rPr>
              <a:t>org</a:t>
            </a: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5. </a:t>
            </a:r>
            <a:r>
              <a:rPr lang="en-US" sz="2400" smtClean="0">
                <a:solidFill>
                  <a:schemeClr val="bg1"/>
                </a:solidFill>
                <a:latin typeface="Times New Roman" pitchFamily="18" charset="0"/>
                <a:cs typeface="Times New Roman" pitchFamily="18" charset="0"/>
              </a:rPr>
              <a:t>https</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intolimp</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org</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publication</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gieomietriia</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v</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arkhitiekturie</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html</a:t>
            </a: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6. </a:t>
            </a:r>
            <a:r>
              <a:rPr lang="en-US" sz="2400" u="sng" smtClean="0">
                <a:solidFill>
                  <a:schemeClr val="bg1"/>
                </a:solidFill>
                <a:latin typeface="Times New Roman" pitchFamily="18" charset="0"/>
                <a:cs typeface="Times New Roman" pitchFamily="18" charset="0"/>
                <a:hlinkClick r:id="rId3"/>
              </a:rPr>
              <a:t>https</a:t>
            </a:r>
            <a:r>
              <a:rPr lang="ru-RU" sz="2400" u="sng" smtClean="0">
                <a:solidFill>
                  <a:schemeClr val="bg1"/>
                </a:solidFill>
                <a:latin typeface="Times New Roman" pitchFamily="18" charset="0"/>
                <a:cs typeface="Times New Roman" pitchFamily="18" charset="0"/>
                <a:hlinkClick r:id="rId3"/>
              </a:rPr>
              <a:t>://</a:t>
            </a:r>
            <a:r>
              <a:rPr lang="en-US" sz="2400" u="sng" smtClean="0">
                <a:solidFill>
                  <a:schemeClr val="bg1"/>
                </a:solidFill>
                <a:latin typeface="Times New Roman" pitchFamily="18" charset="0"/>
                <a:cs typeface="Times New Roman" pitchFamily="18" charset="0"/>
                <a:hlinkClick r:id="rId3"/>
              </a:rPr>
              <a:t>gigabaza</a:t>
            </a:r>
            <a:r>
              <a:rPr lang="ru-RU" sz="2400" u="sng" smtClean="0">
                <a:solidFill>
                  <a:schemeClr val="bg1"/>
                </a:solidFill>
                <a:latin typeface="Times New Roman" pitchFamily="18" charset="0"/>
                <a:cs typeface="Times New Roman" pitchFamily="18" charset="0"/>
                <a:hlinkClick r:id="rId3"/>
              </a:rPr>
              <a:t>.</a:t>
            </a:r>
            <a:r>
              <a:rPr lang="en-US" sz="2400" u="sng" smtClean="0">
                <a:solidFill>
                  <a:schemeClr val="bg1"/>
                </a:solidFill>
                <a:latin typeface="Times New Roman" pitchFamily="18" charset="0"/>
                <a:cs typeface="Times New Roman" pitchFamily="18" charset="0"/>
                <a:hlinkClick r:id="rId3"/>
              </a:rPr>
              <a:t>ru</a:t>
            </a:r>
            <a:r>
              <a:rPr lang="ru-RU" sz="2400" u="sng" smtClean="0">
                <a:solidFill>
                  <a:schemeClr val="bg1"/>
                </a:solidFill>
                <a:latin typeface="Times New Roman" pitchFamily="18" charset="0"/>
                <a:cs typeface="Times New Roman" pitchFamily="18" charset="0"/>
                <a:hlinkClick r:id="rId3"/>
              </a:rPr>
              <a:t>/</a:t>
            </a:r>
            <a:r>
              <a:rPr lang="en-US" sz="2400" u="sng" smtClean="0">
                <a:solidFill>
                  <a:schemeClr val="bg1"/>
                </a:solidFill>
                <a:latin typeface="Times New Roman" pitchFamily="18" charset="0"/>
                <a:cs typeface="Times New Roman" pitchFamily="18" charset="0"/>
                <a:hlinkClick r:id="rId3"/>
              </a:rPr>
              <a:t>doc</a:t>
            </a:r>
            <a:r>
              <a:rPr lang="ru-RU" sz="2400" u="sng" smtClean="0">
                <a:solidFill>
                  <a:schemeClr val="bg1"/>
                </a:solidFill>
                <a:latin typeface="Times New Roman" pitchFamily="18" charset="0"/>
                <a:cs typeface="Times New Roman" pitchFamily="18" charset="0"/>
                <a:hlinkClick r:id="rId3"/>
              </a:rPr>
              <a:t>/2147.</a:t>
            </a:r>
            <a:r>
              <a:rPr lang="en-US" sz="2400" u="sng" smtClean="0">
                <a:solidFill>
                  <a:schemeClr val="bg1"/>
                </a:solidFill>
                <a:latin typeface="Times New Roman" pitchFamily="18" charset="0"/>
                <a:cs typeface="Times New Roman" pitchFamily="18" charset="0"/>
                <a:hlinkClick r:id="rId3"/>
              </a:rPr>
              <a:t>html</a:t>
            </a: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7. </a:t>
            </a:r>
            <a:r>
              <a:rPr lang="en-US" sz="2400" smtClean="0">
                <a:solidFill>
                  <a:schemeClr val="bg1"/>
                </a:solidFill>
                <a:latin typeface="Times New Roman" pitchFamily="18" charset="0"/>
                <a:cs typeface="Times New Roman" pitchFamily="18" charset="0"/>
              </a:rPr>
              <a:t>https</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pandia</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ru</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text</a:t>
            </a:r>
            <a:r>
              <a:rPr lang="ru-RU" sz="2400" smtClean="0">
                <a:solidFill>
                  <a:schemeClr val="bg1"/>
                </a:solidFill>
                <a:latin typeface="Times New Roman" pitchFamily="18" charset="0"/>
                <a:cs typeface="Times New Roman" pitchFamily="18" charset="0"/>
              </a:rPr>
              <a:t>/81/422/58525.</a:t>
            </a:r>
            <a:r>
              <a:rPr lang="en-US" sz="2400" smtClean="0">
                <a:solidFill>
                  <a:schemeClr val="bg1"/>
                </a:solidFill>
                <a:latin typeface="Times New Roman" pitchFamily="18" charset="0"/>
                <a:cs typeface="Times New Roman" pitchFamily="18" charset="0"/>
              </a:rPr>
              <a:t>php</a:t>
            </a: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8. </a:t>
            </a:r>
            <a:r>
              <a:rPr lang="en-US" sz="2400" smtClean="0">
                <a:solidFill>
                  <a:schemeClr val="bg1"/>
                </a:solidFill>
                <a:latin typeface="Times New Roman" pitchFamily="18" charset="0"/>
                <a:cs typeface="Times New Roman" pitchFamily="18" charset="0"/>
              </a:rPr>
              <a:t>https</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vivareit</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ru</a:t>
            </a:r>
            <a:r>
              <a:rPr lang="ru-RU" sz="2400" smtClean="0">
                <a:solidFill>
                  <a:schemeClr val="bg1"/>
                </a:solidFill>
                <a:latin typeface="Times New Roman" pitchFamily="18" charset="0"/>
                <a:cs typeface="Times New Roman" pitchFamily="18" charset="0"/>
              </a:rPr>
              <a:t>/5-</a:t>
            </a:r>
            <a:r>
              <a:rPr lang="en-US" sz="2400" smtClean="0">
                <a:solidFill>
                  <a:schemeClr val="bg1"/>
                </a:solidFill>
                <a:latin typeface="Times New Roman" pitchFamily="18" charset="0"/>
                <a:cs typeface="Times New Roman" pitchFamily="18" charset="0"/>
              </a:rPr>
              <a:t>samyx</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neobychnyx</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domov</a:t>
            </a:r>
            <a:r>
              <a:rPr lang="ru-RU" sz="2400" smtClean="0">
                <a:solidFill>
                  <a:schemeClr val="bg1"/>
                </a:solidFill>
                <a:latin typeface="Times New Roman" pitchFamily="18" charset="0"/>
                <a:cs typeface="Times New Roman" pitchFamily="18" charset="0"/>
              </a:rPr>
              <a:t>-</a:t>
            </a:r>
            <a:r>
              <a:rPr lang="en-US" sz="2400" smtClean="0">
                <a:solidFill>
                  <a:schemeClr val="bg1"/>
                </a:solidFill>
                <a:latin typeface="Times New Roman" pitchFamily="18" charset="0"/>
                <a:cs typeface="Times New Roman" pitchFamily="18" charset="0"/>
              </a:rPr>
              <a:t>mira</a:t>
            </a:r>
            <a:r>
              <a:rPr lang="ru-RU" sz="2400" smtClean="0">
                <a:solidFill>
                  <a:schemeClr val="bg1"/>
                </a:solidFill>
                <a:latin typeface="Times New Roman" pitchFamily="18" charset="0"/>
                <a:cs typeface="Times New Roman" pitchFamily="18" charset="0"/>
              </a:rPr>
              <a:t>/</a:t>
            </a:r>
            <a:br>
              <a:rPr lang="ru-RU" sz="2400" smtClean="0">
                <a:solidFill>
                  <a:schemeClr val="bg1"/>
                </a:solidFill>
                <a:latin typeface="Times New Roman" pitchFamily="18" charset="0"/>
                <a:cs typeface="Times New Roman" pitchFamily="18" charset="0"/>
              </a:rPr>
            </a:br>
            <a:r>
              <a:rPr lang="ru-RU" sz="2400" smtClean="0">
                <a:solidFill>
                  <a:schemeClr val="bg1"/>
                </a:solidFill>
              </a:rPr>
              <a:t> </a:t>
            </a:r>
            <a:r>
              <a:rPr lang="ru-RU" sz="4300" smtClean="0">
                <a:solidFill>
                  <a:schemeClr val="bg1"/>
                </a:solidFill>
              </a:rPr>
              <a:t/>
            </a:r>
            <a:br>
              <a:rPr lang="ru-RU" sz="4300" smtClean="0">
                <a:solidFill>
                  <a:schemeClr val="bg1"/>
                </a:solidFill>
              </a:rPr>
            </a:br>
            <a:r>
              <a:rPr lang="ru-RU" sz="4300" smtClean="0"/>
              <a:t> </a:t>
            </a:r>
            <a:br>
              <a:rPr lang="ru-RU" sz="4300" smtClean="0"/>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r>
              <a:rPr lang="ru-RU" sz="4300" b="1" smtClean="0">
                <a:solidFill>
                  <a:schemeClr val="bg1"/>
                </a:solidFill>
                <a:latin typeface="Times New Roman" pitchFamily="18" charset="0"/>
                <a:cs typeface="Times New Roman" pitchFamily="18" charset="0"/>
              </a:rPr>
              <a:t/>
            </a:r>
            <a:br>
              <a:rPr lang="ru-RU" sz="4300" b="1" smtClean="0">
                <a:solidFill>
                  <a:schemeClr val="bg1"/>
                </a:solidFill>
                <a:latin typeface="Times New Roman" pitchFamily="18" charset="0"/>
                <a:cs typeface="Times New Roman" pitchFamily="18" charset="0"/>
              </a:rPr>
            </a:br>
            <a:endParaRPr lang="ru-RU" sz="4300" b="1"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1500188" y="1428750"/>
            <a:ext cx="5643562" cy="3416300"/>
          </a:xfrm>
          <a:prstGeom prst="rect">
            <a:avLst/>
          </a:prstGeom>
          <a:noFill/>
          <a:ln w="9525">
            <a:noFill/>
            <a:miter lim="800000"/>
            <a:headEnd/>
            <a:tailEnd/>
          </a:ln>
          <a:effectLst/>
        </p:spPr>
        <p:txBody>
          <a:bodyPr anchor="ctr">
            <a:spAutoFit/>
          </a:bodyPr>
          <a:lstStyle/>
          <a:p>
            <a:pPr>
              <a:defRPr/>
            </a:pPr>
            <a:r>
              <a:rPr lang="ru-RU" sz="7200" b="1" i="1" dirty="0">
                <a:solidFill>
                  <a:schemeClr val="bg1">
                    <a:lumMod val="95000"/>
                    <a:lumOff val="5000"/>
                  </a:schemeClr>
                </a:solidFill>
                <a:latin typeface="Times New Roman" pitchFamily="18" charset="0"/>
                <a:ea typeface="Calibri" pitchFamily="34" charset="0"/>
                <a:cs typeface="Times New Roman" pitchFamily="18" charset="0"/>
              </a:rPr>
              <a:t>    Спасибо </a:t>
            </a:r>
          </a:p>
          <a:p>
            <a:pPr>
              <a:defRPr/>
            </a:pPr>
            <a:r>
              <a:rPr lang="ru-RU" sz="7200" b="1" i="1" dirty="0">
                <a:solidFill>
                  <a:schemeClr val="bg1">
                    <a:lumMod val="95000"/>
                    <a:lumOff val="5000"/>
                  </a:schemeClr>
                </a:solidFill>
                <a:latin typeface="Times New Roman" pitchFamily="18" charset="0"/>
                <a:ea typeface="Calibri" pitchFamily="34" charset="0"/>
                <a:cs typeface="Times New Roman" pitchFamily="18" charset="0"/>
              </a:rPr>
              <a:t>          за</a:t>
            </a:r>
          </a:p>
          <a:p>
            <a:pPr>
              <a:defRPr/>
            </a:pPr>
            <a:r>
              <a:rPr lang="ru-RU" sz="7200" b="1" i="1" dirty="0">
                <a:solidFill>
                  <a:schemeClr val="bg1">
                    <a:lumMod val="95000"/>
                    <a:lumOff val="5000"/>
                  </a:schemeClr>
                </a:solidFill>
                <a:latin typeface="Times New Roman" pitchFamily="18" charset="0"/>
                <a:ea typeface="Calibri" pitchFamily="34" charset="0"/>
                <a:cs typeface="Times New Roman" pitchFamily="18" charset="0"/>
              </a:rPr>
              <a:t>   внимание!</a:t>
            </a:r>
            <a:endParaRPr lang="ru-RU" sz="7200" b="1" i="1" dirty="0">
              <a:solidFill>
                <a:schemeClr val="bg1">
                  <a:lumMod val="95000"/>
                  <a:lumOff val="5000"/>
                </a:schemeClr>
              </a:solidFill>
              <a:latin typeface="Arial" pitchFamily="34" charset="0"/>
              <a:cs typeface="+mn-cs"/>
            </a:endParaRPr>
          </a:p>
        </p:txBody>
      </p:sp>
      <p:pic>
        <p:nvPicPr>
          <p:cNvPr id="31746" name="Picture 3" descr="C:\Users\Игорь\AppData\Local\Microsoft\Windows\Temporary Internet Files\Content.IE5\3AUAKWXN\original_smiley_face[1].png"/>
          <p:cNvPicPr>
            <a:picLocks noChangeAspect="1" noChangeArrowheads="1"/>
          </p:cNvPicPr>
          <p:nvPr/>
        </p:nvPicPr>
        <p:blipFill>
          <a:blip r:embed="rId2"/>
          <a:srcRect/>
          <a:stretch>
            <a:fillRect/>
          </a:stretch>
        </p:blipFill>
        <p:spPr bwMode="auto">
          <a:xfrm rot="928101">
            <a:off x="6675438" y="1827213"/>
            <a:ext cx="2212975" cy="2212975"/>
          </a:xfrm>
          <a:prstGeom prst="rect">
            <a:avLst/>
          </a:prstGeom>
          <a:noFill/>
          <a:ln w="9525">
            <a:noFill/>
            <a:miter lim="800000"/>
            <a:headEnd/>
            <a:tailEnd/>
          </a:ln>
        </p:spPr>
      </p:pic>
      <p:pic>
        <p:nvPicPr>
          <p:cNvPr id="31747" name="Picture 3" descr="C:\Users\Игорь\AppData\Local\Microsoft\Windows\Temporary Internet Files\Content.IE5\3AUAKWXN\original_smiley_face[1].png"/>
          <p:cNvPicPr>
            <a:picLocks noChangeAspect="1" noChangeArrowheads="1"/>
          </p:cNvPicPr>
          <p:nvPr/>
        </p:nvPicPr>
        <p:blipFill>
          <a:blip r:embed="rId2"/>
          <a:srcRect/>
          <a:stretch>
            <a:fillRect/>
          </a:stretch>
        </p:blipFill>
        <p:spPr bwMode="auto">
          <a:xfrm rot="-1041701">
            <a:off x="1588" y="2144713"/>
            <a:ext cx="2274887" cy="2274887"/>
          </a:xfrm>
          <a:prstGeom prst="rect">
            <a:avLst/>
          </a:prstGeom>
          <a:noFill/>
          <a:ln w="9525">
            <a:noFill/>
            <a:miter lim="800000"/>
            <a:headEnd/>
            <a:tailEnd/>
          </a:ln>
        </p:spPr>
      </p:pic>
    </p:spTree>
  </p:cSld>
  <p:clrMapOvr>
    <a:masterClrMapping/>
  </p:clrMapOvr>
  <p:transition spd="slow">
    <p:wheel spokes="3"/>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57188" y="1357313"/>
            <a:ext cx="8358187" cy="4286250"/>
          </a:xfrm>
        </p:spPr>
        <p:txBody>
          <a:bodyPr>
            <a:noAutofit/>
          </a:bodyPr>
          <a:lstStyle/>
          <a:p>
            <a:r>
              <a:rPr lang="ru-RU" sz="2400" b="1" u="sng" smtClean="0">
                <a:solidFill>
                  <a:srgbClr val="1D1D1D"/>
                </a:solidFill>
                <a:latin typeface="Times New Roman" pitchFamily="18" charset="0"/>
                <a:cs typeface="Times New Roman" pitchFamily="18" charset="0"/>
              </a:rPr>
              <a:t/>
            </a:r>
            <a:br>
              <a:rPr lang="ru-RU" sz="2400" b="1" u="sng" smtClean="0">
                <a:solidFill>
                  <a:srgbClr val="1D1D1D"/>
                </a:solidFill>
                <a:latin typeface="Times New Roman" pitchFamily="18" charset="0"/>
                <a:cs typeface="Times New Roman" pitchFamily="18" charset="0"/>
              </a:rPr>
            </a:br>
            <a:r>
              <a:rPr lang="ru-RU" sz="2400" b="1" u="sng" smtClean="0">
                <a:solidFill>
                  <a:srgbClr val="1D1D1D"/>
                </a:solidFill>
                <a:latin typeface="Times New Roman" pitchFamily="18" charset="0"/>
                <a:cs typeface="Times New Roman" pitchFamily="18" charset="0"/>
              </a:rPr>
              <a:t>Цель: </a:t>
            </a:r>
            <a:r>
              <a:rPr lang="ru-RU" sz="2400" smtClean="0">
                <a:solidFill>
                  <a:schemeClr val="bg1"/>
                </a:solidFill>
                <a:latin typeface="Times New Roman" pitchFamily="18" charset="0"/>
                <a:cs typeface="Times New Roman" pitchFamily="18" charset="0"/>
              </a:rPr>
              <a:t>исследовать взаимосвязь геометрии и архитектуры. </a:t>
            </a:r>
            <a:r>
              <a:rPr lang="ru-RU" sz="2400" smtClean="0"/>
              <a:t/>
            </a:r>
            <a:br>
              <a:rPr lang="ru-RU" sz="2400" smtClean="0"/>
            </a:br>
            <a:r>
              <a:rPr lang="ru-RU" sz="2400" smtClean="0"/>
              <a:t/>
            </a:r>
            <a:br>
              <a:rPr lang="ru-RU" sz="2400" smtClean="0"/>
            </a:br>
            <a:r>
              <a:rPr lang="ru-RU" sz="2400" b="1" u="sng" smtClean="0">
                <a:solidFill>
                  <a:srgbClr val="1D1D1D"/>
                </a:solidFill>
                <a:latin typeface="Times New Roman" pitchFamily="18" charset="0"/>
                <a:cs typeface="Times New Roman" pitchFamily="18" charset="0"/>
              </a:rPr>
              <a:t>Задачи</a:t>
            </a:r>
            <a:r>
              <a:rPr lang="ru-RU" sz="2400" smtClean="0">
                <a:solidFill>
                  <a:srgbClr val="1D1D1D"/>
                </a:solidFill>
                <a:latin typeface="Times New Roman" pitchFamily="18" charset="0"/>
                <a:cs typeface="Times New Roman" pitchFamily="18" charset="0"/>
              </a:rPr>
              <a:t>: </a:t>
            </a:r>
            <a:br>
              <a:rPr lang="ru-RU" sz="2400" smtClean="0">
                <a:solidFill>
                  <a:srgbClr val="1D1D1D"/>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1. Изучить литературу по теме.</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2. Выяснить, какие геометрические фигуры и тела чаще всего используются в архитектуре.</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3. Рассмотреть и проанализировать, какие геометрические фигуры и тела преобладают в зданиях д. Алёшино. </a:t>
            </a:r>
            <a:br>
              <a:rPr lang="ru-RU" sz="2400" smtClean="0">
                <a:solidFill>
                  <a:schemeClr val="bg1"/>
                </a:solidFill>
                <a:latin typeface="Times New Roman" pitchFamily="18" charset="0"/>
                <a:cs typeface="Times New Roman" pitchFamily="18" charset="0"/>
              </a:rPr>
            </a:br>
            <a:r>
              <a:rPr lang="ru-RU" sz="2400" smtClean="0">
                <a:solidFill>
                  <a:srgbClr val="1D1D1D"/>
                </a:solidFill>
                <a:latin typeface="Times New Roman" pitchFamily="18" charset="0"/>
                <a:cs typeface="Times New Roman" pitchFamily="18" charset="0"/>
              </a:rPr>
              <a:t/>
            </a:r>
            <a:br>
              <a:rPr lang="ru-RU" sz="2400" smtClean="0">
                <a:solidFill>
                  <a:srgbClr val="1D1D1D"/>
                </a:solidFill>
                <a:latin typeface="Times New Roman" pitchFamily="18" charset="0"/>
                <a:cs typeface="Times New Roman" pitchFamily="18" charset="0"/>
              </a:rPr>
            </a:br>
            <a:r>
              <a:rPr lang="ru-RU" sz="2400" b="1" u="sng" smtClean="0"/>
              <a:t/>
            </a:r>
            <a:br>
              <a:rPr lang="ru-RU" sz="2400" b="1" u="sng" smtClean="0"/>
            </a:br>
            <a:r>
              <a:rPr lang="ru-RU" sz="2400" b="1" u="sng" smtClean="0">
                <a:solidFill>
                  <a:srgbClr val="1D1D1D"/>
                </a:solidFill>
                <a:latin typeface="Times New Roman" pitchFamily="18" charset="0"/>
                <a:cs typeface="Times New Roman" pitchFamily="18" charset="0"/>
              </a:rPr>
              <a:t>Предмет исследования</a:t>
            </a:r>
            <a:r>
              <a:rPr lang="ru-RU" sz="2400" b="1" smtClean="0">
                <a:solidFill>
                  <a:srgbClr val="1D1D1D"/>
                </a:solidFill>
                <a:latin typeface="Times New Roman" pitchFamily="18" charset="0"/>
                <a:cs typeface="Times New Roman" pitchFamily="18" charset="0"/>
              </a:rPr>
              <a:t>: </a:t>
            </a:r>
            <a:r>
              <a:rPr lang="ru-RU" sz="2400" smtClean="0">
                <a:solidFill>
                  <a:schemeClr val="bg1"/>
                </a:solidFill>
                <a:latin typeface="Times New Roman" pitchFamily="18" charset="0"/>
                <a:cs typeface="Times New Roman" pitchFamily="18" charset="0"/>
              </a:rPr>
              <a:t>архитектурные сооружения</a:t>
            </a:r>
            <a:r>
              <a:rPr lang="ru-RU" sz="2400" b="1" smtClean="0">
                <a:solidFill>
                  <a:schemeClr val="bg1"/>
                </a:solidFill>
                <a:latin typeface="Times New Roman" pitchFamily="18" charset="0"/>
                <a:cs typeface="Times New Roman" pitchFamily="18" charset="0"/>
              </a:rPr>
              <a:t>, </a:t>
            </a:r>
            <a:r>
              <a:rPr lang="ru-RU" sz="2400" smtClean="0">
                <a:solidFill>
                  <a:schemeClr val="bg1"/>
                </a:solidFill>
                <a:latin typeface="Times New Roman" pitchFamily="18" charset="0"/>
                <a:cs typeface="Times New Roman" pitchFamily="18" charset="0"/>
              </a:rPr>
              <a:t>дома и здания  деревни Алёшино.</a:t>
            </a:r>
            <a:br>
              <a:rPr lang="ru-RU" sz="2400" smtClean="0">
                <a:solidFill>
                  <a:schemeClr val="bg1"/>
                </a:solidFill>
                <a:latin typeface="Times New Roman" pitchFamily="18" charset="0"/>
                <a:cs typeface="Times New Roman" pitchFamily="18" charset="0"/>
              </a:rPr>
            </a:br>
            <a:r>
              <a:rPr lang="ru-RU" sz="2400" smtClean="0">
                <a:solidFill>
                  <a:schemeClr val="bg1"/>
                </a:solidFill>
                <a:latin typeface="Times New Roman" pitchFamily="18" charset="0"/>
                <a:cs typeface="Times New Roman" pitchFamily="18" charset="0"/>
              </a:rPr>
              <a:t/>
            </a:r>
            <a:br>
              <a:rPr lang="ru-RU" sz="2400" smtClean="0">
                <a:solidFill>
                  <a:schemeClr val="bg1"/>
                </a:solidFill>
                <a:latin typeface="Times New Roman" pitchFamily="18" charset="0"/>
                <a:cs typeface="Times New Roman" pitchFamily="18" charset="0"/>
              </a:rPr>
            </a:br>
            <a:r>
              <a:rPr lang="ru-RU" sz="2400" smtClean="0">
                <a:solidFill>
                  <a:srgbClr val="1D1D1D"/>
                </a:solidFill>
                <a:latin typeface="Times New Roman" pitchFamily="18" charset="0"/>
                <a:cs typeface="Times New Roman" pitchFamily="18" charset="0"/>
              </a:rPr>
              <a:t/>
            </a:r>
            <a:br>
              <a:rPr lang="ru-RU" sz="2400" smtClean="0">
                <a:solidFill>
                  <a:srgbClr val="1D1D1D"/>
                </a:solidFill>
                <a:latin typeface="Times New Roman" pitchFamily="18" charset="0"/>
                <a:cs typeface="Times New Roman" pitchFamily="18" charset="0"/>
              </a:rPr>
            </a:br>
            <a:r>
              <a:rPr lang="ru-RU" sz="2400" smtClean="0">
                <a:solidFill>
                  <a:srgbClr val="1D1D1D"/>
                </a:solidFill>
                <a:latin typeface="Times New Roman" pitchFamily="18" charset="0"/>
                <a:cs typeface="Times New Roman" pitchFamily="18" charset="0"/>
              </a:rPr>
              <a:t/>
            </a:r>
            <a:br>
              <a:rPr lang="ru-RU" sz="2400" smtClean="0">
                <a:solidFill>
                  <a:srgbClr val="1D1D1D"/>
                </a:solidFill>
                <a:latin typeface="Times New Roman" pitchFamily="18" charset="0"/>
                <a:cs typeface="Times New Roman" pitchFamily="18" charset="0"/>
              </a:rPr>
            </a:br>
            <a:endParaRPr lang="ru-RU" sz="2400" b="1" smtClean="0">
              <a:solidFill>
                <a:srgbClr val="1D1D1D"/>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25"/>
            <a:ext cx="7470775" cy="5857875"/>
          </a:xfrm>
        </p:spPr>
        <p:txBody>
          <a:bodyPr>
            <a:noAutofit/>
          </a:bodyPr>
          <a:lstStyle/>
          <a:p>
            <a:r>
              <a:rPr lang="ru-RU" sz="3200" b="1" u="sng" smtClean="0">
                <a:solidFill>
                  <a:srgbClr val="1D1D1D"/>
                </a:solidFill>
                <a:latin typeface="Times New Roman" pitchFamily="18" charset="0"/>
                <a:cs typeface="Times New Roman" pitchFamily="18" charset="0"/>
              </a:rPr>
              <a:t/>
            </a:r>
            <a:br>
              <a:rPr lang="ru-RU" sz="3200" b="1" u="sng" smtClean="0">
                <a:solidFill>
                  <a:srgbClr val="1D1D1D"/>
                </a:solidFill>
                <a:latin typeface="Times New Roman" pitchFamily="18" charset="0"/>
                <a:cs typeface="Times New Roman" pitchFamily="18" charset="0"/>
              </a:rPr>
            </a:br>
            <a:r>
              <a:rPr lang="ru-RU" sz="3200" b="1" u="sng" smtClean="0">
                <a:solidFill>
                  <a:schemeClr val="bg1"/>
                </a:solidFill>
                <a:latin typeface="Times New Roman" pitchFamily="18" charset="0"/>
                <a:cs typeface="Times New Roman" pitchFamily="18" charset="0"/>
              </a:rPr>
              <a:t>Гипотеза</a:t>
            </a:r>
            <a:r>
              <a:rPr lang="ru-RU" sz="3200" b="1" smtClean="0">
                <a:solidFill>
                  <a:schemeClr val="bg1"/>
                </a:solidFill>
                <a:latin typeface="Times New Roman" pitchFamily="18" charset="0"/>
                <a:cs typeface="Times New Roman" pitchFamily="18" charset="0"/>
              </a:rPr>
              <a:t>: </a:t>
            </a:r>
            <a:r>
              <a:rPr lang="ru-RU" sz="2800" smtClean="0">
                <a:solidFill>
                  <a:schemeClr val="bg1"/>
                </a:solidFill>
                <a:latin typeface="Times New Roman" pitchFamily="18" charset="0"/>
                <a:cs typeface="Times New Roman" pitchFamily="18" charset="0"/>
              </a:rPr>
              <a:t>здания, которые нас окружают – это геометрические фигуры и тела.</a:t>
            </a:r>
            <a:br>
              <a:rPr lang="ru-RU" sz="2800" smtClean="0">
                <a:solidFill>
                  <a:schemeClr val="bg1"/>
                </a:solidFill>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r>
              <a:rPr lang="ru-RU" sz="3200" b="1" u="sng" smtClean="0">
                <a:solidFill>
                  <a:schemeClr val="bg1"/>
                </a:solidFill>
                <a:latin typeface="Times New Roman" pitchFamily="18" charset="0"/>
                <a:cs typeface="Times New Roman" pitchFamily="18" charset="0"/>
              </a:rPr>
              <a:t>Методы исследования</a:t>
            </a:r>
            <a:r>
              <a:rPr lang="ru-RU" sz="3200" b="1" smtClean="0">
                <a:solidFill>
                  <a:schemeClr val="bg1"/>
                </a:solidFill>
                <a:latin typeface="Times New Roman" pitchFamily="18" charset="0"/>
                <a:cs typeface="Times New Roman" pitchFamily="18" charset="0"/>
              </a:rPr>
              <a:t>: </a:t>
            </a: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r>
              <a:rPr lang="ru-RU" sz="3200" smtClean="0">
                <a:solidFill>
                  <a:schemeClr val="bg1"/>
                </a:solidFill>
              </a:rPr>
              <a:t> </a:t>
            </a:r>
            <a:r>
              <a:rPr lang="ru-RU" sz="2800" smtClean="0">
                <a:solidFill>
                  <a:schemeClr val="bg1"/>
                </a:solidFill>
                <a:latin typeface="Times New Roman" pitchFamily="18" charset="0"/>
                <a:cs typeface="Times New Roman" pitchFamily="18" charset="0"/>
              </a:rPr>
              <a:t>- поиск и анализ информации; </a:t>
            </a:r>
            <a:br>
              <a:rPr lang="ru-RU" sz="2800" smtClean="0">
                <a:solidFill>
                  <a:schemeClr val="bg1"/>
                </a:solidFill>
                <a:latin typeface="Times New Roman" pitchFamily="18" charset="0"/>
                <a:cs typeface="Times New Roman" pitchFamily="18" charset="0"/>
              </a:rPr>
            </a:br>
            <a:r>
              <a:rPr lang="ru-RU" sz="2800" b="1" smtClean="0">
                <a:solidFill>
                  <a:schemeClr val="bg1"/>
                </a:solidFill>
                <a:latin typeface="Times New Roman" pitchFamily="18" charset="0"/>
                <a:cs typeface="Times New Roman" pitchFamily="18" charset="0"/>
              </a:rPr>
              <a:t>-</a:t>
            </a:r>
            <a:r>
              <a:rPr lang="ru-RU" sz="2800" smtClean="0">
                <a:solidFill>
                  <a:schemeClr val="bg1"/>
                </a:solidFill>
                <a:latin typeface="Times New Roman" pitchFamily="18" charset="0"/>
                <a:cs typeface="Times New Roman" pitchFamily="18" charset="0"/>
              </a:rPr>
              <a:t> наблюдение;</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 сравнение различных зданий архитектуры с геометрическими фигурами и телами.</a:t>
            </a:r>
            <a:br>
              <a:rPr lang="ru-RU" sz="2800" smtClean="0">
                <a:solidFill>
                  <a:schemeClr val="bg1"/>
                </a:solidFill>
                <a:latin typeface="Times New Roman" pitchFamily="18" charset="0"/>
                <a:cs typeface="Times New Roman" pitchFamily="18" charset="0"/>
              </a:rPr>
            </a:br>
            <a:r>
              <a:rPr lang="ru-RU" sz="3200" smtClean="0">
                <a:solidFill>
                  <a:schemeClr val="bg1"/>
                </a:solidFill>
              </a:rPr>
              <a:t/>
            </a:r>
            <a:br>
              <a:rPr lang="ru-RU" sz="3200" smtClean="0">
                <a:solidFill>
                  <a:schemeClr val="bg1"/>
                </a:solidFill>
              </a:rPr>
            </a:b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endParaRPr lang="ru-RU" sz="32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5288" y="549275"/>
            <a:ext cx="7900987" cy="5726113"/>
          </a:xfrm>
        </p:spPr>
        <p:txBody>
          <a:bodyPr>
            <a:normAutofit/>
          </a:bodyPr>
          <a:lstStyle/>
          <a:p>
            <a:r>
              <a:rPr lang="ru-RU" sz="2000" smtClean="0">
                <a:solidFill>
                  <a:schemeClr val="bg1"/>
                </a:solidFill>
                <a:latin typeface="Times New Roman" pitchFamily="18" charset="0"/>
                <a:cs typeface="Times New Roman" pitchFamily="18" charset="0"/>
              </a:rPr>
              <a:t/>
            </a:r>
            <a:br>
              <a:rPr lang="ru-RU" sz="2000" smtClean="0">
                <a:solidFill>
                  <a:schemeClr val="bg1"/>
                </a:solidFill>
                <a:latin typeface="Times New Roman" pitchFamily="18" charset="0"/>
                <a:cs typeface="Times New Roman" pitchFamily="18" charset="0"/>
              </a:rPr>
            </a:br>
            <a:r>
              <a:rPr lang="ru-RU" sz="4000" b="1" smtClean="0">
                <a:solidFill>
                  <a:schemeClr val="bg1"/>
                </a:solidFill>
                <a:latin typeface="Times New Roman" pitchFamily="18" charset="0"/>
                <a:cs typeface="Times New Roman" pitchFamily="18" charset="0"/>
              </a:rPr>
              <a:t>Введение</a:t>
            </a:r>
            <a:r>
              <a:rPr lang="ru-RU" sz="2000" smtClean="0">
                <a:solidFill>
                  <a:schemeClr val="bg1"/>
                </a:solidFill>
                <a:latin typeface="Times New Roman" pitchFamily="18" charset="0"/>
                <a:cs typeface="Times New Roman" pitchFamily="18" charset="0"/>
              </a:rPr>
              <a:t/>
            </a:r>
            <a:br>
              <a:rPr lang="ru-RU" sz="20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В этом году мы стали изучать новый предмет – геометрию. Геометрия - это наука, которая изучает геометрические фигуры. А если присмотреться, то геометрические фигуры окружают нас повсюду. Я стал обращать внимание на различные здания и дома и заметил, что любой дом состоит из различных геометрических фигур. А строительством зданий занимается другая наука – архитектура.</a:t>
            </a:r>
            <a:br>
              <a:rPr lang="ru-RU" sz="2200" smtClean="0">
                <a:solidFill>
                  <a:schemeClr val="bg1"/>
                </a:solidFill>
                <a:latin typeface="Times New Roman" pitchFamily="18" charset="0"/>
                <a:cs typeface="Times New Roman" pitchFamily="18" charset="0"/>
              </a:rPr>
            </a:br>
            <a:r>
              <a:rPr lang="ru-RU" sz="2200" smtClean="0">
                <a:solidFill>
                  <a:schemeClr val="bg1"/>
                </a:solidFill>
                <a:latin typeface="Times New Roman" pitchFamily="18" charset="0"/>
                <a:cs typeface="Times New Roman" pitchFamily="18" charset="0"/>
              </a:rPr>
              <a:t>Когда мы идём по улице, мы не задумываемся, что нас почти везде окружают геометрические фигуры. Это самый обыкновенный дом, ведь он состоит из квадратов, прямоугольников. Геометрия нас окружает повсюду: это мебель, посуда, украшения, спортивный инвентарь и др. Также мы встречаемся с ней  на улицах населённых пунктов: в домах и зданиях. В постройках можно рассмотреть различные геометрические фигуры. Но ведь проектированием и возведением построек занимается архитектура. Значит, эти две науки тесно связаны между собой. В своей работе я  попытаюсь доказать, что геометрия играет большую роль  в архитектуре. </a:t>
            </a:r>
            <a:br>
              <a:rPr lang="ru-RU" sz="2200" smtClean="0">
                <a:solidFill>
                  <a:schemeClr val="bg1"/>
                </a:solidFill>
                <a:latin typeface="Times New Roman" pitchFamily="18" charset="0"/>
                <a:cs typeface="Times New Roman" pitchFamily="18" charset="0"/>
              </a:rPr>
            </a:br>
            <a:endParaRPr lang="ru-RU" sz="22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Заголовок 1"/>
          <p:cNvSpPr>
            <a:spLocks noGrp="1"/>
          </p:cNvSpPr>
          <p:nvPr>
            <p:ph type="title"/>
          </p:nvPr>
        </p:nvSpPr>
        <p:spPr>
          <a:xfrm>
            <a:off x="500063" y="285750"/>
            <a:ext cx="7470775" cy="1643063"/>
          </a:xfrm>
        </p:spPr>
        <p:txBody>
          <a:bodyPr/>
          <a:lstStyle/>
          <a:p>
            <a:r>
              <a:rPr lang="ru-RU" sz="4800" b="1" smtClean="0">
                <a:solidFill>
                  <a:schemeClr val="bg1"/>
                </a:solidFill>
                <a:latin typeface="Times New Roman" pitchFamily="18" charset="0"/>
                <a:cs typeface="Times New Roman" pitchFamily="18" charset="0"/>
              </a:rPr>
              <a:t>Основные понятия:</a:t>
            </a:r>
          </a:p>
        </p:txBody>
      </p:sp>
      <p:sp>
        <p:nvSpPr>
          <p:cNvPr id="17410" name="TextBox 3"/>
          <p:cNvSpPr txBox="1">
            <a:spLocks noChangeArrowheads="1"/>
          </p:cNvSpPr>
          <p:nvPr/>
        </p:nvSpPr>
        <p:spPr bwMode="auto">
          <a:xfrm>
            <a:off x="500063" y="2143125"/>
            <a:ext cx="8215312" cy="3471863"/>
          </a:xfrm>
          <a:prstGeom prst="rect">
            <a:avLst/>
          </a:prstGeom>
          <a:noFill/>
          <a:ln w="9525">
            <a:noFill/>
            <a:miter lim="800000"/>
            <a:headEnd/>
            <a:tailEnd/>
          </a:ln>
        </p:spPr>
        <p:txBody>
          <a:bodyPr>
            <a:spAutoFit/>
          </a:bodyPr>
          <a:lstStyle/>
          <a:p>
            <a:r>
              <a:rPr lang="ru-RU" sz="2400" b="1" u="sng">
                <a:solidFill>
                  <a:schemeClr val="bg1"/>
                </a:solidFill>
                <a:latin typeface="Times New Roman" pitchFamily="18" charset="0"/>
                <a:cs typeface="Times New Roman" pitchFamily="18" charset="0"/>
              </a:rPr>
              <a:t>Геометрия</a:t>
            </a:r>
            <a:r>
              <a:rPr lang="ru-RU" sz="2400">
                <a:solidFill>
                  <a:schemeClr val="bg1"/>
                </a:solidFill>
                <a:latin typeface="Times New Roman" pitchFamily="18" charset="0"/>
                <a:cs typeface="Times New Roman" pitchFamily="18" charset="0"/>
              </a:rPr>
              <a:t> – это раздел математики, в котором изучаются пространственные формы – геометрические фигуры. Слово возникло от греческих слов </a:t>
            </a:r>
            <a:r>
              <a:rPr lang="en-US" sz="2400">
                <a:solidFill>
                  <a:schemeClr val="bg1"/>
                </a:solidFill>
                <a:latin typeface="Times New Roman" pitchFamily="18" charset="0"/>
                <a:cs typeface="Times New Roman" pitchFamily="18" charset="0"/>
              </a:rPr>
              <a:t>ge</a:t>
            </a:r>
            <a:r>
              <a:rPr lang="ru-RU" sz="2400">
                <a:solidFill>
                  <a:schemeClr val="bg1"/>
                </a:solidFill>
                <a:latin typeface="Times New Roman" pitchFamily="18" charset="0"/>
                <a:cs typeface="Times New Roman" pitchFamily="18" charset="0"/>
              </a:rPr>
              <a:t> – земля и </a:t>
            </a:r>
            <a:r>
              <a:rPr lang="en-US" sz="2400">
                <a:solidFill>
                  <a:schemeClr val="bg1"/>
                </a:solidFill>
                <a:latin typeface="Times New Roman" pitchFamily="18" charset="0"/>
                <a:cs typeface="Times New Roman" pitchFamily="18" charset="0"/>
              </a:rPr>
              <a:t>metreo</a:t>
            </a:r>
            <a:r>
              <a:rPr lang="ru-RU" sz="2400">
                <a:solidFill>
                  <a:schemeClr val="bg1"/>
                </a:solidFill>
                <a:latin typeface="Times New Roman" pitchFamily="18" charset="0"/>
                <a:cs typeface="Times New Roman" pitchFamily="18" charset="0"/>
              </a:rPr>
              <a:t> – измеряю.</a:t>
            </a:r>
          </a:p>
          <a:p>
            <a:endParaRPr lang="ru-RU" sz="2400">
              <a:solidFill>
                <a:schemeClr val="bg1"/>
              </a:solidFill>
              <a:latin typeface="Times New Roman" pitchFamily="18" charset="0"/>
              <a:cs typeface="Times New Roman" pitchFamily="18" charset="0"/>
            </a:endParaRPr>
          </a:p>
          <a:p>
            <a:r>
              <a:rPr lang="ru-RU" sz="2400" b="1" u="sng">
                <a:solidFill>
                  <a:schemeClr val="bg1"/>
                </a:solidFill>
                <a:latin typeface="Times New Roman" pitchFamily="18" charset="0"/>
                <a:cs typeface="Times New Roman" pitchFamily="18" charset="0"/>
              </a:rPr>
              <a:t>Архитектура </a:t>
            </a:r>
            <a:r>
              <a:rPr lang="ru-RU" sz="2400">
                <a:solidFill>
                  <a:schemeClr val="bg1"/>
                </a:solidFill>
                <a:latin typeface="Times New Roman" pitchFamily="18" charset="0"/>
                <a:cs typeface="Times New Roman" pitchFamily="18" charset="0"/>
              </a:rPr>
              <a:t>– это вид искусства, представляющий собой систему зданий и сооружений, формирующих пространственную среду для жизни человека.</a:t>
            </a:r>
          </a:p>
          <a:p>
            <a:endParaRPr lang="ru-RU">
              <a:solidFill>
                <a:schemeClr val="bg1"/>
              </a:solidFill>
              <a:latin typeface="Times New Roman" pitchFamily="18" charset="0"/>
              <a:cs typeface="Times New Roman" pitchFamily="18" charset="0"/>
            </a:endParaRPr>
          </a:p>
          <a:p>
            <a:endParaRPr lang="ru-RU">
              <a:solidFill>
                <a:schemeClr val="bg1"/>
              </a:solidFill>
              <a:latin typeface="Times New Roman" pitchFamily="18" charset="0"/>
              <a:cs typeface="Times New Roman" pitchFamily="18" charset="0"/>
            </a:endParaRPr>
          </a:p>
          <a:p>
            <a:endParaRPr lang="ru-RU">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63" y="285750"/>
            <a:ext cx="7972425" cy="5797550"/>
          </a:xfrm>
        </p:spPr>
        <p:txBody>
          <a:bodyPr>
            <a:normAutofit/>
          </a:bodyPr>
          <a:lstStyle/>
          <a:p>
            <a:r>
              <a:rPr lang="ru-RU" sz="3600" b="1" smtClean="0">
                <a:solidFill>
                  <a:schemeClr val="bg1"/>
                </a:solidFill>
                <a:latin typeface="Times New Roman" pitchFamily="18" charset="0"/>
                <a:cs typeface="Times New Roman" pitchFamily="18" charset="0"/>
              </a:rPr>
              <a:t/>
            </a:r>
            <a:br>
              <a:rPr lang="ru-RU" sz="3600" b="1" smtClean="0">
                <a:solidFill>
                  <a:schemeClr val="bg1"/>
                </a:solidFill>
                <a:latin typeface="Times New Roman" pitchFamily="18" charset="0"/>
                <a:cs typeface="Times New Roman" pitchFamily="18" charset="0"/>
              </a:rPr>
            </a:br>
            <a:r>
              <a:rPr lang="ru-RU" sz="3600" b="1" smtClean="0">
                <a:solidFill>
                  <a:schemeClr val="bg1"/>
                </a:solidFill>
                <a:latin typeface="Times New Roman" pitchFamily="18" charset="0"/>
                <a:cs typeface="Times New Roman" pitchFamily="18" charset="0"/>
              </a:rPr>
              <a:t>Разделы  геометрии:</a:t>
            </a:r>
            <a:r>
              <a:rPr lang="ru-RU" sz="2500" b="1" smtClean="0">
                <a:solidFill>
                  <a:schemeClr val="bg1"/>
                </a:solidFill>
                <a:latin typeface="Times New Roman" pitchFamily="18" charset="0"/>
                <a:cs typeface="Times New Roman" pitchFamily="18" charset="0"/>
              </a:rPr>
              <a:t/>
            </a:r>
            <a:br>
              <a:rPr lang="ru-RU" sz="2500" b="1" smtClean="0">
                <a:solidFill>
                  <a:schemeClr val="bg1"/>
                </a:solidFill>
                <a:latin typeface="Times New Roman" pitchFamily="18" charset="0"/>
                <a:cs typeface="Times New Roman" pitchFamily="18" charset="0"/>
              </a:rPr>
            </a:br>
            <a:r>
              <a:rPr lang="ru-RU" sz="2500" smtClean="0">
                <a:solidFill>
                  <a:schemeClr val="bg1"/>
                </a:solidFill>
                <a:latin typeface="Times New Roman" pitchFamily="18" charset="0"/>
                <a:cs typeface="Times New Roman" pitchFamily="18" charset="0"/>
              </a:rPr>
              <a:t> </a:t>
            </a:r>
            <a:r>
              <a:rPr lang="en-US" sz="2500" b="1" smtClean="0">
                <a:solidFill>
                  <a:schemeClr val="bg1"/>
                </a:solidFill>
                <a:latin typeface="Times New Roman" pitchFamily="18" charset="0"/>
                <a:cs typeface="Times New Roman" pitchFamily="18" charset="0"/>
              </a:rPr>
              <a:t>В планиметрии </a:t>
            </a:r>
            <a:r>
              <a:rPr lang="en-US" sz="2500" smtClean="0">
                <a:solidFill>
                  <a:schemeClr val="bg1"/>
                </a:solidFill>
                <a:latin typeface="Times New Roman" pitchFamily="18" charset="0"/>
                <a:cs typeface="Times New Roman" pitchFamily="18" charset="0"/>
              </a:rPr>
              <a:t>рассматриваются свойства фигур на плоскости. Примерами таких фигур являются отрезки, треугольники, прямоугольники </a:t>
            </a:r>
            <a:r>
              <a:rPr lang="ru-RU" sz="2500" smtClean="0">
                <a:solidFill>
                  <a:schemeClr val="bg1"/>
                </a:solidFill>
                <a:latin typeface="Times New Roman" pitchFamily="18" charset="0"/>
                <a:cs typeface="Times New Roman" pitchFamily="18" charset="0"/>
              </a:rPr>
              <a:t/>
            </a:r>
            <a:br>
              <a:rPr lang="ru-RU" sz="2500" smtClean="0">
                <a:solidFill>
                  <a:schemeClr val="bg1"/>
                </a:solidFill>
                <a:latin typeface="Times New Roman" pitchFamily="18" charset="0"/>
                <a:cs typeface="Times New Roman" pitchFamily="18" charset="0"/>
              </a:rPr>
            </a:br>
            <a:r>
              <a:rPr lang="ru-RU" sz="2500" smtClean="0">
                <a:solidFill>
                  <a:schemeClr val="bg1"/>
                </a:solidFill>
                <a:latin typeface="Times New Roman" pitchFamily="18" charset="0"/>
                <a:cs typeface="Times New Roman" pitchFamily="18" charset="0"/>
              </a:rPr>
              <a:t/>
            </a:r>
            <a:br>
              <a:rPr lang="ru-RU" sz="2500" smtClean="0">
                <a:solidFill>
                  <a:schemeClr val="bg1"/>
                </a:solidFill>
                <a:latin typeface="Times New Roman" pitchFamily="18" charset="0"/>
                <a:cs typeface="Times New Roman" pitchFamily="18" charset="0"/>
              </a:rPr>
            </a:br>
            <a:r>
              <a:rPr lang="ru-RU" sz="2500" smtClean="0">
                <a:solidFill>
                  <a:schemeClr val="bg1"/>
                </a:solidFill>
                <a:latin typeface="Times New Roman" pitchFamily="18" charset="0"/>
                <a:cs typeface="Times New Roman" pitchFamily="18" charset="0"/>
              </a:rPr>
              <a:t/>
            </a:r>
            <a:br>
              <a:rPr lang="ru-RU" sz="2500" smtClean="0">
                <a:solidFill>
                  <a:schemeClr val="bg1"/>
                </a:solidFill>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r>
              <a:rPr lang="ru-RU" sz="2500" b="1" smtClean="0">
                <a:solidFill>
                  <a:schemeClr val="bg1"/>
                </a:solidFill>
                <a:latin typeface="Times New Roman" pitchFamily="18" charset="0"/>
                <a:cs typeface="Times New Roman" pitchFamily="18" charset="0"/>
              </a:rPr>
              <a:t>Стереометрия </a:t>
            </a:r>
            <a:r>
              <a:rPr lang="ru-RU" sz="2500" smtClean="0">
                <a:solidFill>
                  <a:schemeClr val="bg1"/>
                </a:solidFill>
                <a:latin typeface="Times New Roman" pitchFamily="18" charset="0"/>
                <a:cs typeface="Times New Roman" pitchFamily="18" charset="0"/>
              </a:rPr>
              <a:t>– это раздел геометрии, который изучает фигуры в пространстве.</a:t>
            </a:r>
            <a:r>
              <a:rPr lang="ru-RU" sz="3200" smtClean="0"/>
              <a:t> </a:t>
            </a:r>
            <a:r>
              <a:rPr lang="ru-RU" sz="2400" smtClean="0">
                <a:solidFill>
                  <a:schemeClr val="bg1"/>
                </a:solidFill>
                <a:latin typeface="Times New Roman" pitchFamily="18" charset="0"/>
                <a:cs typeface="Times New Roman" pitchFamily="18" charset="0"/>
              </a:rPr>
              <a:t>Это слово происходит от греческих слов «стерео» - объёмный, пространственный и  «метрео» - измерять.  К таким геометрическим телам относятся многогранники: (куб, параллелепипед, пирамида, призма), шар, цилиндр, конус.</a:t>
            </a:r>
            <a:r>
              <a:rPr lang="ru-RU" sz="2400" smtClean="0">
                <a:latin typeface="Times New Roman" pitchFamily="18" charset="0"/>
                <a:cs typeface="Times New Roman" pitchFamily="18" charset="0"/>
              </a:rPr>
              <a:t/>
            </a:r>
            <a:br>
              <a:rPr lang="ru-RU" sz="2400" smtClean="0">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r>
              <a:rPr lang="ru-RU" sz="3200" smtClean="0">
                <a:solidFill>
                  <a:schemeClr val="bg1"/>
                </a:solidFill>
                <a:latin typeface="Times New Roman" pitchFamily="18" charset="0"/>
                <a:cs typeface="Times New Roman" pitchFamily="18" charset="0"/>
              </a:rPr>
              <a:t/>
            </a:r>
            <a:br>
              <a:rPr lang="ru-RU" sz="3200" smtClean="0">
                <a:solidFill>
                  <a:schemeClr val="bg1"/>
                </a:solidFill>
                <a:latin typeface="Times New Roman" pitchFamily="18" charset="0"/>
                <a:cs typeface="Times New Roman" pitchFamily="18" charset="0"/>
              </a:rPr>
            </a:br>
            <a:endParaRPr lang="ru-RU" sz="3200" smtClean="0">
              <a:solidFill>
                <a:schemeClr val="bg1"/>
              </a:solidFill>
              <a:latin typeface="Times New Roman" pitchFamily="18" charset="0"/>
              <a:cs typeface="Times New Roman" pitchFamily="18" charset="0"/>
            </a:endParaRPr>
          </a:p>
        </p:txBody>
      </p:sp>
      <p:sp>
        <p:nvSpPr>
          <p:cNvPr id="7" name="Прямоугольник 6"/>
          <p:cNvSpPr/>
          <p:nvPr/>
        </p:nvSpPr>
        <p:spPr>
          <a:xfrm>
            <a:off x="1428750" y="2000250"/>
            <a:ext cx="1214438" cy="6429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9" name="Равнобедренный треугольник 8"/>
          <p:cNvSpPr/>
          <p:nvPr/>
        </p:nvSpPr>
        <p:spPr>
          <a:xfrm>
            <a:off x="3286125" y="1857375"/>
            <a:ext cx="928688" cy="85725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0" name="Ромб 9"/>
          <p:cNvSpPr/>
          <p:nvPr/>
        </p:nvSpPr>
        <p:spPr>
          <a:xfrm>
            <a:off x="4500563" y="2000250"/>
            <a:ext cx="857250" cy="928688"/>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2" name="Овал 11"/>
          <p:cNvSpPr/>
          <p:nvPr/>
        </p:nvSpPr>
        <p:spPr>
          <a:xfrm>
            <a:off x="5857875" y="1714500"/>
            <a:ext cx="1071563" cy="85725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cxnSp>
        <p:nvCxnSpPr>
          <p:cNvPr id="30" name="Прямая соединительная линия 29"/>
          <p:cNvCxnSpPr/>
          <p:nvPr/>
        </p:nvCxnSpPr>
        <p:spPr>
          <a:xfrm rot="5400000" flipH="1" flipV="1">
            <a:off x="1357313" y="5286375"/>
            <a:ext cx="71438" cy="71437"/>
          </a:xfrm>
          <a:prstGeom prst="line">
            <a:avLst/>
          </a:prstGeom>
        </p:spPr>
        <p:style>
          <a:lnRef idx="1">
            <a:schemeClr val="accent1"/>
          </a:lnRef>
          <a:fillRef idx="0">
            <a:schemeClr val="accent1"/>
          </a:fillRef>
          <a:effectRef idx="0">
            <a:schemeClr val="accent1"/>
          </a:effectRef>
          <a:fontRef idx="minor">
            <a:schemeClr val="tx1"/>
          </a:fontRef>
        </p:style>
      </p:cxnSp>
      <p:sp>
        <p:nvSpPr>
          <p:cNvPr id="14" name="Куб 13"/>
          <p:cNvSpPr/>
          <p:nvPr/>
        </p:nvSpPr>
        <p:spPr>
          <a:xfrm>
            <a:off x="1071563" y="5429250"/>
            <a:ext cx="2571750" cy="1143000"/>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5" name="Куб 14"/>
          <p:cNvSpPr/>
          <p:nvPr/>
        </p:nvSpPr>
        <p:spPr>
          <a:xfrm>
            <a:off x="4214813" y="5429250"/>
            <a:ext cx="1214437" cy="1071563"/>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
        <p:nvSpPr>
          <p:cNvPr id="16" name="Цилиндр 15"/>
          <p:cNvSpPr/>
          <p:nvPr/>
        </p:nvSpPr>
        <p:spPr>
          <a:xfrm>
            <a:off x="6143625" y="5214938"/>
            <a:ext cx="1428750" cy="1357312"/>
          </a:xfrm>
          <a:prstGeom prst="ca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ru-RU"/>
          </a:p>
        </p:txBody>
      </p:sp>
    </p:spTree>
  </p:cSld>
  <p:clrMapOvr>
    <a:masterClrMapping/>
  </p:clrMapOvr>
  <p:transition spd="slow">
    <p:wheel spokes="3"/>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Заголовок 2"/>
          <p:cNvSpPr>
            <a:spLocks noGrp="1"/>
          </p:cNvSpPr>
          <p:nvPr>
            <p:ph type="title"/>
          </p:nvPr>
        </p:nvSpPr>
        <p:spPr>
          <a:xfrm>
            <a:off x="457200" y="274638"/>
            <a:ext cx="7470775" cy="5083175"/>
          </a:xfrm>
        </p:spPr>
        <p:txBody>
          <a:bodyPr/>
          <a:lstStyle/>
          <a:p>
            <a:r>
              <a:rPr lang="ru-RU" sz="3200" b="1" smtClean="0">
                <a:solidFill>
                  <a:schemeClr val="bg1"/>
                </a:solidFill>
                <a:latin typeface="Times New Roman" pitchFamily="18" charset="0"/>
                <a:cs typeface="Times New Roman" pitchFamily="18" charset="0"/>
              </a:rPr>
              <a:t>Для чего геометрию используют в архитектуре?</a:t>
            </a: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Геометрия придаёт архитектуре красоту и строгость. Без геометрии здания не могут быть такими красивыми, прочными и удобными для жизни человека. Без геометрии архитектуре не обойтись, ведь только геометрия создаёт точные чертежи. Без геометрии здания и архитектурные сооружения долго бы не простояли, просто бы рухнули.</a:t>
            </a:r>
            <a:r>
              <a:rPr lang="ru-RU" sz="1800" smtClean="0">
                <a:solidFill>
                  <a:schemeClr val="bg1"/>
                </a:solidFill>
                <a:latin typeface="Times New Roman" pitchFamily="18" charset="0"/>
                <a:cs typeface="Times New Roman" pitchFamily="18" charset="0"/>
              </a:rPr>
              <a:t/>
            </a:r>
            <a:br>
              <a:rPr lang="ru-RU" sz="1800" smtClean="0">
                <a:solidFill>
                  <a:schemeClr val="bg1"/>
                </a:solidFill>
                <a:latin typeface="Times New Roman" pitchFamily="18" charset="0"/>
                <a:cs typeface="Times New Roman" pitchFamily="18" charset="0"/>
              </a:rPr>
            </a:br>
            <a:endParaRPr lang="ru-RU" sz="18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Заголовок 1"/>
          <p:cNvSpPr>
            <a:spLocks noGrp="1"/>
          </p:cNvSpPr>
          <p:nvPr>
            <p:ph type="title"/>
          </p:nvPr>
        </p:nvSpPr>
        <p:spPr>
          <a:xfrm>
            <a:off x="457200" y="857250"/>
            <a:ext cx="7829550" cy="5286375"/>
          </a:xfrm>
        </p:spPr>
        <p:txBody>
          <a:bodyPr/>
          <a:lstStyle/>
          <a:p>
            <a:r>
              <a:rPr lang="ru-RU" sz="2800" b="1" smtClean="0">
                <a:solidFill>
                  <a:schemeClr val="bg1"/>
                </a:solidFill>
                <a:latin typeface="Times New Roman" pitchFamily="18" charset="0"/>
                <a:cs typeface="Times New Roman" pitchFamily="18" charset="0"/>
              </a:rPr>
              <a:t>Какие фигуры встречаются в основе сооружений?</a:t>
            </a: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В зданиях и сооружениях встречается множество различных фигур, от самых простых до более сложных. Одна из самых «прочных», «устойчивых» и «уверенных» геометрических фигур - это хорошо известный квадрат, иными словами, абсолютно правильный прямоугольник. Но самым прочным архитектурным сооружением древних времён являются египетские пирамиды. Они, как известно, имеют форму правильных четырёхугольных пирамид. Также нужно сказать, что не только пирамиды и параллелепипеды встречаются в строениях зданий, есть и здания в форме шара, цилиндра и т. д. </a:t>
            </a:r>
            <a:r>
              <a:rPr lang="ru-RU" sz="2800" smtClean="0">
                <a:solidFill>
                  <a:schemeClr val="bg1"/>
                </a:solidFill>
              </a:rPr>
              <a:t/>
            </a:r>
            <a:br>
              <a:rPr lang="ru-RU" sz="2800" smtClean="0">
                <a:solidFill>
                  <a:schemeClr val="bg1"/>
                </a:solidFill>
              </a:rPr>
            </a:br>
            <a:endParaRPr lang="ru-RU" sz="2800" smtClean="0">
              <a:solidFill>
                <a:schemeClr val="bg1"/>
              </a:solidFill>
            </a:endParaRPr>
          </a:p>
        </p:txBody>
      </p:sp>
    </p:spTree>
  </p:cSld>
  <p:clrMapOvr>
    <a:masterClrMapping/>
  </p:clrMapOvr>
  <p:transition spd="slow">
    <p:wheel spokes="3"/>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071563"/>
            <a:ext cx="7972425" cy="5072062"/>
          </a:xfrm>
        </p:spPr>
        <p:txBody>
          <a:bodyPr>
            <a:normAutofit/>
          </a:bodyPr>
          <a:lstStyle/>
          <a:p>
            <a:r>
              <a:rPr lang="ru-RU" sz="2800" b="1" smtClean="0">
                <a:solidFill>
                  <a:schemeClr val="bg1"/>
                </a:solidFill>
                <a:latin typeface="Times New Roman" pitchFamily="18" charset="0"/>
                <a:cs typeface="Times New Roman" pitchFamily="18" charset="0"/>
              </a:rPr>
              <a:t>Как выбирают фигуры для создания различных сооружений?</a:t>
            </a:r>
            <a:r>
              <a:rPr lang="ru-RU" sz="2800" smtClean="0">
                <a:solidFill>
                  <a:schemeClr val="bg1"/>
                </a:solidFill>
                <a:latin typeface="Times New Roman" pitchFamily="18" charset="0"/>
                <a:cs typeface="Times New Roman" pitchFamily="18" charset="0"/>
              </a:rPr>
              <a:t/>
            </a:r>
            <a:br>
              <a:rPr lang="ru-RU" sz="2800" smtClean="0">
                <a:solidFill>
                  <a:schemeClr val="bg1"/>
                </a:solidFill>
                <a:latin typeface="Times New Roman" pitchFamily="18" charset="0"/>
                <a:cs typeface="Times New Roman" pitchFamily="18" charset="0"/>
              </a:rPr>
            </a:br>
            <a:r>
              <a:rPr lang="ru-RU" sz="2800" smtClean="0">
                <a:solidFill>
                  <a:schemeClr val="bg1"/>
                </a:solidFill>
                <a:latin typeface="Times New Roman" pitchFamily="18" charset="0"/>
                <a:cs typeface="Times New Roman" pitchFamily="18" charset="0"/>
              </a:rPr>
              <a:t>В архитектуре используются почти все геометрические фигуры. Выбор использования той или иной фигуры в архитектурном сооружении зависит от множества факторов: эстетичного внешнего вида здания, его прочности, удобства в эксплуатации и т. д. Основные требования к архитектурным сооружениям, сформулированные древнеримским теоретиком архитектуры Витрувием, звучат так: «прочность, польза, красота». Каждая геометрическая фигура обладает уникальным, с точки зрения архитектуры, набором свойств.</a:t>
            </a:r>
            <a:br>
              <a:rPr lang="ru-RU" sz="2800" smtClean="0">
                <a:solidFill>
                  <a:schemeClr val="bg1"/>
                </a:solidFill>
                <a:latin typeface="Times New Roman" pitchFamily="18" charset="0"/>
                <a:cs typeface="Times New Roman" pitchFamily="18" charset="0"/>
              </a:rPr>
            </a:br>
            <a:endParaRPr lang="ru-RU" sz="2800" smtClean="0">
              <a:solidFill>
                <a:schemeClr val="bg1"/>
              </a:solidFill>
              <a:latin typeface="Times New Roman" pitchFamily="18" charset="0"/>
              <a:cs typeface="Times New Roman" pitchFamily="18" charset="0"/>
            </a:endParaRPr>
          </a:p>
        </p:txBody>
      </p:sp>
    </p:spTree>
  </p:cSld>
  <p:clrMapOvr>
    <a:masterClrMapping/>
  </p:clrMapOvr>
  <p:transition spd="slow">
    <p:wheel spokes="3"/>
  </p:transition>
  <p:timing>
    <p:tnLst>
      <p:par>
        <p:cTn id="1" dur="indefinite" restart="never" nodeType="tmRoot"/>
      </p:par>
    </p:tnLst>
  </p:timing>
</p:sld>
</file>

<file path=ppt/theme/theme1.xml><?xml version="1.0" encoding="utf-8"?>
<a:theme xmlns:a="http://schemas.openxmlformats.org/drawingml/2006/main" name="Техническая">
  <a:themeElements>
    <a:clrScheme name="Техническая">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Техническая">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1266</TotalTime>
  <Words>962</Words>
  <Application>Microsoft Office PowerPoint</Application>
  <PresentationFormat>Экран (4:3)</PresentationFormat>
  <Paragraphs>30</Paragraphs>
  <Slides>19</Slides>
  <Notes>0</Notes>
  <HiddenSlides>0</HiddenSlides>
  <MMClips>0</MMClips>
  <ScaleCrop>false</ScaleCrop>
  <HeadingPairs>
    <vt:vector size="6" baseType="variant">
      <vt:variant>
        <vt:lpstr>Использованные шрифты</vt:lpstr>
      </vt:variant>
      <vt:variant>
        <vt:i4>5</vt:i4>
      </vt:variant>
      <vt:variant>
        <vt:lpstr>Шаблон оформления</vt:lpstr>
      </vt:variant>
      <vt:variant>
        <vt:i4>4</vt:i4>
      </vt:variant>
      <vt:variant>
        <vt:lpstr>Заголовки слайдов</vt:lpstr>
      </vt:variant>
      <vt:variant>
        <vt:i4>19</vt:i4>
      </vt:variant>
    </vt:vector>
  </HeadingPairs>
  <TitlesOfParts>
    <vt:vector size="28" baseType="lpstr">
      <vt:lpstr>Arial</vt:lpstr>
      <vt:lpstr>Franklin Gothic Book</vt:lpstr>
      <vt:lpstr>Wingdings 2</vt:lpstr>
      <vt:lpstr>Calibri</vt:lpstr>
      <vt:lpstr>Times New Roman</vt:lpstr>
      <vt:lpstr>Техническая</vt:lpstr>
      <vt:lpstr>Техническая</vt:lpstr>
      <vt:lpstr>Техническая</vt:lpstr>
      <vt:lpstr>Техническая</vt:lpstr>
      <vt:lpstr>Слайд 1</vt:lpstr>
      <vt:lpstr> Цель: исследовать взаимосвязь геометрии и архитектуры.   Задачи:  1. Изучить литературу по теме. 2. Выяснить, какие геометрические фигуры и тела чаще всего используются в архитектуре. 3. Рассмотреть и проанализировать, какие геометрические фигуры и тела преобладают в зданиях д. Алёшино.    Предмет исследования: архитектурные сооружения, дома и здания  деревни Алёшино.    </vt:lpstr>
      <vt:lpstr> Гипотеза: здания, которые нас окружают – это геометрические фигуры и тела.  Методы исследования:   - поиск и анализ информации;  - наблюдение; - сравнение различных зданий архитектуры с геометрическими фигурами и телами.   </vt:lpstr>
      <vt:lpstr> Введение В этом году мы стали изучать новый предмет – геометрию. Геометрия - это наука, которая изучает геометрические фигуры. А если присмотреться, то геометрические фигуры окружают нас повсюду. Я стал обращать внимание на различные здания и дома и заметил, что любой дом состоит из различных геометрических фигур. А строительством зданий занимается другая наука – архитектура. Когда мы идём по улице, мы не задумываемся, что нас почти везде окружают геометрические фигуры. Это самый обыкновенный дом, ведь он состоит из квадратов, прямоугольников. Геометрия нас окружает повсюду: это мебель, посуда, украшения, спортивный инвентарь и др. Также мы встречаемся с ней  на улицах населённых пунктов: в домах и зданиях. В постройках можно рассмотреть различные геометрические фигуры. Но ведь проектированием и возведением построек занимается архитектура. Значит, эти две науки тесно связаны между собой. В своей работе я  попытаюсь доказать, что геометрия играет большую роль  в архитектуре.  </vt:lpstr>
      <vt:lpstr>Основные понятия:</vt:lpstr>
      <vt:lpstr> Разделы  геометрии:  В планиметрии рассматриваются свойства фигур на плоскости. Примерами таких фигур являются отрезки, треугольники, прямоугольники     Стереометрия – это раздел геометрии, который изучает фигуры в пространстве. Это слово происходит от греческих слов «стерео» - объёмный, пространственный и  «метрео» - измерять.  К таким геометрическим телам относятся многогранники: (куб, параллелепипед, пирамида, призма), шар, цилиндр, конус.   </vt:lpstr>
      <vt:lpstr>Для чего геометрию используют в архитектуре? Геометрия придаёт архитектуре красоту и строгость. Без геометрии здания не могут быть такими красивыми, прочными и удобными для жизни человека. Без геометрии архитектуре не обойтись, ведь только геометрия создаёт точные чертежи. Без геометрии здания и архитектурные сооружения долго бы не простояли, просто бы рухнули. </vt:lpstr>
      <vt:lpstr>Какие фигуры встречаются в основе сооружений? В зданиях и сооружениях встречается множество различных фигур, от самых простых до более сложных. Одна из самых «прочных», «устойчивых» и «уверенных» геометрических фигур - это хорошо известный квадрат, иными словами, абсолютно правильный прямоугольник. Но самым прочным архитектурным сооружением древних времён являются египетские пирамиды. Они, как известно, имеют форму правильных четырёхугольных пирамид. Также нужно сказать, что не только пирамиды и параллелепипеды встречаются в строениях зданий, есть и здания в форме шара, цилиндра и т. д.  </vt:lpstr>
      <vt:lpstr>Как выбирают фигуры для создания различных сооружений? В архитектуре используются почти все геометрические фигуры. Выбор использования той или иной фигуры в архитектурном сооружении зависит от множества факторов: эстетичного внешнего вида здания, его прочности, удобства в эксплуатации и т. д. Основные требования к архитектурным сооружениям, сформулированные древнеримским теоретиком архитектуры Витрувием, звучат так: «прочность, польза, красота». Каждая геометрическая фигура обладает уникальным, с точки зрения архитектуры, набором свойств. </vt:lpstr>
      <vt:lpstr>Что такое прочность?  Прочность – одно из важнейших качеств архитектурных сооружений. Она зависит от свойств материалов, из которых они созданы, и от конструктивных особенностей. А прочность конструкции сооружения в целом, напрямую связана с базовой геометрической формой этого сооружения.   </vt:lpstr>
      <vt:lpstr>  Почему при строительстве крыши её делают треугольной? Всё зависит от особенностей климата и конструкции здания. Например в Египте осадки не страшны. Получается, там много плоских крыш, а у нас - чем больше угол крыши, тем лучше с неё будет сходить снег под действием собственного веса, да и вода будет стекать быстрее и в меньшей степени будет попадать в стыки материалов, которым покрыта кровля. Например, угол более 45 градусов обеспечивает скатывание с кровли всех снежных масс.  Почему основой зданий чаще всего является параллелепипед?   Это одна из самых устойчивых фигур, и получается, что здание, сделанное в форме параллелепипеда, сразу не разрушится и ещё долго будет служить людям. Это самая простая форма, и мы часто её видим в зданиях, постройках и сооружениях. </vt:lpstr>
      <vt:lpstr>Земной шар – это дом для всего живого на нашей планете. Он не принадлежит никому из людей, это общий дом для всех нас. Но если вы обладаете хорошими финансовыми возможностями и бурной фантазией, как шейх Хамад из династии, правящей ОАЭ, то для вас не составит труда построить для себя дом в виде глобуса. Но и это не предел, дом передвижной. Уменьшенная копия Земли имеет высоту 12 и ширину 20 метров. Это четырехэтажное сооружение с 4 спальнями и 6 ванными комнатами. Такое жильё шейх использует для передвижения по пустыне. Даже в пути по песчаной, жаркой пустыне жильцы планеты на колёсах чувствуют себя весьма комфортно. Сооружение уникальное в своем роде, что и подтвердили в 1993 году, занеся его в книгу рекордов Гиннеса.</vt:lpstr>
      <vt:lpstr>Практическая часть Наша деревня небольшая, но не все дома выглядят одинаково. Я решил выяснить, какие же геометрические фигуры встречаются в постройках д. Алёшино? Я сфотографировал и проанализировал здания. </vt:lpstr>
      <vt:lpstr>Слайд 14</vt:lpstr>
      <vt:lpstr>Слайд 15</vt:lpstr>
      <vt:lpstr>Слайд 16</vt:lpstr>
      <vt:lpstr>Вывод:  После проделанной работы, на основе анализа фотографий, я сделал вывод: несмотря на то, что здания выглядят по-разному, в их основе лежат многогранники, такие как параллелепипед, призма. Значит здания, которые нас окружают, - это геометрические фигуры, которые являются объёмными многоугольниками.   </vt:lpstr>
      <vt:lpstr>       Список литературы 1. Геометрия. 7-9 классы: учебн. для общеобразоват. организаций / Л.С. Атанасян, В.Ф. Бутузов, С.Б. Кадомцев и др. – М.: Просвещение, 2014.- 383с. 2. Энциклопедия изобретений и открытий. От колеса до коллайдера. ООО «Издательская Группа «Азбука – Аттикус», 2012 Machaon 3. Г.А. Крылов Чудеса света. Школьный путеводитель. – СПб.: «БКК», 2007 – 80с. 4. https://studopedia.org 5. https://intolimp.org/publication/gieomietriia-v-arkhitiekturie.html 6. https://gigabaza.ru/doc/2147.html 7. https://pandia.ru/text/81/422/58525.php 8. https://vivareit.ru/5-samyx-neobychnyx-domov-mira/          </vt:lpstr>
      <vt:lpstr>Слайд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Математика в профессии наших родителей</dc:title>
  <dc:creator>user</dc:creator>
  <cp:lastModifiedBy>samsung</cp:lastModifiedBy>
  <cp:revision>108</cp:revision>
  <dcterms:modified xsi:type="dcterms:W3CDTF">2019-04-20T20:50:35Z</dcterms:modified>
</cp:coreProperties>
</file>