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0" r:id="rId4"/>
    <p:sldId id="264" r:id="rId5"/>
    <p:sldId id="263" r:id="rId6"/>
    <p:sldId id="279" r:id="rId7"/>
    <p:sldId id="257" r:id="rId8"/>
    <p:sldId id="258" r:id="rId9"/>
    <p:sldId id="259" r:id="rId10"/>
    <p:sldId id="261" r:id="rId11"/>
    <p:sldId id="271" r:id="rId12"/>
    <p:sldId id="272" r:id="rId13"/>
    <p:sldId id="266" r:id="rId14"/>
    <p:sldId id="265" r:id="rId15"/>
    <p:sldId id="269" r:id="rId16"/>
    <p:sldId id="268" r:id="rId17"/>
    <p:sldId id="277" r:id="rId18"/>
    <p:sldId id="273" r:id="rId19"/>
    <p:sldId id="276" r:id="rId20"/>
    <p:sldId id="267" r:id="rId21"/>
    <p:sldId id="278" r:id="rId22"/>
    <p:sldId id="28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4B"/>
    <a:srgbClr val="332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-576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F542F1-1D67-4296-A796-E8C76E7C1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72E696B-019E-4EC6-AF8D-2994570AF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83451AC-3057-424F-9AAE-E265BD68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555D-2514-41DB-97C3-9534BEE1E2C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F7F5099-A81C-4B44-97DE-19355A82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9A32716-E1A6-467F-9EE8-BD1E4710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D852-E696-4153-9B90-7AB9E737D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167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1458B0-1D80-4C1B-A64A-1C3A545F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B79F758-8D0B-4AD8-AFA2-FA6C28998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A8086FD-5F01-4866-B730-62548ED5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555D-2514-41DB-97C3-9534BEE1E2C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4D40394-846E-4832-BB52-2A632C2A2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0FC2345-2E6E-4E67-AF19-C48D6AF3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D852-E696-4153-9B90-7AB9E737D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DC3BE08F-9208-4998-BC46-D894CD952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84752A5-439C-4C3E-91CD-2E9F1B1C8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6394A7C-0853-436F-9498-841F9BDE4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555D-2514-41DB-97C3-9534BEE1E2C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9B5D214-9949-4558-A05A-FFDA83F56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4A200A-D1C8-4279-ACEA-9F0BBAAA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D852-E696-4153-9B90-7AB9E737D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907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CFE3D2-7C3E-45E4-A045-A5CD5F539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F4D417F-946B-458D-BEFE-0B3AC861C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D27BD16-4BA5-4F62-90F4-AD6ACC7BF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555D-2514-41DB-97C3-9534BEE1E2C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97927C-B68F-4EBE-BB0F-5E844B64B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08385A0-1C1C-4DD1-9627-E6C14A256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D852-E696-4153-9B90-7AB9E737D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1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A96DB3-BE06-4B9F-810D-D33769247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10E00AA-1C62-4441-9AE1-652B123EC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29AEE55-B929-48BD-AACC-C1A47E454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555D-2514-41DB-97C3-9534BEE1E2C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6D2E898-3AE3-42CC-B4DB-EA507CA0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F350420-CC88-4460-93AA-BCB77662E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D852-E696-4153-9B90-7AB9E737D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88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DFC186-E4E1-4AB4-ADD2-B35D3475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CCA29CF-1D46-412B-B679-AC131B5DC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CA818E1-259B-4525-9745-C5D065065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BA824D9-6457-40EB-8624-00E3C244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555D-2514-41DB-97C3-9534BEE1E2C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44325A3-5DD0-4BCA-A700-CB439620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A7F8B1C-CD9E-4BE3-9881-7AA7C5FAB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D852-E696-4153-9B90-7AB9E737D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15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A7267D-D614-4515-BD00-294D896B3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44FF288-3035-4E44-B1BB-37642EBE6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36BB01D-275B-46DE-849B-E4997CD10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88741C3-8D3B-4A43-9921-7AEA00CF68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296637D-1B1A-4936-B746-23944BC28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2AF1C67-F354-48CA-A622-871375004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555D-2514-41DB-97C3-9534BEE1E2C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5F95F60-F93B-4494-BA66-50C22955B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CA79880-D978-46AD-A81E-097A617C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D852-E696-4153-9B90-7AB9E737D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309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FA399E-7BAC-4CCA-9EAD-E4005B2B9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4E5093D-EA5C-47A0-8F7E-E8D352E4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555D-2514-41DB-97C3-9534BEE1E2C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2CE0EF7-53EC-4ED6-AE91-D990D985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65F4AB9-05F8-4F95-B1DA-CAC7319B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D852-E696-4153-9B90-7AB9E737D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642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1ACB820-5EE2-4C42-9239-59B453D56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555D-2514-41DB-97C3-9534BEE1E2C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5499694-16FC-4057-9B5D-618AFE938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800C361-F386-4A26-9F58-33B29440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D852-E696-4153-9B90-7AB9E737D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90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498FFD-DE66-4DEF-AF83-EC1FDF933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4EA367D-7DE9-42D7-B506-A6E33396B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8521609-7D69-4366-B979-F3828A2BB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5AB7481-CFA6-4AE0-B1D6-C50E62B5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555D-2514-41DB-97C3-9534BEE1E2C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D0C2DAB-21C1-41E9-8C83-2BD76DBC8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D29C050-E5BF-49BD-839E-04F36FDE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D852-E696-4153-9B90-7AB9E737D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9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F4FC4C-92CF-440E-9FA2-E173BC075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703D454-DB39-433B-A8C7-F17B60940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293C5A0-88E4-4959-8B5E-D4BA7EA3F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8F994BA-8A04-4E7D-8557-E2F0D8AFB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555D-2514-41DB-97C3-9534BEE1E2C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8F44EF3-44EE-413D-BD1F-C6116EB10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EC2656E-576A-4304-8F90-82296FEF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D852-E696-4153-9B90-7AB9E737D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77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69F19A-FFE5-4118-BB4A-45630499E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4A4CAA4-35C2-4F93-B8E2-39CF82B9D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7283AF4-3002-4B58-B044-93E9CBAEB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2555D-2514-41DB-97C3-9534BEE1E2C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4B1033C-2416-4844-A24C-C6B3E256B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B49248A-F7B9-47D7-BBF6-16A680BB4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2D852-E696-4153-9B90-7AB9E737D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48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231E44A-2DC7-440B-8DCC-532605F98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58295"/>
            <a:ext cx="8714922" cy="508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5562600" y="1247210"/>
            <a:ext cx="4250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Всероссийский конкурс педагогов и детей </a:t>
            </a:r>
          </a:p>
          <a:p>
            <a:pPr algn="ctr"/>
            <a:r>
              <a:rPr lang="ru-RU" sz="2400" b="1" smtClean="0">
                <a:solidFill>
                  <a:srgbClr val="332A16"/>
                </a:solidFill>
                <a:latin typeface="Book Antiqua" panose="02040602050305030304" pitchFamily="18" charset="0"/>
              </a:rPr>
              <a:t>общеобразовательных </a:t>
            </a:r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организаций 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«Сказки А.С. Пушкина»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332A16"/>
                </a:solidFill>
                <a:latin typeface="Book Antiqua" panose="02040602050305030304" pitchFamily="18" charset="0"/>
              </a:rPr>
              <a:t>Центр информационных технологий</a:t>
            </a:r>
            <a:br>
              <a:rPr lang="ru-RU" sz="1200" b="1" dirty="0">
                <a:solidFill>
                  <a:srgbClr val="332A16"/>
                </a:solidFill>
                <a:latin typeface="Book Antiqua" panose="02040602050305030304" pitchFamily="18" charset="0"/>
              </a:rPr>
            </a:br>
            <a:r>
              <a:rPr lang="ru-RU" sz="1200" b="1" dirty="0">
                <a:solidFill>
                  <a:srgbClr val="332A16"/>
                </a:solidFill>
                <a:latin typeface="Book Antiqua" panose="02040602050305030304" pitchFamily="18" charset="0"/>
              </a:rPr>
              <a:t>и методического обеспечения «Развитие»</a:t>
            </a:r>
            <a:br>
              <a:rPr lang="ru-RU" sz="1200" b="1" dirty="0">
                <a:solidFill>
                  <a:srgbClr val="332A16"/>
                </a:solidFill>
                <a:latin typeface="Book Antiqua" panose="02040602050305030304" pitchFamily="18" charset="0"/>
              </a:rPr>
            </a:br>
            <a:endParaRPr lang="ru-RU" sz="1200" b="1" dirty="0">
              <a:solidFill>
                <a:srgbClr val="332A16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1200" b="1" dirty="0">
                <a:solidFill>
                  <a:srgbClr val="332A16"/>
                </a:solidFill>
                <a:latin typeface="Book Antiqua" panose="02040602050305030304" pitchFamily="18" charset="0"/>
              </a:rPr>
              <a:t>Москва </a:t>
            </a:r>
          </a:p>
          <a:p>
            <a:pPr algn="ctr"/>
            <a:r>
              <a:rPr lang="ru-RU" sz="1200" b="1" dirty="0">
                <a:solidFill>
                  <a:srgbClr val="332A16"/>
                </a:solidFill>
                <a:latin typeface="Book Antiqua" panose="02040602050305030304" pitchFamily="18" charset="0"/>
              </a:rPr>
              <a:t>2022</a:t>
            </a:r>
            <a:endParaRPr lang="ru-RU" sz="1200" dirty="0">
              <a:solidFill>
                <a:srgbClr val="332A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62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5486400" y="562710"/>
            <a:ext cx="6339254" cy="340665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6266308" y="1397977"/>
            <a:ext cx="49020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Людмила — дочь его меньшая.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И зять — Руслан теперь в почете.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А вы же, имя князя зная,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Его сейчас же назовете…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59F2FE6-3A9A-4741-A6B8-0F33E9C89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575" y1="18000" x2="50575" y2="18000"/>
                        <a14:foregroundMark x1="50862" y1="19200" x2="50287" y2="23200"/>
                        <a14:foregroundMark x1="47414" y1="13800" x2="47989" y2="15000"/>
                        <a14:foregroundMark x1="55172" y1="16000" x2="56897" y2="19200"/>
                        <a14:foregroundMark x1="46552" y1="21200" x2="47126" y2="19400"/>
                        <a14:foregroundMark x1="56322" y1="14000" x2="54023" y2="14200"/>
                        <a14:foregroundMark x1="57184" y1="14000" x2="55747" y2="13000"/>
                        <a14:foregroundMark x1="50287" y1="10800" x2="50287" y2="10800"/>
                        <a14:foregroundMark x1="46839" y1="13200" x2="46839" y2="13200"/>
                        <a14:foregroundMark x1="46552" y1="14000" x2="46552" y2="14000"/>
                        <a14:foregroundMark x1="53448" y1="13200" x2="53448" y2="13200"/>
                        <a14:foregroundMark x1="28448" y1="27800" x2="28448" y2="27800"/>
                        <a14:foregroundMark x1="31034" y1="29400" x2="31034" y2="29400"/>
                        <a14:foregroundMark x1="30747" y1="30200" x2="30747" y2="30200"/>
                        <a14:foregroundMark x1="29598" y1="30000" x2="29598" y2="30000"/>
                        <a14:foregroundMark x1="29310" y1="29600" x2="29023" y2="29400"/>
                        <a14:foregroundMark x1="28448" y1="29000" x2="28448" y2="29000"/>
                        <a14:foregroundMark x1="27586" y1="28200" x2="27586" y2="28200"/>
                        <a14:foregroundMark x1="26149" y1="26400" x2="26149" y2="26400"/>
                        <a14:foregroundMark x1="27586" y1="24400" x2="28736" y2="27600"/>
                        <a14:foregroundMark x1="31034" y1="25600" x2="31897" y2="29200"/>
                        <a14:foregroundMark x1="28448" y1="24200" x2="28448" y2="24200"/>
                        <a14:foregroundMark x1="27874" y1="23800" x2="27874" y2="23800"/>
                        <a14:foregroundMark x1="27874" y1="23800" x2="27874" y2="23800"/>
                        <a14:foregroundMark x1="28161" y1="23800" x2="28161" y2="23800"/>
                        <a14:foregroundMark x1="26437" y1="25000" x2="26437" y2="25000"/>
                        <a14:foregroundMark x1="25862" y1="26000" x2="25862" y2="26000"/>
                        <a14:foregroundMark x1="56609" y1="21200" x2="56609" y2="21200"/>
                        <a14:foregroundMark x1="56609" y1="20600" x2="57184" y2="22200"/>
                        <a14:foregroundMark x1="57184" y1="19600" x2="57184" y2="22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0" y="80464"/>
            <a:ext cx="4902031" cy="7043148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89B23431-0FB3-484C-BB80-D466A6D74C0D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3" name="Табличка 12">
              <a:extLst>
                <a:ext uri="{FF2B5EF4-FFF2-40B4-BE49-F238E27FC236}">
                  <a16:creationId xmlns="" xmlns:a16="http://schemas.microsoft.com/office/drawing/2014/main" id="{043729E7-2FAF-41B1-8195-416A76DA7FBF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364DD6A1-7F7D-46BC-9455-90DF5A28FD04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solidFill>
                    <a:srgbClr val="332A16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7716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5486400" y="750626"/>
            <a:ext cx="6032310" cy="342558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6266308" y="1397977"/>
            <a:ext cx="4477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Живет батрак в поповом доме,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Спит обычно на соломе.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Полбу ест за четверых,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Работает за семерых.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9" name="Рисунок 8" descr="2345859-0ba478e115b911a5.png">
            <a:extLst>
              <a:ext uri="{FF2B5EF4-FFF2-40B4-BE49-F238E27FC236}">
                <a16:creationId xmlns="" xmlns:a16="http://schemas.microsoft.com/office/drawing/2014/main" id="{245CC2BC-356E-4092-835E-4EA472F6F3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flipH="1">
            <a:off x="1342995" y="601998"/>
            <a:ext cx="3843153" cy="5764689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51F651C4-BBDB-44DC-8C4F-290DADF99EC2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3" name="Табличка 12">
              <a:extLst>
                <a:ext uri="{FF2B5EF4-FFF2-40B4-BE49-F238E27FC236}">
                  <a16:creationId xmlns="" xmlns:a16="http://schemas.microsoft.com/office/drawing/2014/main" id="{DA76A2B9-1995-45AC-8132-5ED363DA0AAF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4910CF0-A45E-4CC8-A81A-59157506A5C6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F3481A28-26C2-40CC-A515-8EE3DB4137E9}"/>
              </a:ext>
            </a:extLst>
          </p:cNvPr>
          <p:cNvGrpSpPr/>
          <p:nvPr/>
        </p:nvGrpSpPr>
        <p:grpSpPr>
          <a:xfrm>
            <a:off x="10827352" y="357508"/>
            <a:ext cx="840908" cy="764855"/>
            <a:chOff x="10710389" y="357508"/>
            <a:chExt cx="840908" cy="764855"/>
          </a:xfrm>
        </p:grpSpPr>
        <p:sp>
          <p:nvSpPr>
            <p:cNvPr id="17" name="Табличка 16">
              <a:extLst>
                <a:ext uri="{FF2B5EF4-FFF2-40B4-BE49-F238E27FC236}">
                  <a16:creationId xmlns="" xmlns:a16="http://schemas.microsoft.com/office/drawing/2014/main" id="{06175E2F-E46C-4737-A954-3E829C8AE3DD}"/>
                </a:ext>
              </a:extLst>
            </p:cNvPr>
            <p:cNvSpPr/>
            <p:nvPr/>
          </p:nvSpPr>
          <p:spPr>
            <a:xfrm>
              <a:off x="10710389" y="357508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A84E23E0-4E02-4F06-8B13-A1679732AB6D}"/>
                </a:ext>
              </a:extLst>
            </p:cNvPr>
            <p:cNvSpPr txBox="1"/>
            <p:nvPr/>
          </p:nvSpPr>
          <p:spPr>
            <a:xfrm>
              <a:off x="10710390" y="447548"/>
              <a:ext cx="8409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10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08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 rot="11681482">
            <a:off x="5024437" y="266700"/>
            <a:ext cx="7115175" cy="562075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5444231" y="1351508"/>
            <a:ext cx="62755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С первого щелка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Подпрыгнул я до потолка;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Со второго щелка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Лишился я языка;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А с третьего щелка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Вышибло ум у старика!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А Балда приговаривал с укоризной: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«Не гонялся бы ты за дешевизной»!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И зачем я ему подставил свой лоб?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Как зовут меня? …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2F937D4-2A9B-4FFD-AD15-39955B40B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0625" y1="56111" x2="24063" y2="42222"/>
                        <a14:foregroundMark x1="32109" y1="64167" x2="21250" y2="43611"/>
                        <a14:foregroundMark x1="21250" y1="43611" x2="34922" y2="79861"/>
                        <a14:foregroundMark x1="38906" y1="61111" x2="38906" y2="61111"/>
                        <a14:foregroundMark x1="39688" y1="59722" x2="39688" y2="59722"/>
                        <a14:foregroundMark x1="40234" y1="61528" x2="39219" y2="57500"/>
                        <a14:backgroundMark x1="66484" y1="26528" x2="64063" y2="47917"/>
                        <a14:backgroundMark x1="64063" y1="47917" x2="66797" y2="80833"/>
                        <a14:backgroundMark x1="66797" y1="80833" x2="79219" y2="47639"/>
                        <a14:backgroundMark x1="79219" y1="47639" x2="74375" y2="8056"/>
                        <a14:backgroundMark x1="74375" y1="8056" x2="61953" y2="11111"/>
                        <a14:backgroundMark x1="61953" y1="11111" x2="59375" y2="1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99587"/>
            <a:ext cx="9992449" cy="5620751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1506DE2E-3D22-4BC1-BE43-9BB1AC443EF0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2" name="Табличка 11">
              <a:extLst>
                <a:ext uri="{FF2B5EF4-FFF2-40B4-BE49-F238E27FC236}">
                  <a16:creationId xmlns="" xmlns:a16="http://schemas.microsoft.com/office/drawing/2014/main" id="{9F06E4EA-3E7F-488F-A68A-2468E62F0C41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B185B1A-2712-447C-8ED5-14F28277A2B8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8784BD04-C442-4A2D-ACB3-3C07B0C1166D}"/>
              </a:ext>
            </a:extLst>
          </p:cNvPr>
          <p:cNvGrpSpPr/>
          <p:nvPr/>
        </p:nvGrpSpPr>
        <p:grpSpPr>
          <a:xfrm>
            <a:off x="10827352" y="357508"/>
            <a:ext cx="840908" cy="764855"/>
            <a:chOff x="10710389" y="357508"/>
            <a:chExt cx="840908" cy="764855"/>
          </a:xfrm>
        </p:grpSpPr>
        <p:sp>
          <p:nvSpPr>
            <p:cNvPr id="16" name="Табличка 15">
              <a:extLst>
                <a:ext uri="{FF2B5EF4-FFF2-40B4-BE49-F238E27FC236}">
                  <a16:creationId xmlns="" xmlns:a16="http://schemas.microsoft.com/office/drawing/2014/main" id="{AA08D084-102C-44A4-A857-52EA32FB9DA2}"/>
                </a:ext>
              </a:extLst>
            </p:cNvPr>
            <p:cNvSpPr/>
            <p:nvPr/>
          </p:nvSpPr>
          <p:spPr>
            <a:xfrm>
              <a:off x="10710389" y="357508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0DC15DE-1A7D-4E8C-8435-BD428F8FCC88}"/>
                </a:ext>
              </a:extLst>
            </p:cNvPr>
            <p:cNvSpPr txBox="1"/>
            <p:nvPr/>
          </p:nvSpPr>
          <p:spPr>
            <a:xfrm>
              <a:off x="10710390" y="447548"/>
              <a:ext cx="8409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11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691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298939" y="839708"/>
            <a:ext cx="6339254" cy="391237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1151954" y="1335761"/>
            <a:ext cx="44778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Как называется произведение, в котором есть строки: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 «Все красавцы молодые, великаны удалые, 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все равны, как на подбор, с ними дядька Черномор». 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Кто его автор ? 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BDD2BF3-0A17-42AF-B264-A11D1F1CC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72" b="99817" l="1200" r="97200">
                        <a14:foregroundMark x1="34000" y1="30092" x2="34000" y2="30092"/>
                        <a14:foregroundMark x1="32267" y1="35780" x2="32267" y2="35780"/>
                        <a14:foregroundMark x1="36800" y1="23119" x2="36800" y2="23119"/>
                        <a14:foregroundMark x1="44000" y1="10275" x2="44000" y2="10275"/>
                        <a14:foregroundMark x1="43867" y1="11927" x2="43467" y2="18899"/>
                        <a14:foregroundMark x1="52800" y1="14495" x2="52533" y2="21284"/>
                        <a14:foregroundMark x1="60667" y1="18716" x2="61333" y2="25688"/>
                        <a14:foregroundMark x1="68000" y1="79633" x2="68000" y2="79633"/>
                        <a14:foregroundMark x1="62400" y1="79450" x2="69467" y2="78716"/>
                        <a14:foregroundMark x1="69467" y1="78716" x2="77467" y2="83486"/>
                        <a14:foregroundMark x1="77467" y1="83486" x2="76800" y2="83853"/>
                        <a14:foregroundMark x1="55067" y1="83119" x2="63733" y2="82569"/>
                        <a14:foregroundMark x1="63733" y1="82569" x2="72400" y2="84771"/>
                        <a14:foregroundMark x1="87067" y1="67890" x2="82133" y2="75229"/>
                        <a14:foregroundMark x1="82133" y1="75229" x2="82133" y2="75229"/>
                        <a14:foregroundMark x1="92533" y1="56147" x2="87600" y2="67890"/>
                        <a14:foregroundMark x1="91200" y1="73394" x2="74400" y2="86972"/>
                        <a14:foregroundMark x1="74400" y1="86972" x2="74400" y2="86972"/>
                        <a14:foregroundMark x1="91600" y1="80734" x2="75067" y2="94128"/>
                        <a14:foregroundMark x1="75067" y1="94128" x2="75067" y2="95046"/>
                        <a14:foregroundMark x1="66000" y1="88624" x2="28133" y2="90092"/>
                        <a14:foregroundMark x1="28133" y1="90092" x2="19733" y2="86422"/>
                        <a14:foregroundMark x1="19733" y1="86422" x2="26267" y2="79817"/>
                        <a14:foregroundMark x1="26267" y1="79817" x2="26267" y2="79817"/>
                        <a14:foregroundMark x1="14667" y1="88073" x2="3600" y2="78899"/>
                        <a14:foregroundMark x1="3067" y1="76330" x2="1333" y2="81284"/>
                        <a14:foregroundMark x1="4533" y1="66789" x2="4000" y2="68624"/>
                        <a14:foregroundMark x1="33600" y1="17798" x2="36400" y2="20734"/>
                        <a14:foregroundMark x1="37600" y1="18349" x2="39200" y2="21468"/>
                        <a14:foregroundMark x1="36800" y1="11560" x2="37200" y2="17248"/>
                        <a14:foregroundMark x1="27600" y1="8991" x2="28533" y2="13945"/>
                        <a14:foregroundMark x1="10933" y1="13394" x2="12000" y2="25688"/>
                        <a14:foregroundMark x1="24000" y1="23303" x2="24667" y2="30459"/>
                        <a14:foregroundMark x1="11733" y1="28807" x2="12400" y2="36330"/>
                        <a14:foregroundMark x1="43867" y1="20550" x2="44133" y2="27523"/>
                        <a14:foregroundMark x1="48000" y1="22202" x2="48800" y2="29174"/>
                        <a14:foregroundMark x1="57067" y1="26606" x2="57600" y2="32844"/>
                        <a14:foregroundMark x1="55333" y1="25138" x2="55600" y2="28991"/>
                        <a14:foregroundMark x1="68267" y1="23486" x2="69867" y2="30642"/>
                        <a14:foregroundMark x1="71067" y1="31743" x2="72800" y2="35413"/>
                        <a14:foregroundMark x1="63867" y1="28073" x2="67200" y2="33394"/>
                        <a14:foregroundMark x1="74933" y1="31009" x2="75333" y2="36147"/>
                        <a14:foregroundMark x1="77067" y1="36697" x2="78000" y2="45505"/>
                        <a14:foregroundMark x1="78000" y1="45505" x2="78000" y2="45505"/>
                        <a14:foregroundMark x1="81600" y1="36147" x2="81733" y2="42936"/>
                        <a14:foregroundMark x1="88667" y1="54128" x2="92533" y2="57615"/>
                        <a14:foregroundMark x1="90933" y1="51743" x2="87333" y2="54312"/>
                        <a14:foregroundMark x1="93467" y1="53028" x2="92533" y2="56697"/>
                        <a14:foregroundMark x1="92000" y1="73028" x2="93333" y2="80000"/>
                        <a14:foregroundMark x1="87733" y1="91009" x2="82400" y2="96147"/>
                        <a14:foregroundMark x1="52400" y1="10826" x2="52667" y2="13028"/>
                        <a14:foregroundMark x1="61067" y1="15229" x2="61467" y2="19083"/>
                        <a14:foregroundMark x1="60533" y1="24404" x2="60800" y2="28073"/>
                        <a14:foregroundMark x1="59867" y1="21284" x2="60000" y2="22202"/>
                        <a14:foregroundMark x1="68267" y1="20367" x2="68800" y2="25505"/>
                        <a14:foregroundMark x1="10533" y1="8991" x2="10533" y2="13028"/>
                        <a14:foregroundMark x1="27867" y1="5872" x2="28000" y2="11927"/>
                        <a14:foregroundMark x1="22667" y1="6972" x2="22933" y2="11927"/>
                        <a14:foregroundMark x1="29200" y1="65872" x2="27867" y2="66606"/>
                        <a14:foregroundMark x1="48533" y1="78716" x2="42800" y2="80367"/>
                        <a14:foregroundMark x1="97200" y1="73945" x2="96533" y2="77982"/>
                        <a14:foregroundMark x1="37200" y1="93945" x2="36267" y2="95229"/>
                        <a14:foregroundMark x1="38000" y1="95780" x2="33867" y2="98349"/>
                        <a14:foregroundMark x1="29067" y1="93211" x2="29733" y2="95596"/>
                        <a14:foregroundMark x1="25733" y1="92294" x2="28133" y2="99817"/>
                        <a14:foregroundMark x1="36533" y1="9358" x2="36667" y2="10826"/>
                        <a14:foregroundMark x1="43733" y1="7156" x2="43733" y2="10275"/>
                        <a14:foregroundMark x1="43333" y1="11193" x2="43333" y2="12661"/>
                        <a14:foregroundMark x1="41067" y1="15596" x2="41467" y2="18532"/>
                        <a14:foregroundMark x1="40800" y1="14128" x2="40933" y2="16147"/>
                        <a14:foregroundMark x1="52133" y1="8440" x2="52267" y2="10092"/>
                        <a14:foregroundMark x1="60800" y1="12661" x2="61067" y2="15229"/>
                        <a14:backgroundMark x1="1467" y1="96330" x2="2133" y2="97615"/>
                        <a14:backgroundMark x1="97067" y1="93945" x2="96133" y2="96697"/>
                        <a14:backgroundMark x1="6267" y1="35780" x2="6267" y2="35780"/>
                        <a14:backgroundMark x1="5733" y1="36147" x2="4667" y2="37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20" y="2386737"/>
            <a:ext cx="6190109" cy="449814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BB25803A-7499-4A55-968C-8625554B1F57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3" name="Табличка 12">
              <a:extLst>
                <a:ext uri="{FF2B5EF4-FFF2-40B4-BE49-F238E27FC236}">
                  <a16:creationId xmlns="" xmlns:a16="http://schemas.microsoft.com/office/drawing/2014/main" id="{9B279DE5-B27C-4F31-BA12-EA4F5D386159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DD8BDD0-C253-4CE9-BB80-058F53BDDB8D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9978460A-EFB6-4E19-9CAE-BF149CA565FB}"/>
              </a:ext>
            </a:extLst>
          </p:cNvPr>
          <p:cNvGrpSpPr/>
          <p:nvPr/>
        </p:nvGrpSpPr>
        <p:grpSpPr>
          <a:xfrm>
            <a:off x="10827352" y="357508"/>
            <a:ext cx="840908" cy="764855"/>
            <a:chOff x="10710389" y="357508"/>
            <a:chExt cx="840908" cy="764855"/>
          </a:xfrm>
        </p:grpSpPr>
        <p:sp>
          <p:nvSpPr>
            <p:cNvPr id="17" name="Табличка 16">
              <a:extLst>
                <a:ext uri="{FF2B5EF4-FFF2-40B4-BE49-F238E27FC236}">
                  <a16:creationId xmlns="" xmlns:a16="http://schemas.microsoft.com/office/drawing/2014/main" id="{8E0213BE-62BF-4BEF-A34A-4776075C4293}"/>
                </a:ext>
              </a:extLst>
            </p:cNvPr>
            <p:cNvSpPr/>
            <p:nvPr/>
          </p:nvSpPr>
          <p:spPr>
            <a:xfrm>
              <a:off x="10710389" y="357508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7AF428C5-78E0-46DF-A144-63FCC20286DB}"/>
                </a:ext>
              </a:extLst>
            </p:cNvPr>
            <p:cNvSpPr txBox="1"/>
            <p:nvPr/>
          </p:nvSpPr>
          <p:spPr>
            <a:xfrm>
              <a:off x="10710390" y="447548"/>
              <a:ext cx="8409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12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004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 rot="11529328">
            <a:off x="5486400" y="562710"/>
            <a:ext cx="6237028" cy="555148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6491655" y="1580653"/>
            <a:ext cx="44778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Очень крепким он родился,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Только в бочке очутился.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Баре бочку засмолили,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В океан её пустили.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Мчалась бочка по волнам,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Быстро рос ребёнок там,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Он волне морской молился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И на суше очутился.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Вышиб дно и вышел вон,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Звали как его? 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168675A-46C0-4797-8641-7C7808032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00" y="874242"/>
            <a:ext cx="3552967" cy="5455591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BE14CB52-BE57-4B1C-9965-AC39A6A395F5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3" name="Табличка 12">
              <a:extLst>
                <a:ext uri="{FF2B5EF4-FFF2-40B4-BE49-F238E27FC236}">
                  <a16:creationId xmlns="" xmlns:a16="http://schemas.microsoft.com/office/drawing/2014/main" id="{7888D160-31B0-4EDD-90A4-C726E17C9FA0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00DD20B0-4BC6-4779-8426-DF7D40F2D71C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36DC6646-F4CB-4988-AA9B-6FF4A317961E}"/>
              </a:ext>
            </a:extLst>
          </p:cNvPr>
          <p:cNvGrpSpPr/>
          <p:nvPr/>
        </p:nvGrpSpPr>
        <p:grpSpPr>
          <a:xfrm>
            <a:off x="10827352" y="357508"/>
            <a:ext cx="840908" cy="764855"/>
            <a:chOff x="10710389" y="357508"/>
            <a:chExt cx="840908" cy="764855"/>
          </a:xfrm>
        </p:grpSpPr>
        <p:sp>
          <p:nvSpPr>
            <p:cNvPr id="17" name="Табличка 16">
              <a:extLst>
                <a:ext uri="{FF2B5EF4-FFF2-40B4-BE49-F238E27FC236}">
                  <a16:creationId xmlns="" xmlns:a16="http://schemas.microsoft.com/office/drawing/2014/main" id="{C6D628D8-19E3-4FB9-A776-FD3A5778DE4D}"/>
                </a:ext>
              </a:extLst>
            </p:cNvPr>
            <p:cNvSpPr/>
            <p:nvPr/>
          </p:nvSpPr>
          <p:spPr>
            <a:xfrm>
              <a:off x="10710389" y="357508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6652D0D-321A-45E9-95D4-4DD034F852DB}"/>
                </a:ext>
              </a:extLst>
            </p:cNvPr>
            <p:cNvSpPr txBox="1"/>
            <p:nvPr/>
          </p:nvSpPr>
          <p:spPr>
            <a:xfrm>
              <a:off x="10710390" y="447548"/>
              <a:ext cx="8409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13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542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5486400" y="562710"/>
            <a:ext cx="6339254" cy="356309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6266308" y="1397977"/>
            <a:ext cx="4477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Князь </a:t>
            </a:r>
            <a:r>
              <a:rPr lang="ru-RU" sz="2400" b="1" dirty="0" err="1">
                <a:solidFill>
                  <a:srgbClr val="332A16"/>
                </a:solidFill>
                <a:latin typeface="Book Antiqua" panose="02040602050305030304" pitchFamily="18" charset="0"/>
              </a:rPr>
              <a:t>Гвидон</a:t>
            </a:r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 по океану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Трижды плыл к царю Салтану.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Незамеченным добрался.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А в кого он превращался?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91E3534-BE04-4195-AAF4-F5F38055E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4" b="90000" l="5104" r="90000">
                        <a14:foregroundMark x1="12812" y1="34028" x2="16354" y2="41111"/>
                        <a14:foregroundMark x1="16354" y1="41111" x2="14063" y2="36250"/>
                        <a14:foregroundMark x1="23125" y1="17222" x2="20833" y2="15833"/>
                        <a14:foregroundMark x1="19063" y1="13889" x2="19063" y2="13889"/>
                        <a14:foregroundMark x1="25833" y1="9861" x2="25833" y2="9861"/>
                        <a14:foregroundMark x1="11042" y1="19167" x2="11042" y2="19167"/>
                        <a14:foregroundMark x1="7813" y1="12778" x2="12188" y2="22222"/>
                        <a14:foregroundMark x1="12188" y1="22222" x2="12188" y2="22222"/>
                        <a14:foregroundMark x1="18333" y1="60139" x2="22083" y2="64167"/>
                        <a14:foregroundMark x1="16354" y1="53194" x2="19167" y2="55139"/>
                        <a14:foregroundMark x1="23438" y1="75972" x2="23438" y2="75972"/>
                        <a14:foregroundMark x1="13646" y1="60417" x2="13646" y2="60417"/>
                        <a14:foregroundMark x1="14167" y1="62083" x2="14167" y2="62083"/>
                        <a14:foregroundMark x1="23854" y1="49167" x2="23854" y2="49167"/>
                        <a14:foregroundMark x1="19063" y1="47222" x2="19063" y2="47222"/>
                        <a14:foregroundMark x1="21146" y1="49306" x2="21146" y2="49306"/>
                        <a14:foregroundMark x1="26667" y1="44028" x2="26667" y2="44028"/>
                        <a14:foregroundMark x1="27187" y1="44444" x2="27187" y2="44444"/>
                        <a14:foregroundMark x1="26667" y1="43472" x2="26667" y2="43472"/>
                        <a14:foregroundMark x1="33542" y1="40833" x2="32604" y2="53750"/>
                        <a14:foregroundMark x1="34167" y1="28889" x2="33646" y2="36806"/>
                        <a14:foregroundMark x1="12500" y1="27500" x2="5938" y2="16944"/>
                        <a14:foregroundMark x1="5938" y1="16944" x2="15521" y2="30694"/>
                        <a14:foregroundMark x1="15521" y1="30694" x2="15937" y2="31528"/>
                        <a14:foregroundMark x1="33254" y1="70909" x2="33493" y2="71768"/>
                        <a14:foregroundMark x1="20625" y1="31806" x2="25000" y2="37917"/>
                        <a14:foregroundMark x1="25000" y1="37917" x2="25313" y2="38611"/>
                        <a14:foregroundMark x1="11563" y1="10694" x2="12917" y2="14861"/>
                        <a14:foregroundMark x1="30312" y1="17222" x2="28125" y2="19444"/>
                        <a14:foregroundMark x1="35417" y1="7222" x2="30625" y2="15417"/>
                        <a14:foregroundMark x1="36458" y1="64722" x2="40521" y2="73472"/>
                        <a14:foregroundMark x1="14688" y1="74722" x2="16458" y2="72500"/>
                        <a14:foregroundMark x1="35621" y1="70513" x2="35417" y2="69861"/>
                        <a14:foregroundMark x1="25104" y1="22083" x2="16042" y2="18472"/>
                        <a14:foregroundMark x1="8438" y1="32500" x2="5625" y2="27917"/>
                        <a14:foregroundMark x1="22396" y1="45139" x2="25729" y2="52500"/>
                        <a14:foregroundMark x1="25729" y1="52500" x2="21146" y2="47917"/>
                        <a14:foregroundMark x1="21146" y1="47917" x2="17813" y2="47083"/>
                        <a14:foregroundMark x1="8854" y1="53889" x2="6979" y2="57917"/>
                        <a14:foregroundMark x1="5104" y1="60417" x2="5104" y2="59861"/>
                        <a14:backgroundMark x1="61979" y1="44722" x2="61250" y2="52222"/>
                        <a14:backgroundMark x1="61250" y1="52222" x2="73854" y2="42083"/>
                        <a14:backgroundMark x1="73854" y1="42083" x2="54271" y2="27361"/>
                        <a14:backgroundMark x1="54271" y1="27361" x2="51042" y2="30694"/>
                        <a14:backgroundMark x1="41326" y1="80102" x2="49792" y2="79722"/>
                        <a14:backgroundMark x1="28125" y1="80694" x2="32099" y2="80516"/>
                        <a14:backgroundMark x1="49792" y1="79722" x2="66042" y2="80556"/>
                        <a14:backgroundMark x1="29167" y1="9444" x2="29167" y2="9444"/>
                        <a14:backgroundMark x1="29479" y1="9306" x2="29479" y2="9306"/>
                        <a14:backgroundMark x1="31563" y1="74028" x2="42396" y2="82917"/>
                        <a14:backgroundMark x1="42396" y1="82917" x2="45313" y2="83750"/>
                        <a14:backgroundMark x1="30312" y1="70556" x2="35729" y2="68056"/>
                        <a14:backgroundMark x1="35729" y1="68056" x2="35833" y2="68056"/>
                        <a14:backgroundMark x1="35313" y1="70694" x2="36250" y2="73333"/>
                        <a14:backgroundMark x1="33958" y1="78750" x2="32292" y2="78750"/>
                        <a14:backgroundMark x1="36979" y1="83333" x2="36354" y2="81806"/>
                        <a14:backgroundMark x1="38021" y1="75972" x2="41354" y2="7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54" y="-349279"/>
            <a:ext cx="9144000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6BF2CC7C-FE2F-49EA-8058-344192C1F2F0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3" name="Табличка 12">
              <a:extLst>
                <a:ext uri="{FF2B5EF4-FFF2-40B4-BE49-F238E27FC236}">
                  <a16:creationId xmlns="" xmlns:a16="http://schemas.microsoft.com/office/drawing/2014/main" id="{1EA7E768-2AA8-4CC9-8FBB-450877703F9D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AD5A4B0-8FD1-498C-ABB4-F6D4A28EC985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5354BB0F-79C7-41CC-8D5E-EB7F37A6A66A}"/>
              </a:ext>
            </a:extLst>
          </p:cNvPr>
          <p:cNvGrpSpPr/>
          <p:nvPr/>
        </p:nvGrpSpPr>
        <p:grpSpPr>
          <a:xfrm>
            <a:off x="10827352" y="357508"/>
            <a:ext cx="840908" cy="764855"/>
            <a:chOff x="10710389" y="357508"/>
            <a:chExt cx="840908" cy="764855"/>
          </a:xfrm>
        </p:grpSpPr>
        <p:sp>
          <p:nvSpPr>
            <p:cNvPr id="17" name="Табличка 16">
              <a:extLst>
                <a:ext uri="{FF2B5EF4-FFF2-40B4-BE49-F238E27FC236}">
                  <a16:creationId xmlns="" xmlns:a16="http://schemas.microsoft.com/office/drawing/2014/main" id="{9C30BB94-F88F-4EC8-AF17-DD72768074E1}"/>
                </a:ext>
              </a:extLst>
            </p:cNvPr>
            <p:cNvSpPr/>
            <p:nvPr/>
          </p:nvSpPr>
          <p:spPr>
            <a:xfrm>
              <a:off x="10710389" y="357508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AA1A068E-B928-4FFD-B0E0-5C5FE85E4AF0}"/>
                </a:ext>
              </a:extLst>
            </p:cNvPr>
            <p:cNvSpPr txBox="1"/>
            <p:nvPr/>
          </p:nvSpPr>
          <p:spPr>
            <a:xfrm>
              <a:off x="10710390" y="447548"/>
              <a:ext cx="8409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14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6289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298939" y="839709"/>
            <a:ext cx="6339254" cy="328191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1078847" y="1674976"/>
            <a:ext cx="4477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Он невидим и могуч,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Он гоняет стаи туч,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Он гуляет на просторе,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Кораблям - подспорье в море.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9" name="Рисунок 8" descr="291_vb3x4zsmgfz.gif">
            <a:extLst>
              <a:ext uri="{FF2B5EF4-FFF2-40B4-BE49-F238E27FC236}">
                <a16:creationId xmlns="" xmlns:a16="http://schemas.microsoft.com/office/drawing/2014/main" id="{50CEB65F-C7D2-4F8A-98B5-BFF808C8CC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84831" y="353610"/>
            <a:ext cx="3755071" cy="2475528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DA7A01EA-2B46-4AE0-8E82-6B5DD9F48BC4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3" name="Табличка 12">
              <a:extLst>
                <a:ext uri="{FF2B5EF4-FFF2-40B4-BE49-F238E27FC236}">
                  <a16:creationId xmlns="" xmlns:a16="http://schemas.microsoft.com/office/drawing/2014/main" id="{C42B5DAE-0241-441A-BD6D-00BFA3485139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8B8B292-8356-4111-AE96-82B89C4AE026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9F81B1B3-D39F-4840-A464-B320CDF4761E}"/>
              </a:ext>
            </a:extLst>
          </p:cNvPr>
          <p:cNvGrpSpPr/>
          <p:nvPr/>
        </p:nvGrpSpPr>
        <p:grpSpPr>
          <a:xfrm>
            <a:off x="10827352" y="357508"/>
            <a:ext cx="840908" cy="764855"/>
            <a:chOff x="10710389" y="357508"/>
            <a:chExt cx="840908" cy="764855"/>
          </a:xfrm>
        </p:grpSpPr>
        <p:sp>
          <p:nvSpPr>
            <p:cNvPr id="17" name="Табличка 16">
              <a:extLst>
                <a:ext uri="{FF2B5EF4-FFF2-40B4-BE49-F238E27FC236}">
                  <a16:creationId xmlns="" xmlns:a16="http://schemas.microsoft.com/office/drawing/2014/main" id="{73EEE9F1-BBB7-4015-867E-4CDC218ED83C}"/>
                </a:ext>
              </a:extLst>
            </p:cNvPr>
            <p:cNvSpPr/>
            <p:nvPr/>
          </p:nvSpPr>
          <p:spPr>
            <a:xfrm>
              <a:off x="10710389" y="357508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097510D2-51F2-46BD-949C-85505998A5CB}"/>
                </a:ext>
              </a:extLst>
            </p:cNvPr>
            <p:cNvSpPr txBox="1"/>
            <p:nvPr/>
          </p:nvSpPr>
          <p:spPr>
            <a:xfrm>
              <a:off x="10710390" y="447548"/>
              <a:ext cx="8409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15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052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5852746" y="1935363"/>
            <a:ext cx="6339254" cy="307855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6668578" y="2753612"/>
            <a:ext cx="44778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Сбылась трех сестер мечта.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Кем, скажите, стала та,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Что мечтала лишь одна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Выткать море полотна?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2F937D4-2A9B-4FFD-AD15-39955B40B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0" b="97708" l="4063" r="90000">
                        <a14:foregroundMark x1="75313" y1="8750" x2="75313" y2="8750"/>
                        <a14:foregroundMark x1="44688" y1="15417" x2="44688" y2="15417"/>
                        <a14:foregroundMark x1="48750" y1="14167" x2="43750" y2="15417"/>
                        <a14:foregroundMark x1="46563" y1="12708" x2="43281" y2="19167"/>
                        <a14:foregroundMark x1="51406" y1="13958" x2="41563" y2="17083"/>
                        <a14:foregroundMark x1="41563" y1="17083" x2="41250" y2="22083"/>
                        <a14:foregroundMark x1="39688" y1="23958" x2="29531" y2="32917"/>
                        <a14:foregroundMark x1="51719" y1="25625" x2="53281" y2="23125"/>
                        <a14:foregroundMark x1="27187" y1="34583" x2="29688" y2="47500"/>
                        <a14:foregroundMark x1="29688" y1="47500" x2="29375" y2="48958"/>
                        <a14:foregroundMark x1="40938" y1="44167" x2="41250" y2="53542"/>
                        <a14:foregroundMark x1="7813" y1="61250" x2="7969" y2="65833"/>
                        <a14:foregroundMark x1="4063" y1="67500" x2="4531" y2="63958"/>
                        <a14:foregroundMark x1="47969" y1="63958" x2="53906" y2="63542"/>
                        <a14:foregroundMark x1="57188" y1="61667" x2="49063" y2="58958"/>
                        <a14:foregroundMark x1="57188" y1="62292" x2="49844" y2="58333"/>
                        <a14:foregroundMark x1="57344" y1="62708" x2="51250" y2="59167"/>
                        <a14:foregroundMark x1="57344" y1="60833" x2="52500" y2="58542"/>
                        <a14:foregroundMark x1="57344" y1="60417" x2="54531" y2="58750"/>
                        <a14:foregroundMark x1="50938" y1="83542" x2="52344" y2="83750"/>
                        <a14:foregroundMark x1="48281" y1="90000" x2="55156" y2="88750"/>
                        <a14:foregroundMark x1="46875" y1="89167" x2="56250" y2="88750"/>
                        <a14:foregroundMark x1="25156" y1="85625" x2="30469" y2="97292"/>
                        <a14:foregroundMark x1="30469" y1="97292" x2="28438" y2="82708"/>
                        <a14:foregroundMark x1="17188" y1="89375" x2="10938" y2="92500"/>
                        <a14:foregroundMark x1="9375" y1="82500" x2="10000" y2="86875"/>
                        <a14:foregroundMark x1="8438" y1="86250" x2="6250" y2="91250"/>
                        <a14:foregroundMark x1="8594" y1="92917" x2="19688" y2="93333"/>
                        <a14:foregroundMark x1="19688" y1="93333" x2="7500" y2="96667"/>
                        <a14:foregroundMark x1="7500" y1="96667" x2="8438" y2="97708"/>
                        <a14:foregroundMark x1="23750" y1="88125" x2="21563" y2="85208"/>
                        <a14:foregroundMark x1="21719" y1="94583" x2="17969" y2="9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318" y="1503949"/>
            <a:ext cx="7010401" cy="52578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47634532-227A-4486-B137-D8ED4440D1BB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2" name="Табличка 11">
              <a:extLst>
                <a:ext uri="{FF2B5EF4-FFF2-40B4-BE49-F238E27FC236}">
                  <a16:creationId xmlns="" xmlns:a16="http://schemas.microsoft.com/office/drawing/2014/main" id="{10DAEE59-906D-41AE-BC28-497127F431F6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04327FD0-446A-41E3-B292-5BF630D7A774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178251C7-C99F-48A4-81E2-C062FD6BE75E}"/>
              </a:ext>
            </a:extLst>
          </p:cNvPr>
          <p:cNvGrpSpPr/>
          <p:nvPr/>
        </p:nvGrpSpPr>
        <p:grpSpPr>
          <a:xfrm>
            <a:off x="10827352" y="357508"/>
            <a:ext cx="840908" cy="764855"/>
            <a:chOff x="10710389" y="357508"/>
            <a:chExt cx="840908" cy="764855"/>
          </a:xfrm>
        </p:grpSpPr>
        <p:sp>
          <p:nvSpPr>
            <p:cNvPr id="16" name="Табличка 15">
              <a:extLst>
                <a:ext uri="{FF2B5EF4-FFF2-40B4-BE49-F238E27FC236}">
                  <a16:creationId xmlns="" xmlns:a16="http://schemas.microsoft.com/office/drawing/2014/main" id="{BBFFA4A9-3C14-4C7A-AB8F-AFFEA7D2A10C}"/>
                </a:ext>
              </a:extLst>
            </p:cNvPr>
            <p:cNvSpPr/>
            <p:nvPr/>
          </p:nvSpPr>
          <p:spPr>
            <a:xfrm>
              <a:off x="10710389" y="357508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37C4E59C-75B6-4810-BA35-A4EFC19F221D}"/>
                </a:ext>
              </a:extLst>
            </p:cNvPr>
            <p:cNvSpPr txBox="1"/>
            <p:nvPr/>
          </p:nvSpPr>
          <p:spPr>
            <a:xfrm>
              <a:off x="10710390" y="447548"/>
              <a:ext cx="8409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16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0407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6096000" y="3266721"/>
            <a:ext cx="5974955" cy="320478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6891586" y="3995550"/>
            <a:ext cx="44778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Перед княжеским дворцом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Есть у белки дивный дом,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А над ним не первый год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Что за дерево растет?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A7DAE64-B5D2-44CD-81D3-08FC6ED07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4" b="93188" l="10000" r="90000">
                        <a14:foregroundMark x1="30500" y1="8226" x2="30500" y2="8226"/>
                        <a14:foregroundMark x1="35667" y1="5141" x2="35667" y2="5141"/>
                        <a14:foregroundMark x1="57417" y1="2314" x2="57417" y2="2314"/>
                        <a14:foregroundMark x1="46750" y1="14781" x2="46750" y2="14781"/>
                        <a14:foregroundMark x1="37667" y1="9126" x2="37667" y2="9126"/>
                        <a14:foregroundMark x1="40917" y1="13496" x2="40917" y2="13496"/>
                        <a14:foregroundMark x1="46417" y1="8997" x2="46417" y2="8997"/>
                        <a14:foregroundMark x1="50500" y1="10026" x2="44750" y2="21080"/>
                        <a14:foregroundMark x1="44750" y1="21080" x2="42750" y2="9126"/>
                        <a14:foregroundMark x1="42750" y1="9126" x2="47167" y2="8612"/>
                        <a14:foregroundMark x1="30583" y1="17352" x2="26583" y2="23393"/>
                        <a14:foregroundMark x1="26583" y1="23393" x2="26417" y2="23008"/>
                        <a14:foregroundMark x1="23083" y1="14524" x2="22833" y2="10026"/>
                        <a14:foregroundMark x1="60083" y1="70051" x2="59167" y2="69152"/>
                        <a14:foregroundMark x1="43917" y1="93188" x2="44583" y2="90746"/>
                        <a14:foregroundMark x1="57083" y1="9512" x2="55750" y2="18252"/>
                        <a14:foregroundMark x1="55750" y1="18252" x2="65083" y2="18766"/>
                        <a14:foregroundMark x1="65083" y1="18766" x2="57500" y2="12596"/>
                        <a14:foregroundMark x1="57500" y1="12596" x2="55750" y2="13625"/>
                        <a14:foregroundMark x1="71917" y1="17738" x2="65917" y2="23393"/>
                        <a14:foregroundMark x1="65917" y1="23393" x2="62833" y2="18252"/>
                        <a14:foregroundMark x1="62833" y1="18252" x2="61667" y2="21722"/>
                        <a14:foregroundMark x1="72333" y1="19537" x2="78083" y2="28535"/>
                        <a14:foregroundMark x1="78083" y1="28535" x2="74000" y2="21979"/>
                        <a14:foregroundMark x1="74000" y1="21979" x2="73667" y2="21979"/>
                        <a14:foregroundMark x1="63667" y1="31877" x2="59833" y2="42545"/>
                        <a14:foregroundMark x1="59833" y1="42545" x2="62833" y2="29177"/>
                        <a14:foregroundMark x1="62833" y1="29177" x2="60500" y2="32519"/>
                        <a14:foregroundMark x1="76750" y1="27378" x2="82167" y2="28663"/>
                        <a14:foregroundMark x1="82167" y1="28663" x2="78500" y2="27249"/>
                        <a14:foregroundMark x1="84583" y1="31234" x2="88500" y2="31620"/>
                        <a14:foregroundMark x1="61833" y1="44216" x2="65583" y2="52828"/>
                        <a14:foregroundMark x1="65583" y1="52828" x2="63750" y2="45758"/>
                        <a14:foregroundMark x1="63750" y1="45758" x2="61083" y2="46530"/>
                        <a14:foregroundMark x1="52083" y1="43702" x2="51833" y2="46272"/>
                        <a14:foregroundMark x1="28917" y1="53342" x2="25000" y2="55141"/>
                        <a14:foregroundMark x1="32333" y1="37661" x2="31583" y2="37018"/>
                        <a14:foregroundMark x1="20250" y1="15424" x2="16500" y2="14910"/>
                        <a14:foregroundMark x1="14667" y1="33676" x2="17250" y2="30334"/>
                        <a14:foregroundMark x1="21250" y1="57198" x2="23000" y2="57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177" y="0"/>
            <a:ext cx="10819143" cy="7014411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AF829871-801A-4D09-8946-B75A5D3FA1E7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3" name="Табличка 12">
              <a:extLst>
                <a:ext uri="{FF2B5EF4-FFF2-40B4-BE49-F238E27FC236}">
                  <a16:creationId xmlns="" xmlns:a16="http://schemas.microsoft.com/office/drawing/2014/main" id="{E8B105A2-9CA2-4F6A-92DA-B5F3ED4B9017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344AE987-2EAB-4A77-B1FD-9542C9A53926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B532A5B8-C7A2-4B9E-AB45-162EFC02D642}"/>
              </a:ext>
            </a:extLst>
          </p:cNvPr>
          <p:cNvGrpSpPr/>
          <p:nvPr/>
        </p:nvGrpSpPr>
        <p:grpSpPr>
          <a:xfrm>
            <a:off x="10827352" y="357508"/>
            <a:ext cx="840908" cy="764855"/>
            <a:chOff x="10710389" y="357508"/>
            <a:chExt cx="840908" cy="764855"/>
          </a:xfrm>
        </p:grpSpPr>
        <p:sp>
          <p:nvSpPr>
            <p:cNvPr id="17" name="Табличка 16">
              <a:extLst>
                <a:ext uri="{FF2B5EF4-FFF2-40B4-BE49-F238E27FC236}">
                  <a16:creationId xmlns="" xmlns:a16="http://schemas.microsoft.com/office/drawing/2014/main" id="{59C30C3B-658C-402B-A975-5ADBBE431275}"/>
                </a:ext>
              </a:extLst>
            </p:cNvPr>
            <p:cNvSpPr/>
            <p:nvPr/>
          </p:nvSpPr>
          <p:spPr>
            <a:xfrm>
              <a:off x="10710389" y="357508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088C96D2-9393-44A6-BDC4-0440C7D09992}"/>
                </a:ext>
              </a:extLst>
            </p:cNvPr>
            <p:cNvSpPr txBox="1"/>
            <p:nvPr/>
          </p:nvSpPr>
          <p:spPr>
            <a:xfrm>
              <a:off x="10710390" y="447548"/>
              <a:ext cx="8409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17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620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5486400" y="562710"/>
            <a:ext cx="6339254" cy="312965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6192224" y="1397977"/>
            <a:ext cx="4777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Вряд ли может зуб простой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Грызть орешек золотой.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Ай да сказочный орех!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Что ж внутри орехов тех?</a:t>
            </a:r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2F937D4-2A9B-4FFD-AD15-39955B40B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00" y1="78250" x2="76500" y2="78250"/>
                        <a14:foregroundMark x1="76500" y1="78250" x2="75875" y2="77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035" y="1761636"/>
            <a:ext cx="4980765" cy="4980765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A42039CE-2DF3-4929-88C8-26E2FE53C7A4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2" name="Табличка 11">
              <a:extLst>
                <a:ext uri="{FF2B5EF4-FFF2-40B4-BE49-F238E27FC236}">
                  <a16:creationId xmlns="" xmlns:a16="http://schemas.microsoft.com/office/drawing/2014/main" id="{BFEE17EE-F318-47A0-88AF-1058577F4552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00F1E30-C7AF-409A-81EA-887F6AF2333D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9AD4C2BB-638E-44EF-AB10-35EF323DED5B}"/>
              </a:ext>
            </a:extLst>
          </p:cNvPr>
          <p:cNvGrpSpPr/>
          <p:nvPr/>
        </p:nvGrpSpPr>
        <p:grpSpPr>
          <a:xfrm>
            <a:off x="10827352" y="357508"/>
            <a:ext cx="840908" cy="764855"/>
            <a:chOff x="10710389" y="357508"/>
            <a:chExt cx="840908" cy="764855"/>
          </a:xfrm>
        </p:grpSpPr>
        <p:sp>
          <p:nvSpPr>
            <p:cNvPr id="16" name="Табличка 15">
              <a:extLst>
                <a:ext uri="{FF2B5EF4-FFF2-40B4-BE49-F238E27FC236}">
                  <a16:creationId xmlns="" xmlns:a16="http://schemas.microsoft.com/office/drawing/2014/main" id="{B3AB75FF-AD34-4A11-AF02-ECE5EBA135FD}"/>
                </a:ext>
              </a:extLst>
            </p:cNvPr>
            <p:cNvSpPr/>
            <p:nvPr/>
          </p:nvSpPr>
          <p:spPr>
            <a:xfrm>
              <a:off x="10710389" y="357508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75757C6C-5C82-4C10-BA0A-B227C18D5C21}"/>
                </a:ext>
              </a:extLst>
            </p:cNvPr>
            <p:cNvSpPr txBox="1"/>
            <p:nvPr/>
          </p:nvSpPr>
          <p:spPr>
            <a:xfrm>
              <a:off x="10710390" y="447548"/>
              <a:ext cx="8409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18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36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 rot="5729202">
            <a:off x="-824256" y="849530"/>
            <a:ext cx="6478777" cy="48321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701917" y="1028343"/>
            <a:ext cx="36501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rgbClr val="332A16"/>
                </a:solidFill>
                <a:latin typeface="Book Antiqua" panose="02040602050305030304" pitchFamily="18" charset="0"/>
              </a:rPr>
              <a:t>Он в землянке жил тридцать три года,</a:t>
            </a:r>
          </a:p>
          <a:p>
            <a:pPr algn="ctr"/>
            <a:r>
              <a:rPr lang="ru-RU" sz="1700" b="1" dirty="0">
                <a:solidFill>
                  <a:srgbClr val="332A16"/>
                </a:solidFill>
                <a:latin typeface="Book Antiqua" panose="02040602050305030304" pitchFamily="18" charset="0"/>
              </a:rPr>
              <a:t>И рыбачить ходил в любую погоду.</a:t>
            </a:r>
          </a:p>
          <a:p>
            <a:pPr algn="ctr"/>
            <a:r>
              <a:rPr lang="ru-RU" sz="1700" b="1" dirty="0">
                <a:solidFill>
                  <a:srgbClr val="332A16"/>
                </a:solidFill>
                <a:latin typeface="Book Antiqua" panose="02040602050305030304" pitchFamily="18" charset="0"/>
              </a:rPr>
              <a:t>Да бранила его жена-старуха открыто</a:t>
            </a:r>
          </a:p>
          <a:p>
            <a:pPr algn="ctr"/>
            <a:r>
              <a:rPr lang="ru-RU" sz="1700" b="1" dirty="0">
                <a:solidFill>
                  <a:srgbClr val="332A16"/>
                </a:solidFill>
                <a:latin typeface="Book Antiqua" panose="02040602050305030304" pitchFamily="18" charset="0"/>
              </a:rPr>
              <a:t>За разбитое, негодное корыто.</a:t>
            </a:r>
          </a:p>
          <a:p>
            <a:pPr algn="ctr"/>
            <a:r>
              <a:rPr lang="ru-RU" sz="1700" b="1" dirty="0">
                <a:solidFill>
                  <a:srgbClr val="332A16"/>
                </a:solidFill>
                <a:latin typeface="Book Antiqua" panose="02040602050305030304" pitchFamily="18" charset="0"/>
              </a:rPr>
              <a:t>Он с владычицею морской вёл беседу,</a:t>
            </a:r>
          </a:p>
          <a:p>
            <a:pPr algn="ctr"/>
            <a:r>
              <a:rPr lang="ru-RU" sz="1700" b="1" dirty="0">
                <a:solidFill>
                  <a:srgbClr val="332A16"/>
                </a:solidFill>
                <a:latin typeface="Book Antiqua" panose="02040602050305030304" pitchFamily="18" charset="0"/>
              </a:rPr>
              <a:t>И исполнила она три желания деда.</a:t>
            </a:r>
          </a:p>
          <a:p>
            <a:pPr algn="ctr"/>
            <a:r>
              <a:rPr lang="ru-RU" sz="1700" b="1" dirty="0">
                <a:solidFill>
                  <a:srgbClr val="332A16"/>
                </a:solidFill>
                <a:latin typeface="Book Antiqua" panose="02040602050305030304" pitchFamily="18" charset="0"/>
              </a:rPr>
              <a:t>А когда рассердилась, взбунтовалась —</a:t>
            </a:r>
          </a:p>
          <a:p>
            <a:pPr algn="ctr"/>
            <a:r>
              <a:rPr lang="ru-RU" sz="1700" b="1" dirty="0">
                <a:solidFill>
                  <a:srgbClr val="332A16"/>
                </a:solidFill>
                <a:latin typeface="Book Antiqua" panose="02040602050305030304" pitchFamily="18" charset="0"/>
              </a:rPr>
              <a:t>Море синее почернело, взволновалось.</a:t>
            </a:r>
          </a:p>
          <a:p>
            <a:pPr algn="ctr"/>
            <a:r>
              <a:rPr lang="ru-RU" sz="1700" b="1" dirty="0">
                <a:solidFill>
                  <a:srgbClr val="332A16"/>
                </a:solidFill>
                <a:latin typeface="Book Antiqua" panose="02040602050305030304" pitchFamily="18" charset="0"/>
              </a:rPr>
              <a:t>Назови мне скорей с улыбкой!</a:t>
            </a:r>
          </a:p>
          <a:p>
            <a:pPr algn="ctr"/>
            <a:r>
              <a:rPr lang="ru-RU" sz="1700" b="1" dirty="0">
                <a:solidFill>
                  <a:srgbClr val="332A16"/>
                </a:solidFill>
                <a:latin typeface="Book Antiqua" panose="02040602050305030304" pitchFamily="18" charset="0"/>
              </a:rPr>
              <a:t>— Это сказка о…</a:t>
            </a:r>
          </a:p>
          <a:p>
            <a:pPr algn="ctr"/>
            <a:endParaRPr lang="ru-RU" sz="1700" dirty="0">
              <a:solidFill>
                <a:srgbClr val="332A16"/>
              </a:solidFill>
            </a:endParaRPr>
          </a:p>
        </p:txBody>
      </p:sp>
      <p:pic>
        <p:nvPicPr>
          <p:cNvPr id="9" name="Рисунок 8" descr="Безымянный.png">
            <a:extLst>
              <a:ext uri="{FF2B5EF4-FFF2-40B4-BE49-F238E27FC236}">
                <a16:creationId xmlns="" xmlns:a16="http://schemas.microsoft.com/office/drawing/2014/main" id="{28883343-2EC5-4F61-B161-A20FFA582C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743598" y="1859039"/>
            <a:ext cx="1790403" cy="409235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Рисунок 11" descr="1.png">
            <a:extLst>
              <a:ext uri="{FF2B5EF4-FFF2-40B4-BE49-F238E27FC236}">
                <a16:creationId xmlns="" xmlns:a16="http://schemas.microsoft.com/office/drawing/2014/main" id="{4ADF9AAD-31F7-4B62-A3F8-60B38E3942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1815" y="2550643"/>
            <a:ext cx="1881185" cy="1829452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934AA065-461C-4261-B29F-A8300FB90A6D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6" name="Табличка 15">
              <a:extLst>
                <a:ext uri="{FF2B5EF4-FFF2-40B4-BE49-F238E27FC236}">
                  <a16:creationId xmlns="" xmlns:a16="http://schemas.microsoft.com/office/drawing/2014/main" id="{82DFE1CF-4D3E-4D40-BD3E-89A3213CE26B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99887BE8-6129-4AA5-8CC5-CA3427E13EE0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38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5486400" y="562709"/>
            <a:ext cx="5972175" cy="44188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6266308" y="1397977"/>
            <a:ext cx="44778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32A16"/>
                </a:solidFill>
                <a:latin typeface="Book Antiqua" panose="02040602050305030304" pitchFamily="18" charset="0"/>
              </a:rPr>
              <a:t>Золотую эту птицу</a:t>
            </a:r>
          </a:p>
          <a:p>
            <a:pPr algn="ctr"/>
            <a:r>
              <a:rPr lang="ru-RU" sz="2800" b="1" dirty="0">
                <a:solidFill>
                  <a:srgbClr val="332A16"/>
                </a:solidFill>
                <a:latin typeface="Book Antiqua" panose="02040602050305030304" pitchFamily="18" charset="0"/>
              </a:rPr>
              <a:t>Посадил </a:t>
            </a:r>
            <a:r>
              <a:rPr lang="ru-RU" sz="2800" b="1" dirty="0" err="1">
                <a:solidFill>
                  <a:srgbClr val="332A16"/>
                </a:solidFill>
                <a:latin typeface="Book Antiqua" panose="02040602050305030304" pitchFamily="18" charset="0"/>
              </a:rPr>
              <a:t>Дадон</a:t>
            </a:r>
            <a:r>
              <a:rPr lang="ru-RU" sz="2800" b="1" dirty="0">
                <a:solidFill>
                  <a:srgbClr val="332A16"/>
                </a:solidFill>
                <a:latin typeface="Book Antiqua" panose="02040602050305030304" pitchFamily="18" charset="0"/>
              </a:rPr>
              <a:t> на спицу.</a:t>
            </a:r>
          </a:p>
          <a:p>
            <a:pPr algn="ctr"/>
            <a:r>
              <a:rPr lang="ru-RU" sz="2800" b="1" dirty="0">
                <a:solidFill>
                  <a:srgbClr val="332A16"/>
                </a:solidFill>
                <a:latin typeface="Book Antiqua" panose="02040602050305030304" pitchFamily="18" charset="0"/>
              </a:rPr>
              <a:t>Коль сидит та птица смирно,</a:t>
            </a:r>
          </a:p>
          <a:p>
            <a:pPr algn="ctr"/>
            <a:r>
              <a:rPr lang="ru-RU" sz="2800" b="1" dirty="0">
                <a:solidFill>
                  <a:srgbClr val="332A16"/>
                </a:solidFill>
                <a:latin typeface="Book Antiqua" panose="02040602050305030304" pitchFamily="18" charset="0"/>
              </a:rPr>
              <a:t>То вокруг царя все мирно.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7F63973-3F25-438A-B187-311FE1A0E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22" b="90000" l="10000" r="90000">
                        <a14:foregroundMark x1="53194" y1="7222" x2="56111" y2="8148"/>
                        <a14:backgroundMark x1="43194" y1="54630" x2="43194" y2="54630"/>
                        <a14:backgroundMark x1="47639" y1="52593" x2="47917" y2="61111"/>
                        <a14:backgroundMark x1="47917" y1="61111" x2="32500" y2="65000"/>
                        <a14:backgroundMark x1="32500" y1="65000" x2="27917" y2="51111"/>
                        <a14:backgroundMark x1="27917" y1="51111" x2="34167" y2="49444"/>
                        <a14:backgroundMark x1="34167" y1="49444" x2="34861" y2="49630"/>
                        <a14:backgroundMark x1="52639" y1="66852" x2="52361" y2="75741"/>
                        <a14:backgroundMark x1="52361" y1="75741" x2="27639" y2="82037"/>
                        <a14:backgroundMark x1="27639" y1="82037" x2="26806" y2="71667"/>
                        <a14:backgroundMark x1="26806" y1="71667" x2="36389" y2="71296"/>
                        <a14:backgroundMark x1="36389" y1="71296" x2="39722" y2="73889"/>
                        <a14:backgroundMark x1="65833" y1="66481" x2="66944" y2="6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1446" y="685800"/>
            <a:ext cx="9144000" cy="68580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81A7CF0B-A30D-4DF2-A3EC-38ACB4E37BB3}"/>
              </a:ext>
            </a:extLst>
          </p:cNvPr>
          <p:cNvGrpSpPr/>
          <p:nvPr/>
        </p:nvGrpSpPr>
        <p:grpSpPr>
          <a:xfrm>
            <a:off x="10710389" y="357508"/>
            <a:ext cx="840908" cy="764855"/>
            <a:chOff x="10710389" y="357508"/>
            <a:chExt cx="840908" cy="764855"/>
          </a:xfrm>
        </p:grpSpPr>
        <p:sp>
          <p:nvSpPr>
            <p:cNvPr id="13" name="Табличка 12">
              <a:extLst>
                <a:ext uri="{FF2B5EF4-FFF2-40B4-BE49-F238E27FC236}">
                  <a16:creationId xmlns="" xmlns:a16="http://schemas.microsoft.com/office/drawing/2014/main" id="{60A2317F-7720-4FCB-99BC-2D590F60BEB4}"/>
                </a:ext>
              </a:extLst>
            </p:cNvPr>
            <p:cNvSpPr/>
            <p:nvPr/>
          </p:nvSpPr>
          <p:spPr>
            <a:xfrm>
              <a:off x="10710389" y="357508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2F56C18-CB1E-4CD6-9306-A67B3476F87E}"/>
                </a:ext>
              </a:extLst>
            </p:cNvPr>
            <p:cNvSpPr txBox="1"/>
            <p:nvPr/>
          </p:nvSpPr>
          <p:spPr>
            <a:xfrm>
              <a:off x="10710390" y="447548"/>
              <a:ext cx="8409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19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929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5486400" y="736978"/>
            <a:ext cx="5759355" cy="298886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6266308" y="1397977"/>
            <a:ext cx="44778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Увенчалась сказка пиром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Угощали медом, пивом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В рот ни капли не попало,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Все по ним лишь и стекало.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2F937D4-2A9B-4FFD-AD15-39955B40B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558" y="1122364"/>
            <a:ext cx="8110692" cy="6083018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BBCC07CC-82C1-4192-9B41-38BB404152DA}"/>
              </a:ext>
            </a:extLst>
          </p:cNvPr>
          <p:cNvGrpSpPr/>
          <p:nvPr/>
        </p:nvGrpSpPr>
        <p:grpSpPr>
          <a:xfrm>
            <a:off x="10710389" y="357508"/>
            <a:ext cx="840908" cy="764855"/>
            <a:chOff x="10710389" y="357508"/>
            <a:chExt cx="840908" cy="764855"/>
          </a:xfrm>
        </p:grpSpPr>
        <p:sp>
          <p:nvSpPr>
            <p:cNvPr id="16" name="Табличка 15">
              <a:extLst>
                <a:ext uri="{FF2B5EF4-FFF2-40B4-BE49-F238E27FC236}">
                  <a16:creationId xmlns="" xmlns:a16="http://schemas.microsoft.com/office/drawing/2014/main" id="{6550B7F2-9B61-4C02-B7D7-ABDEECC1F2EA}"/>
                </a:ext>
              </a:extLst>
            </p:cNvPr>
            <p:cNvSpPr/>
            <p:nvPr/>
          </p:nvSpPr>
          <p:spPr>
            <a:xfrm>
              <a:off x="10710389" y="357508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BCC5168-8092-4D4A-B485-58698320DC61}"/>
                </a:ext>
              </a:extLst>
            </p:cNvPr>
            <p:cNvSpPr txBox="1"/>
            <p:nvPr/>
          </p:nvSpPr>
          <p:spPr>
            <a:xfrm>
              <a:off x="10710390" y="447548"/>
              <a:ext cx="8409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20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3641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438683" y="1818167"/>
            <a:ext cx="53347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332A16"/>
                </a:solidFill>
                <a:latin typeface="Book Antiqua" panose="02040602050305030304" pitchFamily="18" charset="0"/>
              </a:rPr>
              <a:t>Поздравляем</a:t>
            </a:r>
            <a:br>
              <a:rPr lang="ru-RU" sz="4000" b="1" dirty="0">
                <a:solidFill>
                  <a:srgbClr val="332A16"/>
                </a:solidFill>
                <a:latin typeface="Book Antiqua" panose="02040602050305030304" pitchFamily="18" charset="0"/>
              </a:rPr>
            </a:br>
            <a:r>
              <a:rPr lang="ru-RU" sz="4000" b="1" dirty="0">
                <a:solidFill>
                  <a:srgbClr val="332A16"/>
                </a:solidFill>
                <a:latin typeface="Book Antiqua" panose="02040602050305030304" pitchFamily="18" charset="0"/>
              </a:rPr>
              <a:t> с прохождением всех заданий!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65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298939" y="839708"/>
            <a:ext cx="5951736" cy="377323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1078847" y="1674976"/>
            <a:ext cx="4477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Чьи это слова?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«Отпусти ты, старче, меня в море,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Дорогой за себя дам откуп: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Откуплюсь, чем только пожелаешь»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2F937D4-2A9B-4FFD-AD15-39955B40B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3" b="89955" l="8054" r="89933">
                        <a14:foregroundMark x1="8054" y1="54464" x2="8054" y2="54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4930" y="693044"/>
            <a:ext cx="3472466" cy="5220352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5E2C93A0-F7A2-4C36-8511-C780EC22AAFF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4" name="Табличка 13">
              <a:extLst>
                <a:ext uri="{FF2B5EF4-FFF2-40B4-BE49-F238E27FC236}">
                  <a16:creationId xmlns="" xmlns:a16="http://schemas.microsoft.com/office/drawing/2014/main" id="{D43DA6FA-A922-41B4-A335-1EDD51B09127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42CE2613-E8CF-4946-AC4B-3A92BBD04154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2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099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2F937D4-2A9B-4FFD-AD15-39955B40B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706" y="0"/>
            <a:ext cx="12303412" cy="69234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-69354" y="2795894"/>
            <a:ext cx="4968900" cy="391237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157614" y="3675939"/>
            <a:ext cx="4477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Отгадай загадку: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Сказки Пушкина читал?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Сетью той старик поймал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В море рыбку золотую.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Знаешь, братец, снасть такую?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FC8BF926-13FB-4D48-816B-96F8E27DE241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2" name="Табличка 11">
              <a:extLst>
                <a:ext uri="{FF2B5EF4-FFF2-40B4-BE49-F238E27FC236}">
                  <a16:creationId xmlns="" xmlns:a16="http://schemas.microsoft.com/office/drawing/2014/main" id="{8087E692-81E0-4B2D-86D9-9013E4797C23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2B68E77-EE37-43AA-9DBE-A87DA755F899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solidFill>
                    <a:srgbClr val="332A16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907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5895833" y="900752"/>
            <a:ext cx="5648468" cy="306861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6409183" y="1600200"/>
            <a:ext cx="4703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Я вопрос тебе припас.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Подскажи: что в первый раз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Стал у рыбки дед просить,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Чтоб старухе угодить?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A0A6A16-D7CA-45C1-BABA-F71D8BD24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21" b="89981" l="10000" r="90000">
                        <a14:foregroundMark x1="52200" y1="7421" x2="49200" y2="7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404937"/>
            <a:ext cx="4762500" cy="5133975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CC0137EF-4CD5-41B5-A02C-A256BA5B27B9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3" name="Табличка 12">
              <a:extLst>
                <a:ext uri="{FF2B5EF4-FFF2-40B4-BE49-F238E27FC236}">
                  <a16:creationId xmlns="" xmlns:a16="http://schemas.microsoft.com/office/drawing/2014/main" id="{D8A5A347-0051-49A6-98E7-F1F3114E485C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AF3C17F3-D5BC-4E5B-AF37-CC9E2F8B4311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solidFill>
                    <a:srgbClr val="332A16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7725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5486400" y="562710"/>
            <a:ext cx="6339254" cy="340665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6292037" y="1454499"/>
            <a:ext cx="4789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Немало сказок интересных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Поведать может кот ученый.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Так назовите же то место,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Где с цепью дуб растет зеленый?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2F937D4-2A9B-4FFD-AD15-39955B40B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951" y="177616"/>
            <a:ext cx="4664249" cy="6664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3498BF6A-5E28-4943-A65D-A93CB6531F00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2" name="Табличка 11">
              <a:extLst>
                <a:ext uri="{FF2B5EF4-FFF2-40B4-BE49-F238E27FC236}">
                  <a16:creationId xmlns="" xmlns:a16="http://schemas.microsoft.com/office/drawing/2014/main" id="{44D3A73E-C0EF-430C-B3F0-E831E0B3A85E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02BC9E9-5C90-4F97-86D3-A3F8DB843C36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solidFill>
                    <a:srgbClr val="332A16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9301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5800298" y="562709"/>
            <a:ext cx="5104263" cy="366809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6096000" y="1201639"/>
            <a:ext cx="4477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День и ночь, как заведённый,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По цепи златой кругом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Ходит этот зверь учёный.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Знаешь, речь идёт о ком?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2F937D4-2A9B-4FFD-AD15-39955B40B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6" y="2181592"/>
            <a:ext cx="4768037" cy="4211766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E2A746AA-5D71-44A9-BA37-ACF44875EFC8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7" name="Табличка 16">
              <a:extLst>
                <a:ext uri="{FF2B5EF4-FFF2-40B4-BE49-F238E27FC236}">
                  <a16:creationId xmlns="" xmlns:a16="http://schemas.microsoft.com/office/drawing/2014/main" id="{AAB748AD-F580-4DCF-B13D-49E6CA646FCA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77089B58-6F65-49EC-AA25-EF043ACA8976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6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216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298939" y="839709"/>
            <a:ext cx="5797061" cy="363537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1092495" y="1535373"/>
            <a:ext cx="41482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На ветвях сидит не птица,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А сидит краса-девица.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Сладким голосом поёт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Над рекою в чаще: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Околдует, зазовёт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И на дно утащит.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AB52CAD-FD85-4C64-A8CE-152EB8977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8" b="98452" l="8111" r="91556">
                        <a14:foregroundMark x1="58778" y1="3199" x2="68444" y2="3612"/>
                        <a14:foregroundMark x1="68444" y1="3612" x2="70111" y2="10939"/>
                        <a14:foregroundMark x1="70111" y1="10939" x2="46889" y2="10630"/>
                        <a14:foregroundMark x1="46889" y1="10630" x2="55111" y2="4231"/>
                        <a14:foregroundMark x1="55111" y1="4231" x2="62111" y2="1754"/>
                        <a14:foregroundMark x1="62111" y1="1754" x2="71333" y2="7843"/>
                        <a14:foregroundMark x1="63333" y1="89990" x2="54444" y2="93189"/>
                        <a14:foregroundMark x1="54444" y1="93189" x2="42157" y2="93255"/>
                        <a14:foregroundMark x1="14034" y1="99208" x2="8778" y2="99381"/>
                        <a14:foregroundMark x1="8778" y1="99381" x2="13778" y2="91538"/>
                        <a14:foregroundMark x1="13778" y1="91538" x2="20889" y2="88854"/>
                        <a14:foregroundMark x1="20889" y1="88854" x2="41111" y2="86378"/>
                        <a14:foregroundMark x1="41111" y1="86378" x2="63667" y2="89267"/>
                        <a14:foregroundMark x1="27778" y1="71104" x2="20556" y2="67699"/>
                        <a14:foregroundMark x1="20556" y1="67699" x2="19556" y2="72033"/>
                        <a14:foregroundMark x1="17556" y1="67286" x2="18889" y2="67802"/>
                        <a14:foregroundMark x1="14444" y1="95562" x2="14111" y2="95046"/>
                        <a14:foregroundMark x1="14098" y1="98072" x2="8222" y2="98555"/>
                        <a14:foregroundMark x1="8222" y1="98555" x2="9889" y2="97730"/>
                        <a14:foregroundMark x1="91000" y1="50052" x2="91556" y2="49123"/>
                        <a14:backgroundMark x1="19222" y1="99174" x2="24444" y2="99690"/>
                        <a14:backgroundMark x1="22556" y1="97214" x2="36333" y2="92879"/>
                        <a14:backgroundMark x1="41444" y1="93292" x2="36444" y2="93189"/>
                        <a14:backgroundMark x1="42111" y1="93189" x2="33556" y2="93189"/>
                        <a14:backgroundMark x1="33556" y1="93189" x2="33556" y2="93189"/>
                        <a14:backgroundMark x1="22889" y1="97214" x2="14444" y2="99690"/>
                        <a14:backgroundMark x1="8778" y1="99587" x2="8778" y2="99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17" y="725534"/>
            <a:ext cx="4643978" cy="500001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09C862AD-76E9-4B62-9D8B-991E355BD94F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7" name="Табличка 16">
              <a:extLst>
                <a:ext uri="{FF2B5EF4-FFF2-40B4-BE49-F238E27FC236}">
                  <a16:creationId xmlns="" xmlns:a16="http://schemas.microsoft.com/office/drawing/2014/main" id="{48A8CA1F-8D39-45FB-96BF-C965796E5EFA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7DEB3671-8943-43A9-AB1C-3552CC038FC1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7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645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35356-CDD0-45C5-9ECD-279C86038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DCDCB6-8681-4879-B3D5-2DAC27BD9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E9E043-0D72-48E2-B612-13E336B5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9584B9-D66C-495E-9A65-5C7C36FB694B}"/>
              </a:ext>
            </a:extLst>
          </p:cNvPr>
          <p:cNvSpPr txBox="1"/>
          <p:nvPr/>
        </p:nvSpPr>
        <p:spPr>
          <a:xfrm>
            <a:off x="5638800" y="4475082"/>
            <a:ext cx="4250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332A16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="" xmlns:a16="http://schemas.microsoft.com/office/drawing/2014/main" id="{8C13F2A3-8873-424E-A2B1-B8A8F1AE758B}"/>
              </a:ext>
            </a:extLst>
          </p:cNvPr>
          <p:cNvSpPr/>
          <p:nvPr/>
        </p:nvSpPr>
        <p:spPr>
          <a:xfrm>
            <a:off x="5854890" y="562710"/>
            <a:ext cx="5970764" cy="340665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CB6E9-51B9-4DDC-AF79-DE62EBCC0AB2}"/>
              </a:ext>
            </a:extLst>
          </p:cNvPr>
          <p:cNvSpPr txBox="1"/>
          <p:nvPr/>
        </p:nvSpPr>
        <p:spPr>
          <a:xfrm>
            <a:off x="6426089" y="1530151"/>
            <a:ext cx="48017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«У лукоморья…» знаешь стих?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Не помнишь если, то прочти.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Ответь, что «с Бабою-ягой</a:t>
            </a:r>
          </a:p>
          <a:p>
            <a:pPr algn="ctr"/>
            <a:r>
              <a:rPr lang="ru-RU" sz="2400" b="1" dirty="0">
                <a:solidFill>
                  <a:srgbClr val="332A16"/>
                </a:solidFill>
                <a:latin typeface="Book Antiqua" panose="02040602050305030304" pitchFamily="18" charset="0"/>
              </a:rPr>
              <a:t>Идёт, бредёт сама с собой»?</a:t>
            </a:r>
          </a:p>
          <a:p>
            <a:pPr algn="ctr"/>
            <a:endParaRPr lang="ru-RU" sz="2400" dirty="0">
              <a:solidFill>
                <a:srgbClr val="332A1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3E5D2EF-C495-4A57-B407-17C6E7CE1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73" b="91276" l="7161" r="89974">
                        <a14:foregroundMark x1="69401" y1="9245" x2="69661" y2="9635"/>
                        <a14:foregroundMark x1="60156" y1="8984" x2="65625" y2="8333"/>
                        <a14:foregroundMark x1="36589" y1="90495" x2="28385" y2="91406"/>
                        <a14:foregroundMark x1="10807" y1="72656" x2="7161" y2="73958"/>
                        <a14:foregroundMark x1="12630" y1="75521" x2="11849" y2="77474"/>
                        <a14:foregroundMark x1="16797" y1="77083" x2="15104" y2="81250"/>
                        <a14:foregroundMark x1="19141" y1="77734" x2="18359" y2="81120"/>
                        <a14:foregroundMark x1="18750" y1="62891" x2="12630" y2="60807"/>
                        <a14:foregroundMark x1="19271" y1="60156" x2="15234" y2="58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22" y="132894"/>
            <a:ext cx="6592211" cy="6592211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DF3F13D9-099B-47AD-9DB4-45D37F231C3D}"/>
              </a:ext>
            </a:extLst>
          </p:cNvPr>
          <p:cNvGrpSpPr/>
          <p:nvPr/>
        </p:nvGrpSpPr>
        <p:grpSpPr>
          <a:xfrm>
            <a:off x="10823008" y="357508"/>
            <a:ext cx="840908" cy="764855"/>
            <a:chOff x="5675546" y="3046573"/>
            <a:chExt cx="840908" cy="764855"/>
          </a:xfrm>
        </p:grpSpPr>
        <p:sp>
          <p:nvSpPr>
            <p:cNvPr id="13" name="Табличка 12">
              <a:extLst>
                <a:ext uri="{FF2B5EF4-FFF2-40B4-BE49-F238E27FC236}">
                  <a16:creationId xmlns="" xmlns:a16="http://schemas.microsoft.com/office/drawing/2014/main" id="{9C5D737B-63FE-48A5-8726-F78F8B9E97D0}"/>
                </a:ext>
              </a:extLst>
            </p:cNvPr>
            <p:cNvSpPr/>
            <p:nvPr/>
          </p:nvSpPr>
          <p:spPr>
            <a:xfrm>
              <a:off x="5675546" y="3046573"/>
              <a:ext cx="840908" cy="764855"/>
            </a:xfrm>
            <a:prstGeom prst="plaque">
              <a:avLst>
                <a:gd name="adj" fmla="val 27260"/>
              </a:avLst>
            </a:prstGeom>
            <a:solidFill>
              <a:schemeClr val="bg1"/>
            </a:solidFill>
            <a:ln w="28575">
              <a:solidFill>
                <a:srgbClr val="003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028CE9E-ACCC-42DC-A958-F743B6268928}"/>
                </a:ext>
              </a:extLst>
            </p:cNvPr>
            <p:cNvSpPr txBox="1"/>
            <p:nvPr/>
          </p:nvSpPr>
          <p:spPr>
            <a:xfrm>
              <a:off x="5900785" y="3136613"/>
              <a:ext cx="390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332A16"/>
                  </a:solidFill>
                  <a:latin typeface="Book Antiqua" panose="02040602050305030304" pitchFamily="18" charset="0"/>
                </a:rPr>
                <a:t>8</a:t>
              </a:r>
              <a:endParaRPr lang="ru-RU" sz="3200" dirty="0">
                <a:solidFill>
                  <a:srgbClr val="332A1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426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597</Words>
  <Application>Microsoft Office PowerPoint</Application>
  <PresentationFormat>Произвольный</PresentationFormat>
  <Paragraphs>137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Kamilovna</dc:creator>
  <cp:lastModifiedBy>Наталия</cp:lastModifiedBy>
  <cp:revision>20</cp:revision>
  <dcterms:created xsi:type="dcterms:W3CDTF">2022-09-08T21:37:14Z</dcterms:created>
  <dcterms:modified xsi:type="dcterms:W3CDTF">2022-09-09T05:27:49Z</dcterms:modified>
</cp:coreProperties>
</file>