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6" r:id="rId9"/>
    <p:sldId id="267" r:id="rId10"/>
    <p:sldId id="271" r:id="rId11"/>
    <p:sldId id="270" r:id="rId12"/>
    <p:sldId id="268" r:id="rId13"/>
    <p:sldId id="269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51D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97A5-F5E2-46C2-934B-C6530A5A36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79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8F513-C31C-437E-B213-54D92B4897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566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3CFE8-2790-4735-AB53-BFCC9F031E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092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6A846-3AC7-4A73-BDE2-B6B55AAB3E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78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0983-71CA-4692-9EDF-9C548C5F1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946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E13D8-0699-44A0-8D69-8E63F23E43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389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C98D4-1407-4B98-86F6-E6F3030658C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108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A8668-9593-4077-AFB0-6D35E3CD8F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132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1A632-42BB-4146-8A4B-323F423698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45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880EB-9F5B-4658-A096-EF0CCCCD45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47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A0C9-19CE-44AB-8AE9-B0A2BE64AF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417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474A9C-B6C0-4676-915B-180E374889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8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815008" y="3429000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 dirty="0" smtClean="0"/>
              <a:t> Начальная школа и детский сад, аспекты взаимодействия</a:t>
            </a:r>
            <a:endParaRPr lang="ru-RU" altLang="ru-RU" sz="3600" b="1" i="1" dirty="0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114350" y="2714620"/>
            <a:ext cx="74893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муниципальное общеобразовательное учреждение «</a:t>
            </a:r>
            <a:r>
              <a:rPr lang="ru-RU" altLang="ru-RU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Высоковская</a:t>
            </a:r>
            <a:r>
              <a:rPr lang="ru-RU" alt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начальная общеобразовательная школа»</a:t>
            </a:r>
            <a:endParaRPr lang="ru-RU" alt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494116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Воспитатель дошкольной группы </a:t>
            </a:r>
            <a:r>
              <a:rPr lang="ru-RU" dirty="0" err="1" smtClean="0"/>
              <a:t>Баланцева</a:t>
            </a:r>
            <a:r>
              <a:rPr lang="ru-RU" dirty="0" smtClean="0"/>
              <a:t> Тамара Алексеевна</a:t>
            </a:r>
            <a:endParaRPr lang="ru-RU" dirty="0"/>
          </a:p>
        </p:txBody>
      </p:sp>
      <p:pic>
        <p:nvPicPr>
          <p:cNvPr id="7" name="Рисунок 6" descr="F:\здание школы\P1000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2857520" cy="215518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здание школы\P10001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28"/>
            <a:ext cx="3143272" cy="209313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Высоковская НОШ\Desktop\DCIM\108_PANA\P1080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3143272" cy="278608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Высоковская НОШ\Desktop\DCIM\108_PANA\P108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71810"/>
            <a:ext cx="3286148" cy="235745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Высоковская НОШ\Desktop\DCIM\108_PANA\P1080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14686"/>
            <a:ext cx="3276603" cy="271464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Высоковская НОШ\Desktop\106_PANA\P10609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14290"/>
            <a:ext cx="2965453" cy="268843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Высоковская НОШ\Desktop\DCIM\107_PANA\P1070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2857520" cy="242889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C:\Users\Высоковская НОШ\Desktop\DCIM\107_PANA\P10709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71810"/>
            <a:ext cx="3328990" cy="244316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Рисунок 5" descr="C:\Users\Высоковская НОШ\Desktop\Screenshot_20220325-105707_Gallery.jpg"/>
          <p:cNvPicPr/>
          <p:nvPr/>
        </p:nvPicPr>
        <p:blipFill>
          <a:blip r:embed="rId4" cstate="print"/>
          <a:srcRect t="34399" r="8284" b="33854"/>
          <a:stretch>
            <a:fillRect/>
          </a:stretch>
        </p:blipFill>
        <p:spPr bwMode="auto">
          <a:xfrm>
            <a:off x="1357290" y="3214686"/>
            <a:ext cx="3429024" cy="245268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C:\Users\Высоковская НОШ\Desktop\106_PANA\P10605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3540125" cy="26550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Высоковская НОШ\Desktop\DCIM\107_PANA\P1070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095625" cy="232171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Высоковская НОШ\Desktop\DCIM\107_PANA\P1070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336925" cy="250269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C:\Users\Высоковская НОШ\Desktop\DCIM\107_PANA\P10704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3365500" cy="2524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C:\Users\Высоковская НОШ\Desktop\DCIM\108_PANA\P10802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786058"/>
            <a:ext cx="3076576" cy="234315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1" name="Рисунок 10" descr="C:\Users\Высоковская НОШ\Desktop\DCIM\107_PANA\P10705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4"/>
            <a:ext cx="3362325" cy="252174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Users\Высоковская НОШ\Desktop\DCIM\107_PANA\P10706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3690953" cy="26074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C:\Users\Высоковская НОШ\Desktop\DCIM\107_PANA\P10706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14686"/>
            <a:ext cx="3095625" cy="232171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Users\Высоковская НОШ\Desktop\DCIM\107_PANA\P10709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357562"/>
            <a:ext cx="3286148" cy="253603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83568" y="908720"/>
            <a:ext cx="7705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b="1" i="1">
                <a:latin typeface="Book Antiqua" pitchFamily="18" charset="0"/>
              </a:rPr>
              <a:t>«Чтобы </a:t>
            </a:r>
            <a:r>
              <a:rPr lang="ru-RU" altLang="ru-RU" sz="3200" b="1" i="1" u="sng">
                <a:latin typeface="Book Antiqua" pitchFamily="18" charset="0"/>
              </a:rPr>
              <a:t>изменить</a:t>
            </a:r>
            <a:r>
              <a:rPr lang="ru-RU" altLang="ru-RU" sz="3200" b="1" i="1">
                <a:latin typeface="Book Antiqua" pitchFamily="18" charset="0"/>
              </a:rPr>
              <a:t> общество, нужно </a:t>
            </a:r>
            <a:r>
              <a:rPr lang="ru-RU" altLang="ru-RU" sz="3200" b="1" i="1" u="sng">
                <a:latin typeface="Book Antiqua" pitchFamily="18" charset="0"/>
              </a:rPr>
              <a:t>воспитать</a:t>
            </a:r>
            <a:r>
              <a:rPr lang="ru-RU" altLang="ru-RU" sz="3200" b="1" i="1">
                <a:latin typeface="Book Antiqua" pitchFamily="18" charset="0"/>
              </a:rPr>
              <a:t> другого человека, человека, умеющего жить в современном мире, </a:t>
            </a:r>
            <a:r>
              <a:rPr lang="ru-RU" altLang="ru-RU" sz="3200" b="1" i="1" u="sng">
                <a:latin typeface="Book Antiqua" pitchFamily="18" charset="0"/>
              </a:rPr>
              <a:t>ориентироваться</a:t>
            </a:r>
            <a:r>
              <a:rPr lang="ru-RU" altLang="ru-RU" sz="3200" b="1" i="1">
                <a:latin typeface="Book Antiqua" pitchFamily="18" charset="0"/>
              </a:rPr>
              <a:t> в любой жизненной ситуации»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355976" y="3717032"/>
            <a:ext cx="3632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i="1" dirty="0">
                <a:latin typeface="Book Antiqua" pitchFamily="18" charset="0"/>
              </a:rPr>
              <a:t>Эрих </a:t>
            </a:r>
            <a:r>
              <a:rPr lang="ru-RU" altLang="ru-RU" sz="2400" b="1" i="1" dirty="0" err="1">
                <a:latin typeface="Book Antiqua" pitchFamily="18" charset="0"/>
              </a:rPr>
              <a:t>Зелигманн</a:t>
            </a:r>
            <a:r>
              <a:rPr lang="ru-RU" altLang="ru-RU" sz="2400" b="1" i="1" dirty="0">
                <a:latin typeface="Book Antiqua" pitchFamily="18" charset="0"/>
              </a:rPr>
              <a:t> </a:t>
            </a:r>
            <a:r>
              <a:rPr lang="ru-RU" altLang="ru-RU" sz="2400" b="1" i="1" dirty="0" err="1">
                <a:latin typeface="Book Antiqua" pitchFamily="18" charset="0"/>
              </a:rPr>
              <a:t>Фромм</a:t>
            </a:r>
            <a:endParaRPr lang="ru-RU" altLang="ru-RU" sz="24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ll\Desktop\slide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50850" y="47625"/>
            <a:ext cx="86407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«Школьное обучение никогда не начинается с пустого места, а всегда опирается на определенную стадию развития, проделанную ребенком».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                    </a:t>
            </a:r>
            <a:r>
              <a:rPr lang="ru-RU" altLang="ru-RU" sz="2400" b="1" i="1" dirty="0" smtClean="0"/>
              <a:t>Л.С. </a:t>
            </a:r>
            <a:r>
              <a:rPr lang="ru-RU" altLang="ru-RU" sz="2400" b="1" i="1" dirty="0" err="1" smtClean="0"/>
              <a:t>Выготский</a:t>
            </a:r>
            <a:r>
              <a:rPr lang="ru-RU" altLang="ru-RU" sz="2400" b="1" i="1" dirty="0" smtClean="0"/>
              <a:t>                                      </a:t>
            </a:r>
            <a:endParaRPr lang="ru-RU" altLang="ru-RU" sz="2400" b="1" i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 </a:t>
            </a:r>
          </a:p>
        </p:txBody>
      </p:sp>
      <p:pic>
        <p:nvPicPr>
          <p:cNvPr id="6" name="Рисунок 5" descr="C:\Users\Высоковская НОШ\Desktop\DCIM\107_PANA\P1070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357554" cy="278608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Высоковская НОШ\Desktop\DCIM\107_PANA\P1070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2857520" cy="24074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Высоковская НОШ\Desktop\DCIM\107_PANA\P10707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357694"/>
            <a:ext cx="2428892" cy="180499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dirty="0" smtClean="0"/>
              <a:t>Школа и детский сад- два смежных звена в системе образования. Успехи в школьном обучении во многом зависят от качества знаний и умений, сформированных в дошкольном детстве.</a:t>
            </a:r>
          </a:p>
        </p:txBody>
      </p:sp>
      <p:pic>
        <p:nvPicPr>
          <p:cNvPr id="6" name="Рисунок 5" descr="C:\Users\Высоковская НОШ\Desktop\DCIM\108_PANA\P1080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43248"/>
            <a:ext cx="2928958" cy="228601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Высоковская НОШ\Desktop\DCIM\107_PANA\P1070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86058"/>
            <a:ext cx="3286148" cy="278608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23528" y="260648"/>
            <a:ext cx="835818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/>
              <a:t>Задача ФГОС- учить детей </a:t>
            </a:r>
            <a:r>
              <a:rPr lang="ru-RU" altLang="ru-RU" sz="2800" b="1" dirty="0" smtClean="0"/>
              <a:t>самостоятельно учиться</a:t>
            </a:r>
            <a:r>
              <a:rPr lang="ru-RU" altLang="ru-RU" sz="2800" b="1" dirty="0"/>
              <a:t>, что является </a:t>
            </a:r>
          </a:p>
          <a:p>
            <a:pPr algn="ctr"/>
            <a:r>
              <a:rPr lang="ru-RU" altLang="ru-RU" sz="2800" b="1" dirty="0"/>
              <a:t>неотъемлемой частью непрерывного образования</a:t>
            </a:r>
            <a:r>
              <a:rPr lang="ru-RU" altLang="ru-RU" sz="2800" b="1" dirty="0" smtClean="0"/>
              <a:t>.</a:t>
            </a:r>
          </a:p>
          <a:p>
            <a:pPr algn="ctr"/>
            <a:endParaRPr lang="ru-RU" altLang="ru-RU" sz="2800" b="1" dirty="0"/>
          </a:p>
          <a:p>
            <a:pPr algn="ctr"/>
            <a:r>
              <a:rPr lang="ru-RU" altLang="ru-RU" sz="2400" b="1" dirty="0"/>
              <a:t>Решению задачи способствует организация работы по преемственности между детским садом и школой, которая заключается в связи, согласованности и перспективности всех компонентов системы образования: целей, задач, содержания, методов, средств, форм организации воспитания и обучения, обеспечивающих эффективное поступательное развитие ребёнка.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611560" y="1556792"/>
            <a:ext cx="84845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dirty="0"/>
              <a:t>- создание успешной адаптации при переходе из </a:t>
            </a:r>
          </a:p>
          <a:p>
            <a:r>
              <a:rPr lang="ru-RU" altLang="ru-RU" sz="2400" b="1" dirty="0"/>
              <a:t>детского сада в </a:t>
            </a:r>
            <a:r>
              <a:rPr lang="ru-RU" altLang="ru-RU" sz="2400" b="1" dirty="0" smtClean="0"/>
              <a:t>школу;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- обеспечение системы непрерывного образования с </a:t>
            </a:r>
          </a:p>
          <a:p>
            <a:r>
              <a:rPr lang="ru-RU" altLang="ru-RU" sz="2400" b="1" dirty="0"/>
              <a:t>учётом  возрастных особенностей дошкольников и</a:t>
            </a:r>
          </a:p>
          <a:p>
            <a:r>
              <a:rPr lang="ru-RU" altLang="ru-RU" sz="2400" b="1" dirty="0"/>
              <a:t> </a:t>
            </a:r>
            <a:r>
              <a:rPr lang="ru-RU" altLang="ru-RU" sz="2400" b="1" dirty="0" smtClean="0"/>
              <a:t>первоклассников;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- создание благоприятных условий в детском саду </a:t>
            </a:r>
          </a:p>
          <a:p>
            <a:r>
              <a:rPr lang="ru-RU" altLang="ru-RU" sz="2400" b="1" dirty="0"/>
              <a:t>и школе для развития познавательной активности, </a:t>
            </a:r>
          </a:p>
          <a:p>
            <a:r>
              <a:rPr lang="ru-RU" altLang="ru-RU" sz="2400" b="1" dirty="0"/>
              <a:t>самостоятельности, творчества каждого ребенка.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42988" y="476250"/>
            <a:ext cx="6842125" cy="914400"/>
          </a:xfrm>
          <a:prstGeom prst="horizontalScroll">
            <a:avLst>
              <a:gd name="adj" fmla="val 180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Преемственность для себя мы видим в: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1089024" y="1525034"/>
            <a:ext cx="4313803" cy="1971194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/>
              <a:t>Работа с родителями</a:t>
            </a:r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2527584" y="2776297"/>
            <a:ext cx="4608512" cy="216058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/>
              <a:t>Работа с педагогами</a:t>
            </a: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4572000" y="4185195"/>
            <a:ext cx="4297363" cy="208915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/>
              <a:t>  Работа с детьми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4572000" y="260350"/>
            <a:ext cx="429736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89025" y="296863"/>
            <a:ext cx="7634288" cy="863600"/>
          </a:xfrm>
          <a:prstGeom prst="horizontalScroll">
            <a:avLst>
              <a:gd name="adj" fmla="val 1029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Формы осуществления преемственности: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2268538" y="404813"/>
            <a:ext cx="4679950" cy="613470"/>
          </a:xfrm>
          <a:prstGeom prst="horizontalScroll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i="1"/>
              <a:t>Работа с родителями </a:t>
            </a: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503493" y="1361262"/>
            <a:ext cx="864050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400" b="1" dirty="0"/>
              <a:t>консультации с педагогами </a:t>
            </a:r>
            <a:r>
              <a:rPr lang="ru-RU" altLang="ru-RU" sz="2400" b="1" dirty="0" smtClean="0"/>
              <a:t>школы</a:t>
            </a:r>
            <a:r>
              <a:rPr lang="ru-RU" altLang="ru-RU" sz="2400" b="1" dirty="0"/>
              <a:t>;</a:t>
            </a:r>
          </a:p>
          <a:p>
            <a:pPr>
              <a:buFont typeface="Arial" charset="0"/>
              <a:buChar char="•"/>
            </a:pPr>
            <a:r>
              <a:rPr lang="ru-RU" altLang="ru-RU" sz="2400" b="1" dirty="0"/>
              <a:t>встречи родителей с будущими учителями;</a:t>
            </a:r>
          </a:p>
          <a:p>
            <a:pPr>
              <a:buFont typeface="Arial" charset="0"/>
              <a:buChar char="•"/>
            </a:pPr>
            <a:r>
              <a:rPr lang="ru-RU" altLang="ru-RU" sz="2400" b="1" dirty="0"/>
              <a:t>дни открытых дверей;</a:t>
            </a:r>
          </a:p>
          <a:p>
            <a:pPr>
              <a:buFont typeface="Arial" charset="0"/>
              <a:buChar char="•"/>
            </a:pPr>
            <a:r>
              <a:rPr lang="ru-RU" altLang="ru-RU" sz="2400" b="1" dirty="0"/>
              <a:t>анкетирование;</a:t>
            </a:r>
          </a:p>
          <a:p>
            <a:pPr>
              <a:buFont typeface="Arial" charset="0"/>
              <a:buChar char="•"/>
            </a:pPr>
            <a:r>
              <a:rPr lang="ru-RU" altLang="ru-RU" sz="2400" b="1" dirty="0"/>
              <a:t>визуальные средства общения (официальный сайт).</a:t>
            </a:r>
          </a:p>
          <a:p>
            <a:pPr>
              <a:buFont typeface="Arial" charset="0"/>
              <a:buChar char="•"/>
            </a:pPr>
            <a:endParaRPr lang="ru-RU" altLang="ru-RU" dirty="0"/>
          </a:p>
        </p:txBody>
      </p:sp>
      <p:pic>
        <p:nvPicPr>
          <p:cNvPr id="11" name="Рисунок 10" descr="C:\Users\Высоковская НОШ\Desktop\DCIM\108_PANA\P10801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86190"/>
            <a:ext cx="2285991" cy="17502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Высоковская НОШ\Desktop\DCIM\108_PANA\P108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2185987" cy="17145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Высоковская НОШ\Desktop\P10808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2143140" cy="1643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b="1" dirty="0" smtClean="0"/>
              <a:t> педагогические советы;</a:t>
            </a:r>
          </a:p>
          <a:p>
            <a:pPr>
              <a:buFont typeface="Arial" charset="0"/>
              <a:buChar char="•"/>
            </a:pPr>
            <a:r>
              <a:rPr lang="ru-RU" altLang="ru-RU" b="1" dirty="0" smtClean="0"/>
              <a:t>открытые показы образовательной деятельности в  саду и открытых уроков в школе;</a:t>
            </a:r>
          </a:p>
          <a:p>
            <a:pPr>
              <a:buFont typeface="Arial" charset="0"/>
              <a:buChar char="•"/>
            </a:pPr>
            <a:r>
              <a:rPr lang="ru-RU" altLang="ru-RU" b="1" dirty="0" smtClean="0"/>
              <a:t>педагогические и психологические наблюдения.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2195513" y="549275"/>
            <a:ext cx="5616575" cy="695265"/>
          </a:xfrm>
          <a:prstGeom prst="horizontalScroll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i="1" dirty="0"/>
              <a:t>Работа с педагогами</a:t>
            </a:r>
            <a:r>
              <a:rPr lang="ru-RU" alt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2141538" y="325438"/>
            <a:ext cx="4897437" cy="695265"/>
          </a:xfrm>
          <a:prstGeom prst="horizontalScroll">
            <a:avLst>
              <a:gd name="adj" fmla="val 1217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i="1" dirty="0"/>
              <a:t>Работа с детьми</a:t>
            </a:r>
            <a:r>
              <a:rPr lang="ru-RU" altLang="ru-RU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208941"/>
            <a:ext cx="8928991" cy="452431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экскурсии в школу;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знакомство </a:t>
            </a:r>
            <a:r>
              <a:rPr lang="ru-RU" sz="2400" b="1" dirty="0"/>
              <a:t>и взаимодействие дошкольников с учителями </a:t>
            </a:r>
            <a:r>
              <a:rPr lang="ru-RU" sz="2400" b="1" dirty="0" smtClean="0"/>
              <a:t>и </a:t>
            </a:r>
            <a:r>
              <a:rPr lang="ru-RU" sz="2400" b="1" dirty="0"/>
              <a:t>учениками начальной школы;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выставки рисунков и поделок;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совместные праздники и спортивные соревнования </a:t>
            </a:r>
          </a:p>
          <a:p>
            <a:pPr>
              <a:defRPr/>
            </a:pPr>
            <a:r>
              <a:rPr lang="en-US" sz="2400" b="1" dirty="0" smtClean="0"/>
              <a:t>   </a:t>
            </a:r>
            <a:r>
              <a:rPr lang="ru-RU" sz="2400" b="1" dirty="0" smtClean="0"/>
              <a:t>дошкольников </a:t>
            </a:r>
            <a:r>
              <a:rPr lang="ru-RU" sz="2400" b="1" dirty="0"/>
              <a:t>и </a:t>
            </a:r>
            <a:r>
              <a:rPr lang="ru-RU" sz="2400" b="1" dirty="0" smtClean="0"/>
              <a:t>обучающихся;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участие </a:t>
            </a:r>
            <a:r>
              <a:rPr lang="ru-RU" sz="2400" b="1" dirty="0"/>
              <a:t>в театрализованной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посещение дошкольниками адаптационного курса </a:t>
            </a:r>
            <a:r>
              <a:rPr lang="ru-RU" sz="2400" b="1" dirty="0" smtClean="0"/>
              <a:t>занятий,</a:t>
            </a:r>
            <a:r>
              <a:rPr lang="en-US" sz="2400" b="1" dirty="0" smtClean="0"/>
              <a:t> </a:t>
            </a:r>
            <a:r>
              <a:rPr lang="ru-RU" sz="2400" b="1" dirty="0" smtClean="0"/>
              <a:t>организованных </a:t>
            </a:r>
            <a:r>
              <a:rPr lang="ru-RU" sz="2400" b="1" dirty="0"/>
              <a:t>при </a:t>
            </a:r>
            <a:r>
              <a:rPr lang="ru-RU" sz="2400" b="1" dirty="0" smtClean="0"/>
              <a:t>школе;</a:t>
            </a:r>
          </a:p>
          <a:p>
            <a:pPr marL="285750" indent="-285750">
              <a:defRPr/>
            </a:pP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400" b="1" dirty="0"/>
          </a:p>
          <a:p>
            <a:pPr>
              <a:defRPr/>
            </a:pPr>
            <a:endParaRPr lang="ru-RU" sz="2400" dirty="0"/>
          </a:p>
        </p:txBody>
      </p:sp>
      <p:pic>
        <p:nvPicPr>
          <p:cNvPr id="4" name="Рисунок 3" descr="C:\Users\Высоковская НОШ\Desktop\DCIM\107_PANA\P10702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256"/>
            <a:ext cx="2114550" cy="15859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 descr="C:\Users\Высоковская НОШ\Desktop\Screenshot_20220325-105715_Gallery.jpg"/>
          <p:cNvPicPr/>
          <p:nvPr/>
        </p:nvPicPr>
        <p:blipFill>
          <a:blip r:embed="rId3" cstate="print"/>
          <a:srcRect t="34477" r="4597" b="36818"/>
          <a:stretch>
            <a:fillRect/>
          </a:stretch>
        </p:blipFill>
        <p:spPr bwMode="auto">
          <a:xfrm>
            <a:off x="3071802" y="4643446"/>
            <a:ext cx="2214578" cy="140970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336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Высоковская НОШ</cp:lastModifiedBy>
  <cp:revision>69</cp:revision>
  <dcterms:created xsi:type="dcterms:W3CDTF">2016-11-02T14:59:17Z</dcterms:created>
  <dcterms:modified xsi:type="dcterms:W3CDTF">2022-04-05T14:30:04Z</dcterms:modified>
</cp:coreProperties>
</file>