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6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61" r:id="rId8"/>
    <p:sldId id="274" r:id="rId9"/>
    <p:sldId id="276" r:id="rId10"/>
    <p:sldId id="299" r:id="rId11"/>
    <p:sldId id="275" r:id="rId12"/>
    <p:sldId id="277" r:id="rId13"/>
    <p:sldId id="278" r:id="rId14"/>
    <p:sldId id="279" r:id="rId15"/>
    <p:sldId id="280" r:id="rId16"/>
    <p:sldId id="262" r:id="rId17"/>
    <p:sldId id="281" r:id="rId18"/>
    <p:sldId id="283" r:id="rId19"/>
    <p:sldId id="282" r:id="rId20"/>
    <p:sldId id="285" r:id="rId21"/>
    <p:sldId id="300" r:id="rId22"/>
    <p:sldId id="286" r:id="rId23"/>
    <p:sldId id="263" r:id="rId24"/>
    <p:sldId id="288" r:id="rId25"/>
    <p:sldId id="264" r:id="rId26"/>
    <p:sldId id="289" r:id="rId27"/>
    <p:sldId id="290" r:id="rId28"/>
    <p:sldId id="291" r:id="rId29"/>
    <p:sldId id="293" r:id="rId30"/>
    <p:sldId id="294" r:id="rId31"/>
    <p:sldId id="265" r:id="rId32"/>
    <p:sldId id="296" r:id="rId33"/>
    <p:sldId id="297" r:id="rId34"/>
    <p:sldId id="266" r:id="rId35"/>
    <p:sldId id="272" r:id="rId36"/>
    <p:sldId id="270" r:id="rId37"/>
    <p:sldId id="30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24958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40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450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415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595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613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78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33530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01624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1776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44721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52285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11207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13677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21445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99679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75135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44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  <p:sldLayoutId id="2147484130" r:id="rId14"/>
    <p:sldLayoutId id="2147484131" r:id="rId15"/>
    <p:sldLayoutId id="2147484132" r:id="rId16"/>
    <p:sldLayoutId id="2147484133" r:id="rId17"/>
  </p:sldLayoutIdLst>
  <p:transition spd="slow">
    <p:push dir="u"/>
  </p:transition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ru.wikipedia.org/wiki/%D0%9F%D0%B0%D1%80%D1%81%D1%83%D0%BD%D0%B0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620688"/>
            <a:ext cx="856895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4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История России 7 класс</a:t>
            </a:r>
          </a:p>
          <a:p>
            <a:pPr algn="ctr"/>
            <a:endParaRPr lang="ru-RU" sz="4000" b="1" dirty="0">
              <a:solidFill>
                <a:schemeClr val="accent4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ru-RU" sz="4000" b="1" dirty="0">
                <a:solidFill>
                  <a:srgbClr val="C00000"/>
                </a:solidFill>
                <a:latin typeface="Bookman Old Style" panose="02050604050505020204" pitchFamily="18" charset="0"/>
                <a:ea typeface="Yu Gothic UI Semilight" panose="020B0400000000000000" pitchFamily="34" charset="-128"/>
                <a:cs typeface="Times New Roman" pitchFamily="18" charset="0"/>
              </a:rPr>
              <a:t>Тема урока: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latin typeface="Bookman Old Style" panose="02050604050505020204" pitchFamily="18" charset="0"/>
                <a:ea typeface="Yu Gothic UI Semilight" panose="020B0400000000000000" pitchFamily="34" charset="-128"/>
                <a:cs typeface="Times New Roman" pitchFamily="18" charset="0"/>
              </a:rPr>
              <a:t>Культура народов России в XVII в.</a:t>
            </a:r>
          </a:p>
          <a:p>
            <a:pPr algn="r"/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algn="r"/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algn="r"/>
            <a:r>
              <a:rPr lang="ru-RU" sz="2400" b="1" dirty="0">
                <a:solidFill>
                  <a:schemeClr val="accent4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Подготовила:</a:t>
            </a:r>
          </a:p>
          <a:p>
            <a:pPr algn="r"/>
            <a:r>
              <a:rPr lang="ru-RU" sz="2400" b="1" dirty="0">
                <a:solidFill>
                  <a:schemeClr val="accent4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Учитель </a:t>
            </a:r>
          </a:p>
          <a:p>
            <a:pPr algn="r"/>
            <a:r>
              <a:rPr lang="ru-RU" sz="2400" b="1" dirty="0">
                <a:solidFill>
                  <a:schemeClr val="accent4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истории и обществознания</a:t>
            </a:r>
          </a:p>
          <a:p>
            <a:pPr algn="r"/>
            <a:r>
              <a:rPr lang="ru-RU" sz="2400" b="1" dirty="0">
                <a:solidFill>
                  <a:schemeClr val="accent4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МОУ « </a:t>
            </a:r>
            <a:r>
              <a:rPr lang="ru-RU" sz="2400" b="1" dirty="0" err="1">
                <a:solidFill>
                  <a:schemeClr val="accent4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Рамешковская</a:t>
            </a:r>
            <a:r>
              <a:rPr lang="ru-RU" sz="2400" b="1" dirty="0">
                <a:solidFill>
                  <a:schemeClr val="accent4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СОШ »</a:t>
            </a:r>
          </a:p>
          <a:p>
            <a:pPr algn="r"/>
            <a:r>
              <a:rPr lang="ru-RU" sz="2400" b="1" dirty="0" err="1">
                <a:solidFill>
                  <a:schemeClr val="accent4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Гусарова</a:t>
            </a:r>
            <a:r>
              <a:rPr lang="ru-RU" sz="2400" b="1" dirty="0">
                <a:solidFill>
                  <a:schemeClr val="accent4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 С. Н.</a:t>
            </a:r>
            <a:r>
              <a:rPr lang="ru-RU" sz="2800" b="1" dirty="0">
                <a:solidFill>
                  <a:srgbClr val="7030A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</a:p>
          <a:p>
            <a:pPr algn="r"/>
            <a:r>
              <a:rPr lang="ru-RU" sz="2800" b="1" dirty="0">
                <a:solidFill>
                  <a:schemeClr val="accent4"/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756170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332656"/>
            <a:ext cx="74888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solidFill>
                  <a:srgbClr val="C00000"/>
                </a:solidFill>
                <a:latin typeface="Bookman Old Style" panose="02050604050505020204" pitchFamily="18" charset="0"/>
                <a:cs typeface="Times New Roman" pitchFamily="18" charset="0"/>
              </a:rPr>
              <a:t>При Посольском приказе была открыта </a:t>
            </a:r>
            <a:r>
              <a:rPr lang="ru-RU" sz="2800" b="1" u="sng" dirty="0">
                <a:solidFill>
                  <a:srgbClr val="7030A0"/>
                </a:solidFill>
                <a:latin typeface="Bookman Old Style" panose="02050604050505020204" pitchFamily="18" charset="0"/>
                <a:cs typeface="Times New Roman" pitchFamily="18" charset="0"/>
              </a:rPr>
              <a:t>школа для подготовки переводчиков.</a:t>
            </a:r>
          </a:p>
        </p:txBody>
      </p:sp>
      <p:pic>
        <p:nvPicPr>
          <p:cNvPr id="2050" name="Picture 2" descr="C:\Users\3\Desktop\scale_120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91" y="2060848"/>
            <a:ext cx="6814575" cy="374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18278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82089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Bookman Old Style" panose="02050604050505020204" pitchFamily="18" charset="0"/>
                <a:cs typeface="Times New Roman" pitchFamily="18" charset="0"/>
              </a:rPr>
              <a:t>Во второй половине XVII в. Печатный двор выпустил более 300 тыс. букварей и около 150 тыс. церковных учебных книг. </a:t>
            </a:r>
          </a:p>
          <a:p>
            <a:r>
              <a:rPr lang="ru-RU" sz="2800" b="1" dirty="0">
                <a:solidFill>
                  <a:srgbClr val="C00000"/>
                </a:solidFill>
                <a:latin typeface="Bookman Old Style" panose="02050604050505020204" pitchFamily="18" charset="0"/>
                <a:cs typeface="Times New Roman" pitchFamily="18" charset="0"/>
              </a:rPr>
              <a:t>Самым известным из учебников стал «Букварь» В. Ф. </a:t>
            </a:r>
            <a:r>
              <a:rPr lang="ru-RU" sz="2800" b="1" dirty="0" err="1">
                <a:solidFill>
                  <a:srgbClr val="C00000"/>
                </a:solidFill>
                <a:latin typeface="Bookman Old Style" panose="02050604050505020204" pitchFamily="18" charset="0"/>
                <a:cs typeface="Times New Roman" pitchFamily="18" charset="0"/>
              </a:rPr>
              <a:t>Бурцова-Протопопова</a:t>
            </a:r>
            <a:r>
              <a:rPr lang="ru-RU" sz="2800" b="1" dirty="0">
                <a:solidFill>
                  <a:srgbClr val="C00000"/>
                </a:solidFill>
                <a:latin typeface="Bookman Old Style" panose="02050604050505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4" name="Picture 2" descr="http://www.mmkv.org/images/mmkv01/mmkv01-6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3824990" cy="251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3\Desktop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789" y="3645024"/>
            <a:ext cx="3987706" cy="251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68994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9" y="188640"/>
            <a:ext cx="82089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Школы  открывались при церквях и монастырях. За образец брались украинские и белорусские школы, в качестве учителей приглашали учёных православных монахов из Речи Посполитой.</a:t>
            </a:r>
          </a:p>
        </p:txBody>
      </p:sp>
      <p:pic>
        <p:nvPicPr>
          <p:cNvPr id="4098" name="Picture 2" descr="C:\Users\3\Desktop\scale_1200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43" y="2447885"/>
            <a:ext cx="5976664" cy="3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98225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548" y="332656"/>
            <a:ext cx="82449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В Москву для воспитания детей царя Алексея Михайловича был приглашён </a:t>
            </a:r>
            <a:r>
              <a:rPr lang="ru-RU" sz="2800" b="1" u="sng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Симеон</a:t>
            </a:r>
            <a:r>
              <a:rPr lang="ru-RU" sz="2800" b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Полоцкий</a:t>
            </a:r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.  </a:t>
            </a:r>
            <a:endParaRPr lang="ru-RU" sz="2800" b="1" u="sng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3\Desktop\2-m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40" y="2112995"/>
            <a:ext cx="7550187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6907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0"/>
            <a:ext cx="85689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Большой вклад в  распространение книжных знаний сделали глава Московского печатного двора </a:t>
            </a:r>
            <a:r>
              <a:rPr lang="ru-RU" sz="2800" b="1" u="sng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Карион</a:t>
            </a:r>
            <a:r>
              <a:rPr lang="ru-RU" sz="2800" b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Истомин, </a:t>
            </a:r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его иллюстрированный Букварь стал лучшим учебным пособием того времени.</a:t>
            </a:r>
          </a:p>
        </p:txBody>
      </p:sp>
      <p:pic>
        <p:nvPicPr>
          <p:cNvPr id="8200" name="Picture 8" descr="http://chto-chitat-detyam.ru/img2/16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3108269" cy="328987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3\Desktop\01-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2558423"/>
            <a:ext cx="4496231" cy="329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23529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516" y="188640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1687 г</a:t>
            </a:r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. греками братьями </a:t>
            </a:r>
            <a:r>
              <a:rPr lang="ru-RU" sz="2800" b="1" u="sng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Лихудами</a:t>
            </a:r>
            <a:r>
              <a:rPr lang="ru-RU" sz="2800" b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было открыто первое в России высшее учебное заведение — </a:t>
            </a:r>
            <a:r>
              <a:rPr lang="ru-RU" sz="2800" b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Славяно-греко-латинское училище (позже — академия). </a:t>
            </a:r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Приём в него был разрешён детям из </a:t>
            </a:r>
            <a:r>
              <a:rPr lang="ru-RU" sz="2800" b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свободных сословий</a:t>
            </a:r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. </a:t>
            </a:r>
          </a:p>
        </p:txBody>
      </p:sp>
      <p:pic>
        <p:nvPicPr>
          <p:cNvPr id="7170" name="Picture 2" descr="C:\Users\3\Desktop\kdmzk-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2" y="2564904"/>
            <a:ext cx="668159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47013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16632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Bahnschrift SemiLight" panose="020B0502040204020203" pitchFamily="34" charset="0"/>
                <a:cs typeface="Times New Roman" pitchFamily="18" charset="0"/>
              </a:rPr>
              <a:t>Научные знания</a:t>
            </a:r>
            <a:endParaRPr lang="ru-RU" sz="3600" dirty="0">
              <a:solidFill>
                <a:srgbClr val="C000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317" y="762963"/>
            <a:ext cx="87711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В XVII в. главным источником научных знаний продолжали оставаться книги западноевропейских авторов, переведённые на русский язык. В основном это были практические руководства в области медицины, производства чернил, добычи соли и др.</a:t>
            </a:r>
          </a:p>
        </p:txBody>
      </p:sp>
      <p:pic>
        <p:nvPicPr>
          <p:cNvPr id="8194" name="Picture 2" descr="C:\Users\3\Desktop\7fa08168eccb6230a082731b3a7b747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83885"/>
            <a:ext cx="4896544" cy="325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09598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6409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Из-за границы в Россию доставлялись и многие технические новинки, использовавшиеся затем в научных целях. Так, уже в начале 17 века  в России появилась первая подзорная труба.</a:t>
            </a:r>
          </a:p>
        </p:txBody>
      </p:sp>
      <p:pic>
        <p:nvPicPr>
          <p:cNvPr id="9218" name="Picture 2" descr="C:\Users\3\Desktop\3647.97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77" y="2420888"/>
            <a:ext cx="6840760" cy="392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4862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04664"/>
            <a:ext cx="88924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По мере освоения новых территорий географами уточнялись границы Российского государства. Появились первые </a:t>
            </a:r>
            <a:r>
              <a:rPr lang="ru-RU" sz="2800" b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сводные карты страны</a:t>
            </a:r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760" y="2204864"/>
            <a:ext cx="3762672" cy="318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3\Desktop\img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44" y="2204863"/>
            <a:ext cx="3863414" cy="318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58221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8144" y="6389456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Иннокентий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Гизелъ</a:t>
            </a:r>
            <a:r>
              <a:rPr lang="ru-RU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291" y="332656"/>
            <a:ext cx="88272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1674 г.</a:t>
            </a:r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в Киеве была издана </a:t>
            </a:r>
            <a:r>
              <a:rPr lang="ru-RU" sz="2800" b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первая печатная история Российского государства с древнейших времён до начала 1670-х гг. — Синопсис</a:t>
            </a:r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. Её автором предположительно был киевский </a:t>
            </a:r>
            <a:r>
              <a:rPr lang="ru-RU" sz="2800" b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монах Иннокентий </a:t>
            </a:r>
            <a:r>
              <a:rPr lang="ru-RU" sz="2800" b="1" u="sng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Гизелъ</a:t>
            </a:r>
            <a:r>
              <a:rPr lang="ru-RU" sz="2800" b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7784" y="6237312"/>
            <a:ext cx="1995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Синопсис</a:t>
            </a:r>
          </a:p>
        </p:txBody>
      </p:sp>
      <p:pic>
        <p:nvPicPr>
          <p:cNvPr id="11266" name="Picture 2" descr="C:\Users\3\Desktop\1752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69" y="2852936"/>
            <a:ext cx="4636229" cy="309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3\Desktop\gizel-inokenti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565127"/>
            <a:ext cx="2679700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48908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692696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Цель урока: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0811" y="1484784"/>
            <a:ext cx="75263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accent4"/>
                </a:solidFill>
                <a:latin typeface="Bookman Old Style" panose="02050604050505020204" pitchFamily="18" charset="0"/>
                <a:cs typeface="Times New Roman" pitchFamily="18" charset="0"/>
              </a:rPr>
              <a:t>Познакомиться с особенностями, направлениями и основными  достижениями русской культуры XVII века.</a:t>
            </a:r>
          </a:p>
        </p:txBody>
      </p:sp>
    </p:spTree>
    <p:extLst>
      <p:ext uri="{BB962C8B-B14F-4D97-AF65-F5344CB8AC3E}">
        <p14:creationId xmlns:p14="http://schemas.microsoft.com/office/powerpoint/2010/main" val="171650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1" y="260648"/>
            <a:ext cx="83529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Научные знания использовались на практике. </a:t>
            </a:r>
          </a:p>
          <a:p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1615</a:t>
            </a:r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г. русские мастера изготовили </a:t>
            </a:r>
            <a:r>
              <a:rPr lang="ru-RU" sz="2800" b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первую пушку с винтовой нарезкой ствола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3\Desktop\g15008_87578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744"/>
            <a:ext cx="6120680" cy="407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56747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За один год был отлит колокол весом </a:t>
            </a:r>
          </a:p>
          <a:p>
            <a:r>
              <a:rPr lang="ru-RU" sz="3200" b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12,5 тыс. пудов </a:t>
            </a:r>
            <a:r>
              <a:rPr lang="ru-RU" sz="32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(более 200 тонн).</a:t>
            </a:r>
          </a:p>
        </p:txBody>
      </p:sp>
      <p:pic>
        <p:nvPicPr>
          <p:cNvPr id="13314" name="Picture 2" descr="C:\Users\3\Desktop\6d32ad2a28f8b0b183d6ad19f3d6599bb5042a5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681156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61055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9912" y="260648"/>
            <a:ext cx="53640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Русские мастера хорошо владели техникой крепостного и церковного строительства. </a:t>
            </a:r>
          </a:p>
          <a:p>
            <a:endParaRPr lang="ru-RU" sz="28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2149" y="3505237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Церковь Вознесения Господня на Никитской. Москва. 1634г.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304256" cy="320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48691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99682" y="5589240"/>
            <a:ext cx="5292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838420" y="5635406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Церковь Рождества Богородицы в Путинках (1649-1652)</a:t>
            </a:r>
          </a:p>
        </p:txBody>
      </p:sp>
      <p:pic>
        <p:nvPicPr>
          <p:cNvPr id="14338" name="Picture 2" descr="C:\Users\3\Desktop\800px-nativity_church_at_putin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024" y="2276872"/>
            <a:ext cx="259530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692991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8" y="0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Литература.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668851"/>
            <a:ext cx="777686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40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Литература переставала быть лишь богословской, церковной — всё больше появлялось светских произведений. </a:t>
            </a:r>
          </a:p>
          <a:p>
            <a:r>
              <a:rPr lang="ru-RU" sz="40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- В XVII в. впервые стали записывать выдающиеся литературные памятники устного народного творчества — былины, пословицы, песни, заговоры.</a:t>
            </a:r>
          </a:p>
        </p:txBody>
      </p:sp>
    </p:spTree>
    <p:extLst>
      <p:ext uri="{BB962C8B-B14F-4D97-AF65-F5344CB8AC3E}">
        <p14:creationId xmlns:p14="http://schemas.microsoft.com/office/powerpoint/2010/main" val="2646748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0"/>
            <a:ext cx="84969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ПУБЛИЦИСТИКА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32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род произведений, посвященных актуальным проблемам и явлениям текущей жизни общества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" t="6786" r="6666" b="7142"/>
          <a:stretch/>
        </p:blipFill>
        <p:spPr bwMode="auto">
          <a:xfrm>
            <a:off x="3707904" y="1837319"/>
            <a:ext cx="4922714" cy="321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42661"/>
            <a:ext cx="2252547" cy="332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383188"/>
            <a:ext cx="86409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Подвиг защитников Троице-Сергиева монастыря, выдержавших многомесячную осаду польских войск, нашёл своё отражение в </a:t>
            </a:r>
            <a:r>
              <a:rPr lang="ru-RU" sz="2800" b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«Сказании» Авраамия Палицына.</a:t>
            </a:r>
          </a:p>
        </p:txBody>
      </p:sp>
    </p:spTree>
    <p:extLst>
      <p:ext uri="{BB962C8B-B14F-4D97-AF65-F5344CB8AC3E}">
        <p14:creationId xmlns:p14="http://schemas.microsoft.com/office/powerpoint/2010/main" val="1296829229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190381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Архитектура.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836712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/>
                </a:solidFill>
              </a:rPr>
              <a:t>Одни считают русское узорочье сложившимся к XVII веку архитектурным стилем, созвучным позднему Ренессансу, другие – первым этапом в становлении русского </a:t>
            </a:r>
            <a:r>
              <a:rPr lang="ru-RU" sz="2400" b="1" dirty="0">
                <a:solidFill>
                  <a:srgbClr val="00B0F0"/>
                </a:solidFill>
              </a:rPr>
              <a:t>барокко. </a:t>
            </a:r>
            <a:endParaRPr lang="ru-RU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5517232"/>
            <a:ext cx="4281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Теремной дворец Московского Кремля.</a:t>
            </a:r>
          </a:p>
        </p:txBody>
      </p:sp>
      <p:pic>
        <p:nvPicPr>
          <p:cNvPr id="15362" name="Picture 2" descr="C:\Users\3\Desktop\Россия 78 теремной дворец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988840"/>
            <a:ext cx="513047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44559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845914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Летний деревянный дворец Алексея Михайловича в селе Коломенском под Москвой.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085"/>
            <a:ext cx="8352928" cy="554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430472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1" y="5661248"/>
            <a:ext cx="3573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Успенская церковь 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Алексеевского монастыря в Угличе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68" y="241977"/>
            <a:ext cx="3600399" cy="538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3" t="4016" r="16752" b="4319"/>
          <a:stretch/>
        </p:blipFill>
        <p:spPr bwMode="auto">
          <a:xfrm>
            <a:off x="3995936" y="271692"/>
            <a:ext cx="5039401" cy="535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5976" y="5661248"/>
            <a:ext cx="4524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Церковь Ильи Пророка в Ярославле</a:t>
            </a:r>
          </a:p>
        </p:txBody>
      </p:sp>
    </p:spTree>
    <p:extLst>
      <p:ext uri="{BB962C8B-B14F-4D97-AF65-F5344CB8AC3E}">
        <p14:creationId xmlns:p14="http://schemas.microsoft.com/office/powerpoint/2010/main" val="2368107161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7" y="260648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Почти сорок лет </a:t>
            </a:r>
            <a:r>
              <a:rPr lang="ru-RU" sz="2800" b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(1656—1698) </a:t>
            </a:r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шло строительство величественного комплекса </a:t>
            </a:r>
            <a:r>
              <a:rPr lang="ru-RU" sz="2800" b="1" u="sng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Новоиерусалимского</a:t>
            </a:r>
            <a:r>
              <a:rPr lang="ru-RU" sz="2800" b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(Воскресенского) монастыря, </a:t>
            </a:r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который должен был стать одной из загородных резиденций патриарха Никона.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 descr="https://resize.yandex.net/mailservice?url=https%3A%2F%2Fupload.wikimedia.org%2Fwikipedia%2Fcommons%2Fthumb%2Fc%2Fc6%2F20140531-IMG_7721-2.jpg%2F1024px-20140531-IMG_7721-2.jpg&amp;proxy=yes&amp;key=3b78b6297a31d08db0261635eaafbd6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376" y="2636912"/>
            <a:ext cx="7056786" cy="3969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2700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892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В 1624—1625 гг</a:t>
            </a:r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. на приземистой прежде Спасской башне Московского кремля   </a:t>
            </a:r>
            <a:r>
              <a:rPr lang="ru-RU" sz="2800" b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Б. Огурцов </a:t>
            </a:r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надстроил ещё один ярус. Под руководством английского мастера </a:t>
            </a:r>
            <a:r>
              <a:rPr lang="ru-RU" sz="2800" b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X. </a:t>
            </a:r>
            <a:r>
              <a:rPr lang="ru-RU" sz="2800" b="1" u="sng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Галовея</a:t>
            </a:r>
            <a:r>
              <a:rPr lang="ru-RU" sz="2800" b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были изготовлены большие часы, которые установили на башне.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r="6850" b="6547"/>
          <a:stretch/>
        </p:blipFill>
        <p:spPr bwMode="auto">
          <a:xfrm>
            <a:off x="2051720" y="2636912"/>
            <a:ext cx="4896544" cy="364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03101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476672"/>
            <a:ext cx="37224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План урока: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1246112"/>
            <a:ext cx="88204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sz="3200" dirty="0">
                <a:solidFill>
                  <a:schemeClr val="accent4"/>
                </a:solidFill>
                <a:latin typeface="Bookman Old Style" panose="02050604050505020204" pitchFamily="18" charset="0"/>
                <a:cs typeface="Times New Roman" pitchFamily="18" charset="0"/>
              </a:rPr>
              <a:t>Влияние европейской культуры. </a:t>
            </a:r>
          </a:p>
          <a:p>
            <a:r>
              <a:rPr lang="ru-RU" sz="3200" dirty="0">
                <a:solidFill>
                  <a:schemeClr val="accent4"/>
                </a:solidFill>
                <a:latin typeface="Bookman Old Style" panose="02050604050505020204" pitchFamily="18" charset="0"/>
                <a:cs typeface="Times New Roman" pitchFamily="18" charset="0"/>
              </a:rPr>
              <a:t>2) Образование. </a:t>
            </a:r>
          </a:p>
          <a:p>
            <a:r>
              <a:rPr lang="ru-RU" sz="3200" dirty="0">
                <a:solidFill>
                  <a:schemeClr val="accent4"/>
                </a:solidFill>
                <a:latin typeface="Bookman Old Style" panose="02050604050505020204" pitchFamily="18" charset="0"/>
                <a:cs typeface="Times New Roman" pitchFamily="18" charset="0"/>
              </a:rPr>
              <a:t>3) Научные знания. </a:t>
            </a:r>
          </a:p>
          <a:p>
            <a:r>
              <a:rPr lang="ru-RU" sz="3200" dirty="0">
                <a:solidFill>
                  <a:schemeClr val="accent4"/>
                </a:solidFill>
                <a:latin typeface="Bookman Old Style" panose="02050604050505020204" pitchFamily="18" charset="0"/>
                <a:cs typeface="Times New Roman" pitchFamily="18" charset="0"/>
              </a:rPr>
              <a:t>4) Литература. </a:t>
            </a:r>
          </a:p>
          <a:p>
            <a:r>
              <a:rPr lang="ru-RU" sz="3200" dirty="0">
                <a:solidFill>
                  <a:schemeClr val="accent4"/>
                </a:solidFill>
                <a:latin typeface="Bookman Old Style" panose="02050604050505020204" pitchFamily="18" charset="0"/>
                <a:cs typeface="Times New Roman" pitchFamily="18" charset="0"/>
              </a:rPr>
              <a:t>5) Архитектура. </a:t>
            </a:r>
          </a:p>
          <a:p>
            <a:r>
              <a:rPr lang="ru-RU" sz="3200" dirty="0">
                <a:solidFill>
                  <a:schemeClr val="accent4"/>
                </a:solidFill>
                <a:latin typeface="Bookman Old Style" panose="02050604050505020204" pitchFamily="18" charset="0"/>
                <a:cs typeface="Times New Roman" pitchFamily="18" charset="0"/>
              </a:rPr>
              <a:t>6) Живопись. </a:t>
            </a:r>
          </a:p>
          <a:p>
            <a:r>
              <a:rPr lang="ru-RU" sz="3200" dirty="0">
                <a:solidFill>
                  <a:schemeClr val="accent4"/>
                </a:solidFill>
                <a:latin typeface="Bookman Old Style" panose="02050604050505020204" pitchFamily="18" charset="0"/>
                <a:cs typeface="Times New Roman" pitchFamily="18" charset="0"/>
              </a:rPr>
              <a:t>7) Театр. </a:t>
            </a:r>
          </a:p>
          <a:p>
            <a:r>
              <a:rPr lang="ru-RU" sz="3200" dirty="0">
                <a:solidFill>
                  <a:schemeClr val="accent4"/>
                </a:solidFill>
                <a:latin typeface="Bookman Old Style" panose="02050604050505020204" pitchFamily="18" charset="0"/>
                <a:cs typeface="Times New Roman" pitchFamily="18" charset="0"/>
              </a:rPr>
              <a:t>8) Культурное взаимодействие народов</a:t>
            </a:r>
          </a:p>
          <a:p>
            <a:r>
              <a:rPr lang="ru-RU" sz="3200" dirty="0">
                <a:solidFill>
                  <a:schemeClr val="accent4"/>
                </a:solidFill>
                <a:latin typeface="Bookman Old Style" panose="02050604050505020204" pitchFamily="18" charset="0"/>
                <a:cs typeface="Times New Roman" pitchFamily="18" charset="0"/>
              </a:rPr>
              <a:t> России.</a:t>
            </a:r>
          </a:p>
        </p:txBody>
      </p:sp>
    </p:spTree>
    <p:extLst>
      <p:ext uri="{BB962C8B-B14F-4D97-AF65-F5344CB8AC3E}">
        <p14:creationId xmlns:p14="http://schemas.microsoft.com/office/powerpoint/2010/main" val="3051923776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88640"/>
            <a:ext cx="8568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Главная площадь Москвы  стала именоваться Красной (Красивой).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787" y="1573635"/>
            <a:ext cx="6192688" cy="433004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6381328"/>
            <a:ext cx="7041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Васнецов А. Красная площадь во второй половине 17 века </a:t>
            </a:r>
          </a:p>
        </p:txBody>
      </p:sp>
    </p:spTree>
    <p:extLst>
      <p:ext uri="{BB962C8B-B14F-4D97-AF65-F5344CB8AC3E}">
        <p14:creationId xmlns:p14="http://schemas.microsoft.com/office/powerpoint/2010/main" val="784222223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260648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Живопись.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906979"/>
            <a:ext cx="8712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Живописные произведения в XVII в., как и прежде, были представлены в основном иконами. Выдающимся мастером иконописи был </a:t>
            </a:r>
            <a:r>
              <a:rPr lang="ru-RU" sz="2800" b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Симон Ушаков.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593" y="5373216"/>
            <a:ext cx="3585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Симон Ушаков 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 Нерукотворный</a:t>
            </a:r>
          </a:p>
        </p:txBody>
      </p:sp>
      <p:pic>
        <p:nvPicPr>
          <p:cNvPr id="16386" name="Picture 2" descr="C:\Users\3\Desktop\3_spas_nerukotvorny_29.08.2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512" y="2524128"/>
            <a:ext cx="2649327" cy="339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418702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7984" y="586446"/>
            <a:ext cx="45365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Своего расцвета в XVII столетии достигла самобытная ярославская школа иконописи. В ярославских иконах нашли своё отражение исторические события (Нашествие Батыя на Русь, Куликовская битва и др.).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5570" y="5779592"/>
            <a:ext cx="4572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Илья Пророк с житием. Художник Семён Спиридонов. Ярославская иконописная школа. 1678 г.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3\Desktop\000027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2847"/>
            <a:ext cx="3637857" cy="487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310191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0553" y="459972"/>
            <a:ext cx="439248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Новым явлением в XVII в. стало возникновение и развитие </a:t>
            </a:r>
            <a:r>
              <a:rPr lang="ru-RU" sz="2400" b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портретной живописи. </a:t>
            </a:r>
          </a:p>
          <a:p>
            <a:r>
              <a:rPr lang="ru-RU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В XVII веке на Руси возникла </a:t>
            </a:r>
            <a:r>
              <a:rPr lang="ru-RU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 tooltip="Парсун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парсуна</a:t>
            </a:r>
            <a:r>
              <a:rPr lang="ru-RU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 — портрет, который по стилю, приёмам и материалам живописи первоначально ничем не отличаются от икон. Они создавались как надгробные, мемориальные образы, поэтому очевидна их связь с религиозной мыслью. Парсуна была прямой предшественницей портрета.</a:t>
            </a:r>
            <a:endParaRPr lang="ru-RU" sz="2400" b="1" u="sng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3" y="5733256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Портрет Натальи Кирилловны Нарышкиной. Конец 17в.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07" y="440667"/>
            <a:ext cx="3595488" cy="490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19629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18864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834972"/>
            <a:ext cx="85689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Новым для русской культуры явлением стало открытие в </a:t>
            </a:r>
            <a:r>
              <a:rPr lang="ru-RU" sz="28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1672 г.</a:t>
            </a:r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при дворе Алексея Михайловича </a:t>
            </a:r>
            <a:r>
              <a:rPr lang="ru-RU" sz="2800" b="1" u="sng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первого в России театра (закрыт в 1676г. после смерти царя)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15" y="2659907"/>
            <a:ext cx="6960557" cy="40328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447137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332656"/>
            <a:ext cx="5112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Вопрос урока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3" y="1484784"/>
            <a:ext cx="79208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Каковы были особенности развития культуры России в XVII в.? Какие направления в культуре занимали ведущее положение?</a:t>
            </a:r>
          </a:p>
        </p:txBody>
      </p:sp>
    </p:spTree>
    <p:extLst>
      <p:ext uri="{BB962C8B-B14F-4D97-AF65-F5344CB8AC3E}">
        <p14:creationId xmlns:p14="http://schemas.microsoft.com/office/powerpoint/2010/main" val="1913700149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0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Подведем итоги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646331"/>
            <a:ext cx="896448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Для русской культуры XVII в. характерно переплетение традиционного религиозного и нового светского мировоззрения. </a:t>
            </a:r>
          </a:p>
          <a:p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*Если в XIV —начале XV в. на первое место в развитии русской культуры вышла живопись, а в XV—XVI вв. её сменило зодчество, то в XVII в. передовые позиции принадлежали литературе.</a:t>
            </a:r>
          </a:p>
          <a:p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*XVII столетие стало временем расцвета самобытной русской культуры. Однако она была открытой для лучших мастеров и произведений культуры ряда европейских стран и народов самой России. </a:t>
            </a:r>
          </a:p>
          <a:p>
            <a:r>
              <a:rPr lang="ru-RU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*Власть и Русская православная церковь следили за тем, чтобы культурные новшества не подрывали основ культурной традиции русского народа.</a:t>
            </a:r>
          </a:p>
        </p:txBody>
      </p:sp>
    </p:spTree>
    <p:extLst>
      <p:ext uri="{BB962C8B-B14F-4D97-AF65-F5344CB8AC3E}">
        <p14:creationId xmlns:p14="http://schemas.microsoft.com/office/powerpoint/2010/main" val="2938269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Домашнее задание: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6865" y="2492896"/>
            <a:ext cx="6798735" cy="3442236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accent4"/>
                </a:solidFill>
              </a:rPr>
              <a:t>Пар. 26 читать, знать даты по теме, с. 102 вопросы думаем сравниваем ответить устно.</a:t>
            </a:r>
          </a:p>
        </p:txBody>
      </p:sp>
    </p:spTree>
    <p:extLst>
      <p:ext uri="{BB962C8B-B14F-4D97-AF65-F5344CB8AC3E}">
        <p14:creationId xmlns:p14="http://schemas.microsoft.com/office/powerpoint/2010/main" val="354748609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692696"/>
            <a:ext cx="5112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Вопросы урока: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3" y="1484784"/>
            <a:ext cx="7920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accent4"/>
                </a:solidFill>
                <a:latin typeface="Bookman Old Style" panose="02050604050505020204" pitchFamily="18" charset="0"/>
                <a:cs typeface="Times New Roman" pitchFamily="18" charset="0"/>
              </a:rPr>
              <a:t>Каковы были особенности развития культуры России в XVII веке ?</a:t>
            </a:r>
          </a:p>
          <a:p>
            <a:r>
              <a:rPr lang="ru-RU" sz="3200" dirty="0">
                <a:solidFill>
                  <a:schemeClr val="accent4"/>
                </a:solidFill>
                <a:latin typeface="Bookman Old Style" panose="02050604050505020204" pitchFamily="18" charset="0"/>
                <a:cs typeface="Times New Roman" pitchFamily="18" charset="0"/>
              </a:rPr>
              <a:t>   Какие направления в культуре    занимали ведущее положение?</a:t>
            </a:r>
          </a:p>
        </p:txBody>
      </p:sp>
    </p:spTree>
    <p:extLst>
      <p:ext uri="{BB962C8B-B14F-4D97-AF65-F5344CB8AC3E}">
        <p14:creationId xmlns:p14="http://schemas.microsoft.com/office/powerpoint/2010/main" val="2769470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9348" y="692696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Влияние европейской культуры: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1484785"/>
            <a:ext cx="85324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chemeClr val="accent4"/>
                </a:solidFill>
                <a:latin typeface="Bookman Old Style" panose="02050604050505020204" pitchFamily="18" charset="0"/>
                <a:cs typeface="Times New Roman" pitchFamily="18" charset="0"/>
              </a:rPr>
              <a:t>В XVII столетии войны России с Речью Посполитой, Швецией, Крымским ханством и Османской империей, </a:t>
            </a:r>
          </a:p>
          <a:p>
            <a:r>
              <a:rPr lang="ru-RU" sz="3200" dirty="0">
                <a:solidFill>
                  <a:schemeClr val="accent4"/>
                </a:solidFill>
                <a:latin typeface="Bookman Old Style" panose="02050604050505020204" pitchFamily="18" charset="0"/>
                <a:cs typeface="Times New Roman" pitchFamily="18" charset="0"/>
              </a:rPr>
              <a:t>а также присоединение Украины к России способствовали усилению иностранного </a:t>
            </a:r>
            <a:r>
              <a:rPr lang="ru-RU" sz="3200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itchFamily="18" charset="0"/>
              </a:rPr>
              <a:t>(</a:t>
            </a:r>
            <a:r>
              <a:rPr lang="ru-RU" sz="3200" u="sng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itchFamily="18" charset="0"/>
              </a:rPr>
              <a:t>в том числе и европейского</a:t>
            </a:r>
            <a:r>
              <a:rPr lang="ru-RU" sz="3200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itchFamily="18" charset="0"/>
              </a:rPr>
              <a:t>)</a:t>
            </a:r>
            <a:r>
              <a:rPr lang="ru-RU" sz="3200" dirty="0">
                <a:solidFill>
                  <a:schemeClr val="accent4"/>
                </a:solidFill>
                <a:latin typeface="Bookman Old Style" panose="02050604050505020204" pitchFamily="18" charset="0"/>
                <a:cs typeface="Times New Roman" pitchFamily="18" charset="0"/>
              </a:rPr>
              <a:t> влияния на развитие  российской культуры. </a:t>
            </a:r>
          </a:p>
        </p:txBody>
      </p:sp>
    </p:spTree>
    <p:extLst>
      <p:ext uri="{BB962C8B-B14F-4D97-AF65-F5344CB8AC3E}">
        <p14:creationId xmlns:p14="http://schemas.microsoft.com/office/powerpoint/2010/main" val="223159587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7" y="548680"/>
            <a:ext cx="84969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Для службы в русской армии и организации собственного дела из Западной Европы в Москву приезжали итальянцы, немцы, англичане, голландцы и др. Это были купцы и ремесленники, живописцы и лекари, аптекари и архитекторы, ростовщики и дипломаты. Власти приняли решение поселить иностранцев на окраине столицы в Немецкой слободе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44" y="188640"/>
            <a:ext cx="9031979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6349388"/>
            <a:ext cx="6336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Немецкая слобода в Москве  </a:t>
            </a:r>
            <a:r>
              <a:rPr lang="en-US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XVII </a:t>
            </a:r>
            <a:r>
              <a:rPr lang="ru-RU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в.</a:t>
            </a:r>
          </a:p>
        </p:txBody>
      </p:sp>
    </p:spTree>
    <p:extLst>
      <p:ext uri="{BB962C8B-B14F-4D97-AF65-F5344CB8AC3E}">
        <p14:creationId xmlns:p14="http://schemas.microsoft.com/office/powerpoint/2010/main" val="12559203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620689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Образование:.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1196752"/>
            <a:ext cx="81369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schemeClr val="accent4"/>
              </a:solidFill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chemeClr val="accent4"/>
                </a:solidFill>
                <a:latin typeface="Bookman Old Style" panose="02050604050505020204" pitchFamily="18" charset="0"/>
                <a:cs typeface="Times New Roman" pitchFamily="18" charset="0"/>
              </a:rPr>
              <a:t>   1) В XVII в. возросла потребность в широком распространении грамотности.</a:t>
            </a:r>
          </a:p>
          <a:p>
            <a:pPr algn="ctr"/>
            <a:r>
              <a:rPr lang="ru-RU" sz="2400" b="1" dirty="0">
                <a:solidFill>
                  <a:schemeClr val="accent4"/>
                </a:solidFill>
                <a:latin typeface="Bookman Old Style" panose="02050604050505020204" pitchFamily="18" charset="0"/>
                <a:cs typeface="Times New Roman" pitchFamily="18" charset="0"/>
              </a:rPr>
              <a:t>  2)  К  концу столетия в Москве грамотными были 24% взрослого мужского посадского населения.</a:t>
            </a:r>
          </a:p>
          <a:p>
            <a:pPr algn="ctr"/>
            <a:r>
              <a:rPr lang="ru-RU" sz="2400" b="1" dirty="0">
                <a:solidFill>
                  <a:schemeClr val="accent4"/>
                </a:solidFill>
                <a:latin typeface="Bookman Old Style" panose="02050604050505020204" pitchFamily="18" charset="0"/>
                <a:cs typeface="Times New Roman" pitchFamily="18" charset="0"/>
              </a:rPr>
              <a:t>  3) Быстро росла грамотность среди дворян. </a:t>
            </a:r>
          </a:p>
          <a:p>
            <a:pPr algn="ctr"/>
            <a:r>
              <a:rPr lang="ru-RU" sz="2400" b="1" dirty="0">
                <a:solidFill>
                  <a:schemeClr val="accent4"/>
                </a:solidFill>
                <a:latin typeface="Bookman Old Style" panose="02050604050505020204" pitchFamily="18" charset="0"/>
                <a:cs typeface="Times New Roman" pitchFamily="18" charset="0"/>
              </a:rPr>
              <a:t>  4)   Среди черносошных и даже крепостных крестьян тоже были грамотные люди. </a:t>
            </a:r>
          </a:p>
          <a:p>
            <a:pPr algn="ctr"/>
            <a:r>
              <a:rPr lang="ru-RU" sz="2400" b="1" dirty="0">
                <a:solidFill>
                  <a:schemeClr val="accent4"/>
                </a:solidFill>
                <a:latin typeface="Bookman Old Style" panose="02050604050505020204" pitchFamily="18" charset="0"/>
                <a:cs typeface="Times New Roman" pitchFamily="18" charset="0"/>
              </a:rPr>
              <a:t> 5)   Подавляющее большинство крестьян и женщины всех сословий оставались неграмотными.</a:t>
            </a:r>
          </a:p>
        </p:txBody>
      </p:sp>
    </p:spTree>
    <p:extLst>
      <p:ext uri="{BB962C8B-B14F-4D97-AF65-F5344CB8AC3E}">
        <p14:creationId xmlns:p14="http://schemas.microsoft.com/office/powerpoint/2010/main" val="348356313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9992" y="1628800"/>
            <a:ext cx="38884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4"/>
                </a:solidFill>
                <a:latin typeface="Bookman Old Style" panose="02050604050505020204" pitchFamily="18" charset="0"/>
                <a:cs typeface="Times New Roman" pitchFamily="18" charset="0"/>
              </a:rPr>
              <a:t>Посадских детей учили в основном </a:t>
            </a:r>
            <a:r>
              <a:rPr lang="ru-RU" b="1" u="sng" dirty="0">
                <a:solidFill>
                  <a:srgbClr val="7030A0"/>
                </a:solidFill>
                <a:latin typeface="Bookman Old Style" panose="02050604050505020204" pitchFamily="18" charset="0"/>
                <a:cs typeface="Times New Roman" pitchFamily="18" charset="0"/>
              </a:rPr>
              <a:t>чтению, письму и счёту.</a:t>
            </a:r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accent4"/>
                </a:solidFill>
                <a:latin typeface="Bookman Old Style" panose="02050604050505020204" pitchFamily="18" charset="0"/>
                <a:cs typeface="Times New Roman" pitchFamily="18" charset="0"/>
              </a:rPr>
              <a:t>Учителями выступали либо владевшие грамотой члены семьи, либо «мастера» из числа духовенства. Дворянские и боярские семьи стали приглашать учителей из-за границы</a:t>
            </a:r>
            <a:r>
              <a:rPr lang="ru-RU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 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439017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itchFamily="18" charset="0"/>
              </a:rPr>
              <a:t>Для XVII в. самой распространённой формой получения образования было домашнее обучение. </a:t>
            </a:r>
            <a:endParaRPr lang="ru-RU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C:\Users\3\Desktop\1 (7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69" y="2076530"/>
            <a:ext cx="3926123" cy="265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3\Desktop\scale_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48003"/>
            <a:ext cx="2232248" cy="203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3\Desktop\72e671e865c2aca0bff2133842e32b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23567"/>
            <a:ext cx="2678045" cy="21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28215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homsk.com/upload/media/entries/2018-01/28/1529-7-50ed294dd78f9f69998c5ad46f5c9c0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221" y="3645994"/>
            <a:ext cx="3969951" cy="255211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88640"/>
            <a:ext cx="85689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solidFill>
                <a:srgbClr val="C00000"/>
              </a:solidFill>
              <a:latin typeface="Bookman Old Style" panose="02050604050505020204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C00000"/>
                </a:solidFill>
                <a:latin typeface="Bookman Old Style" panose="02050604050505020204" pitchFamily="18" charset="0"/>
                <a:cs typeface="Times New Roman" pitchFamily="18" charset="0"/>
              </a:rPr>
              <a:t>В </a:t>
            </a:r>
            <a:r>
              <a:rPr lang="ru-RU" sz="2400" u="sng" dirty="0">
                <a:solidFill>
                  <a:srgbClr val="7030A0"/>
                </a:solidFill>
                <a:latin typeface="Bookman Old Style" panose="02050604050505020204" pitchFamily="18" charset="0"/>
                <a:cs typeface="Times New Roman" pitchFamily="18" charset="0"/>
              </a:rPr>
              <a:t>1654 г</a:t>
            </a:r>
            <a:r>
              <a:rPr lang="ru-RU" sz="2400" dirty="0">
                <a:solidFill>
                  <a:srgbClr val="7030A0"/>
                </a:solidFill>
                <a:latin typeface="Bookman Old Style" panose="02050604050505020204" pitchFamily="18" charset="0"/>
                <a:cs typeface="Times New Roman" pitchFamily="18" charset="0"/>
              </a:rPr>
              <a:t>.</a:t>
            </a:r>
            <a:r>
              <a:rPr lang="ru-RU" sz="2400" dirty="0">
                <a:solidFill>
                  <a:srgbClr val="C00000"/>
                </a:solidFill>
                <a:latin typeface="Bookman Old Style" panose="02050604050505020204" pitchFamily="18" charset="0"/>
                <a:cs typeface="Times New Roman" pitchFamily="18" charset="0"/>
              </a:rPr>
              <a:t> при Аптекарском приказе была основана первая в России </a:t>
            </a:r>
            <a:r>
              <a:rPr lang="ru-RU" sz="2400" u="sng" dirty="0">
                <a:solidFill>
                  <a:srgbClr val="7030A0"/>
                </a:solidFill>
                <a:latin typeface="Bookman Old Style" panose="02050604050505020204" pitchFamily="18" charset="0"/>
                <a:cs typeface="Times New Roman" pitchFamily="18" charset="0"/>
              </a:rPr>
              <a:t>лекарская школа</a:t>
            </a:r>
            <a:r>
              <a:rPr lang="ru-RU" sz="2400" dirty="0">
                <a:solidFill>
                  <a:srgbClr val="C00000"/>
                </a:solidFill>
                <a:latin typeface="Bookman Old Style" panose="02050604050505020204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C00000"/>
                </a:solidFill>
                <a:latin typeface="Bookman Old Style" panose="02050604050505020204" pitchFamily="18" charset="0"/>
                <a:cs typeface="Times New Roman" pitchFamily="18" charset="0"/>
              </a:rPr>
              <a:t>котрая</a:t>
            </a:r>
            <a:r>
              <a:rPr lang="ru-RU" sz="2400" dirty="0">
                <a:solidFill>
                  <a:srgbClr val="C00000"/>
                </a:solidFill>
                <a:latin typeface="Bookman Old Style" panose="02050604050505020204" pitchFamily="18" charset="0"/>
                <a:cs typeface="Times New Roman" pitchFamily="18" charset="0"/>
              </a:rPr>
              <a:t> готовила лекарей для войск. В школу было  принято 30 учеников из «стрелецких детей». Срок обучения планировался индивидуально в зависимости от степени подготовленности учеников. В 1658 г. состоялся первый выпуск – 13 человек, остальные окончили школу в 1650 году.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43808" y="6381328"/>
            <a:ext cx="327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Аптекарский  приказ</a:t>
            </a:r>
          </a:p>
        </p:txBody>
      </p:sp>
    </p:spTree>
    <p:extLst>
      <p:ext uri="{BB962C8B-B14F-4D97-AF65-F5344CB8AC3E}">
        <p14:creationId xmlns:p14="http://schemas.microsoft.com/office/powerpoint/2010/main" val="1194563564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652</TotalTime>
  <Words>1117</Words>
  <Application>Microsoft Office PowerPoint</Application>
  <PresentationFormat>Экран (4:3)</PresentationFormat>
  <Paragraphs>115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5" baseType="lpstr">
      <vt:lpstr>Arial</vt:lpstr>
      <vt:lpstr>Bahnschrift SemiLight</vt:lpstr>
      <vt:lpstr>Bookman Old Style</vt:lpstr>
      <vt:lpstr>Calibri Light</vt:lpstr>
      <vt:lpstr>Comic Sans MS</vt:lpstr>
      <vt:lpstr>Garamond</vt:lpstr>
      <vt:lpstr>Times New Roman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User</cp:lastModifiedBy>
  <cp:revision>74</cp:revision>
  <dcterms:created xsi:type="dcterms:W3CDTF">2017-10-30T15:08:54Z</dcterms:created>
  <dcterms:modified xsi:type="dcterms:W3CDTF">2023-04-10T04:13:48Z</dcterms:modified>
</cp:coreProperties>
</file>