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71" r:id="rId2"/>
    <p:sldId id="256" r:id="rId3"/>
    <p:sldId id="26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997A76-349A-419B-8398-C47F402E7835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A2DB4-5484-4FF2-9143-A41903E8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6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FA79-FE97-4F93-B40E-86821DCAA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7FBC-43CF-45F6-B1BE-464F39986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53E1-A1DB-4B5B-BFFA-234837970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0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8987-FDD1-46B2-A02F-5E79B722C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3557-01A3-41AA-A317-FF14244D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4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CFB9-1502-4EEB-B1E6-D2991E66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E9B1-ED57-4263-9CB1-7C1C41C8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CA33-794E-45F2-A18A-320E5182C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2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F483-5B9E-46DC-BE69-1C4FB1949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E9BE-DE30-40A4-BE04-E59FDBBB9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2AF2-9859-4FF5-BB39-28AE14723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E496-CC5A-489A-BAE1-90E86AF1B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9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0D08A530-5C22-44D0-93B3-61116CBF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g58.imageshack.us/img58/4453/cgk0gt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tors.ru/illustrations/1067388.slider_itype=&amp;slider_order=position" TargetMode="External"/><Relationship Id="rId2" Type="http://schemas.openxmlformats.org/officeDocument/2006/relationships/hyperlink" Target="https://gas-kvas.com/detskie-risunki/print:page,1,36312-detskie-risunki-shapokljak-44-foto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32566" cy="49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407" y="55647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Автор презентации: Мантрова Л.В.,</a:t>
            </a:r>
          </a:p>
          <a:p>
            <a:r>
              <a:rPr lang="ru-RU" i="1" dirty="0"/>
              <a:t>учитель русского языка и литературы МОУ «Киверичская СОШ»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208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Внеклассное мероприятие </a:t>
            </a:r>
            <a:r>
              <a:rPr lang="ru-RU" sz="2800" i="1" dirty="0" smtClean="0"/>
              <a:t>по русскому языку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5-6 классы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8</a:t>
            </a:r>
            <a:br>
              <a:rPr lang="ru-RU" dirty="0" smtClean="0"/>
            </a:br>
            <a:r>
              <a:rPr lang="ru-RU" sz="2400" dirty="0" smtClean="0"/>
              <a:t>от </a:t>
            </a:r>
            <a:r>
              <a:rPr lang="ru-RU" sz="2400" dirty="0" err="1" smtClean="0"/>
              <a:t>Мантровой</a:t>
            </a:r>
            <a:r>
              <a:rPr lang="ru-RU" sz="2400" dirty="0" smtClean="0"/>
              <a:t> Лилии Викторовны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6723" y="1297303"/>
            <a:ext cx="6257925" cy="30432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dirty="0" smtClean="0"/>
              <a:t>«Лентяй</a:t>
            </a:r>
            <a:r>
              <a:rPr lang="ru-RU" sz="2800" b="1" dirty="0"/>
              <a:t>! Пустомеля! Дармоед! Тунеядец! Лоботряс! Бездельник! </a:t>
            </a:r>
            <a:r>
              <a:rPr lang="ru-RU" sz="2800" b="1" dirty="0" err="1"/>
              <a:t>Неряха</a:t>
            </a:r>
            <a:r>
              <a:rPr lang="ru-RU" sz="2800" b="1" dirty="0"/>
              <a:t>! Лодырь!» - прокричала мачеха.  </a:t>
            </a:r>
          </a:p>
          <a:p>
            <a:pPr marL="0" indent="0">
              <a:buNone/>
              <a:defRPr/>
            </a:pPr>
            <a:r>
              <a:rPr lang="ru-RU" sz="2800" b="1" dirty="0" smtClean="0"/>
              <a:t>       В </a:t>
            </a:r>
            <a:r>
              <a:rPr lang="ru-RU" sz="2800" b="1" dirty="0"/>
              <a:t>скольких разных грехах она обвинила пасынка? </a:t>
            </a:r>
          </a:p>
          <a:p>
            <a:pPr>
              <a:defRPr/>
            </a:pP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230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4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2301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230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614470" y="4158223"/>
            <a:ext cx="5759450" cy="1945959"/>
          </a:xfrm>
          <a:prstGeom prst="wedgeRectCallout">
            <a:avLst>
              <a:gd name="adj1" fmla="val -43745"/>
              <a:gd name="adj2" fmla="val 11157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трёх: </a:t>
            </a:r>
            <a:r>
              <a:rPr lang="ru-RU" sz="2400" b="1" u="sng" dirty="0" smtClean="0">
                <a:solidFill>
                  <a:schemeClr val="bg1"/>
                </a:solidFill>
              </a:rPr>
              <a:t>ничегонеделании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(синонимы </a:t>
            </a:r>
            <a:r>
              <a:rPr lang="ru-RU" sz="2400" b="1" dirty="0">
                <a:solidFill>
                  <a:srgbClr val="FF0000"/>
                </a:solidFill>
              </a:rPr>
              <a:t>лентяй, дармоед, тунеядец, лоботряс, бездельник, лодырь</a:t>
            </a:r>
            <a:r>
              <a:rPr lang="ru-RU" sz="2400" b="1" dirty="0">
                <a:solidFill>
                  <a:schemeClr val="bg1"/>
                </a:solidFill>
              </a:rPr>
              <a:t>), </a:t>
            </a:r>
            <a:r>
              <a:rPr lang="ru-RU" sz="2400" b="1" u="sng" dirty="0">
                <a:solidFill>
                  <a:schemeClr val="bg1"/>
                </a:solidFill>
              </a:rPr>
              <a:t>неопрятности</a:t>
            </a:r>
            <a:r>
              <a:rPr lang="ru-RU" sz="2400" b="1" dirty="0">
                <a:solidFill>
                  <a:schemeClr val="bg1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неряха</a:t>
            </a:r>
            <a:r>
              <a:rPr lang="ru-RU" sz="2400" b="1" dirty="0">
                <a:solidFill>
                  <a:schemeClr val="bg1"/>
                </a:solidFill>
              </a:rPr>
              <a:t>), </a:t>
            </a:r>
            <a:r>
              <a:rPr lang="ru-RU" sz="2400" b="1" u="sng" dirty="0">
                <a:solidFill>
                  <a:schemeClr val="bg1"/>
                </a:solidFill>
              </a:rPr>
              <a:t>болтливости</a:t>
            </a:r>
            <a:r>
              <a:rPr lang="ru-RU" sz="2400" b="1" dirty="0">
                <a:solidFill>
                  <a:schemeClr val="bg1"/>
                </a:solidFill>
              </a:rPr>
              <a:t> (</a:t>
            </a:r>
            <a:r>
              <a:rPr lang="ru-RU" sz="2400" b="1" dirty="0">
                <a:solidFill>
                  <a:srgbClr val="FF0000"/>
                </a:solidFill>
              </a:rPr>
              <a:t>пустомеля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9</a:t>
            </a:r>
            <a:br>
              <a:rPr lang="ru-RU" dirty="0" smtClean="0"/>
            </a:br>
            <a:r>
              <a:rPr lang="ru-RU" sz="2800" dirty="0" smtClean="0"/>
              <a:t>от Галушкиной Натальи Владимировны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88710" y="1652273"/>
            <a:ext cx="6257925" cy="368889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800" b="1" dirty="0" smtClean="0"/>
              <a:t>У какого гриба есть ухо?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3332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6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9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0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2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18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3325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3330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26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286375"/>
            <a:ext cx="5759450" cy="1022350"/>
          </a:xfrm>
          <a:prstGeom prst="wedgeRectCallout">
            <a:avLst>
              <a:gd name="adj1" fmla="val -43745"/>
              <a:gd name="adj2" fmla="val 74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УХО</a:t>
            </a:r>
            <a:r>
              <a:rPr lang="ru-RU" sz="4400" b="1" dirty="0" smtClean="0">
                <a:solidFill>
                  <a:schemeClr val="bg1"/>
                </a:solidFill>
              </a:rPr>
              <a:t>МОР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smtClean="0"/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78600" y="1079499"/>
            <a:ext cx="6257925" cy="32135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/>
              <a:t>За 1  минуту придумайте 3 слова с таким расчетом, чтобы в них не менее двух раз повторялось название нот (ДО, РЕ, МИ, ФА, СОЛЬ, ЛЯ, СИ)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435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2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4349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435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5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20726" y="4965726"/>
            <a:ext cx="5759450" cy="1273455"/>
          </a:xfrm>
          <a:prstGeom prst="wedgeRectCallout">
            <a:avLst>
              <a:gd name="adj1" fmla="val -43745"/>
              <a:gd name="adj2" fmla="val 74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ЧЕ</a:t>
            </a:r>
            <a:r>
              <a:rPr lang="ru-RU" sz="2800" b="1" dirty="0" smtClean="0">
                <a:solidFill>
                  <a:srgbClr val="FF0000"/>
                </a:solidFill>
              </a:rPr>
              <a:t>РЕ</a:t>
            </a:r>
            <a:r>
              <a:rPr lang="ru-RU" sz="2800" b="1" dirty="0" smtClean="0">
                <a:solidFill>
                  <a:srgbClr val="0070C0"/>
                </a:solidFill>
              </a:rPr>
              <a:t>ДО</a:t>
            </a:r>
            <a:r>
              <a:rPr lang="ru-RU" sz="2800" b="1" dirty="0" smtClean="0">
                <a:solidFill>
                  <a:schemeClr val="bg1"/>
                </a:solidFill>
              </a:rPr>
              <a:t>ВАНИЕ, </a:t>
            </a:r>
            <a:r>
              <a:rPr lang="ru-RU" sz="2800" b="1" dirty="0" smtClean="0">
                <a:solidFill>
                  <a:srgbClr val="FF0000"/>
                </a:solidFill>
              </a:rPr>
              <a:t>ФА</a:t>
            </a:r>
            <a:r>
              <a:rPr lang="ru-RU" sz="2800" b="1" dirty="0" smtClean="0">
                <a:solidFill>
                  <a:srgbClr val="0070C0"/>
                </a:solidFill>
              </a:rPr>
              <a:t>МИ</a:t>
            </a:r>
            <a:r>
              <a:rPr lang="ru-RU" sz="2800" b="1" dirty="0" smtClean="0">
                <a:solidFill>
                  <a:schemeClr val="bg1"/>
                </a:solidFill>
              </a:rPr>
              <a:t>ЛИЯ, </a:t>
            </a:r>
            <a:r>
              <a:rPr lang="ru-RU" sz="2800" b="1" dirty="0" smtClean="0">
                <a:solidFill>
                  <a:srgbClr val="FF0000"/>
                </a:solidFill>
              </a:rPr>
              <a:t>СИ</a:t>
            </a:r>
            <a:r>
              <a:rPr lang="ru-RU" sz="2800" b="1" dirty="0" smtClean="0">
                <a:solidFill>
                  <a:srgbClr val="0070C0"/>
                </a:solidFill>
              </a:rPr>
              <a:t>РЕ</a:t>
            </a:r>
            <a:r>
              <a:rPr lang="ru-RU" sz="2800" b="1" dirty="0" smtClean="0">
                <a:solidFill>
                  <a:schemeClr val="bg1"/>
                </a:solidFill>
              </a:rPr>
              <a:t>НА, </a:t>
            </a:r>
            <a:r>
              <a:rPr lang="ru-RU" sz="2800" b="1" dirty="0" smtClean="0">
                <a:solidFill>
                  <a:srgbClr val="FF0000"/>
                </a:solidFill>
              </a:rPr>
              <a:t>ДО</a:t>
            </a:r>
            <a:r>
              <a:rPr lang="ru-RU" sz="2800" b="1" dirty="0" smtClean="0">
                <a:solidFill>
                  <a:srgbClr val="0070C0"/>
                </a:solidFill>
              </a:rPr>
              <a:t>МИ</a:t>
            </a:r>
            <a:r>
              <a:rPr lang="ru-RU" sz="2800" b="1" dirty="0" smtClean="0">
                <a:solidFill>
                  <a:schemeClr val="bg1"/>
                </a:solidFill>
              </a:rPr>
              <a:t>К, </a:t>
            </a:r>
            <a:r>
              <a:rPr lang="ru-RU" sz="2800" b="1" dirty="0" smtClean="0">
                <a:solidFill>
                  <a:srgbClr val="FF0000"/>
                </a:solidFill>
              </a:rPr>
              <a:t>СИ</a:t>
            </a:r>
            <a:r>
              <a:rPr lang="ru-RU" sz="2800" b="1" dirty="0" smtClean="0">
                <a:solidFill>
                  <a:srgbClr val="0070C0"/>
                </a:solidFill>
              </a:rPr>
              <a:t>РЕ</a:t>
            </a:r>
            <a:r>
              <a:rPr lang="ru-RU" sz="2800" b="1" dirty="0" smtClean="0">
                <a:solidFill>
                  <a:schemeClr val="bg1"/>
                </a:solidFill>
              </a:rPr>
              <a:t>НЬ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6985" y="190157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11</a:t>
            </a:r>
            <a:br>
              <a:rPr lang="ru-RU" dirty="0" smtClean="0"/>
            </a:br>
            <a:r>
              <a:rPr lang="ru-RU" sz="2400" dirty="0" smtClean="0"/>
              <a:t>от </a:t>
            </a:r>
            <a:r>
              <a:rPr lang="ru-RU" sz="2400" dirty="0" err="1" smtClean="0"/>
              <a:t>Мантровой</a:t>
            </a:r>
            <a:r>
              <a:rPr lang="ru-RU" sz="2400" dirty="0" smtClean="0"/>
              <a:t> Лилии Викторовны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46158" y="1228112"/>
            <a:ext cx="6257925" cy="3753596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400" b="1" dirty="0"/>
          </a:p>
          <a:p>
            <a:pPr marL="0" indent="0">
              <a:buNone/>
              <a:defRPr/>
            </a:pPr>
            <a:r>
              <a:rPr lang="ru-RU" sz="2400" b="1" dirty="0"/>
              <a:t>Уважаемые знатоки! Найдите за 1 минуту способ прочитать написанное:  </a:t>
            </a:r>
          </a:p>
          <a:p>
            <a:pPr marL="400050" lvl="1" indent="0">
              <a:buNone/>
              <a:defRPr/>
            </a:pPr>
            <a:endParaRPr lang="ru-RU" sz="2000" b="1" dirty="0" smtClean="0"/>
          </a:p>
          <a:p>
            <a:pPr marL="400050" lvl="1" indent="0">
              <a:buNone/>
              <a:defRPr/>
            </a:pPr>
            <a:r>
              <a:rPr lang="ru-RU" b="1" spc="100" dirty="0" smtClean="0"/>
              <a:t>К  Й Г А И</a:t>
            </a:r>
          </a:p>
          <a:p>
            <a:pPr marL="400050" lvl="1" indent="0">
              <a:buNone/>
              <a:defRPr/>
            </a:pPr>
            <a:r>
              <a:rPr lang="ru-RU" b="1" spc="100" dirty="0" smtClean="0"/>
              <a:t>Ы И О Н Б</a:t>
            </a:r>
          </a:p>
          <a:p>
            <a:pPr marL="400050" lvl="1" indent="0">
              <a:buNone/>
              <a:defRPr/>
            </a:pPr>
            <a:r>
              <a:rPr lang="ru-RU" b="1" spc="100" dirty="0" smtClean="0"/>
              <a:t>З Ч М Е  Ю</a:t>
            </a:r>
          </a:p>
          <a:p>
            <a:pPr marL="400050" lvl="1" indent="0">
              <a:buNone/>
              <a:defRPr/>
            </a:pPr>
            <a:r>
              <a:rPr lang="ru-RU" b="1" spc="100" dirty="0" smtClean="0"/>
              <a:t>Я У Ш Т  Л</a:t>
            </a:r>
          </a:p>
          <a:p>
            <a:pPr marL="0" indent="0">
              <a:buNone/>
              <a:defRPr/>
            </a:pP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538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537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537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642938" y="5286375"/>
            <a:ext cx="5759450" cy="1214438"/>
          </a:xfrm>
          <a:prstGeom prst="wedgeRectCallout">
            <a:avLst>
              <a:gd name="adj1" fmla="val -43745"/>
              <a:gd name="adj2" fmla="val 654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Любите наш могучий язык.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36036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12</a:t>
            </a:r>
            <a:br>
              <a:rPr lang="ru-RU" dirty="0" smtClean="0"/>
            </a:br>
            <a:r>
              <a:rPr lang="ru-RU" sz="2400" dirty="0" smtClean="0"/>
              <a:t>от Куликовой Елены Николаевны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35757" y="1439158"/>
            <a:ext cx="6257925" cy="291694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dirty="0" smtClean="0"/>
              <a:t>Продолжите фразу:</a:t>
            </a:r>
          </a:p>
          <a:p>
            <a:pPr marL="0" indent="0">
              <a:buNone/>
              <a:defRPr/>
            </a:pPr>
            <a:r>
              <a:rPr lang="ru-RU" sz="2800" b="1" dirty="0" smtClean="0"/>
              <a:t>«Самый лучший знаток сказок – это …»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6405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5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6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7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8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9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1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2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3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4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5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90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6398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6403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4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9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445125"/>
            <a:ext cx="5759450" cy="863600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БАБУШКА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576" y="2607733"/>
            <a:ext cx="2517386" cy="251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dirty="0" smtClean="0">
                <a:effectLst/>
              </a:rPr>
              <a:t>Список источников</a:t>
            </a:r>
          </a:p>
        </p:txBody>
      </p:sp>
      <p:sp>
        <p:nvSpPr>
          <p:cNvPr id="17419" name="Прямоугольник 10"/>
          <p:cNvSpPr>
            <a:spLocks noChangeArrowheads="1"/>
          </p:cNvSpPr>
          <p:nvPr/>
        </p:nvSpPr>
        <p:spPr bwMode="auto">
          <a:xfrm>
            <a:off x="457200" y="1429557"/>
            <a:ext cx="79704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http://img58.imageshack.us/img58/4453/cgk0gt.jpg</a:t>
            </a:r>
            <a:r>
              <a:rPr lang="ru-RU" sz="2800" dirty="0"/>
              <a:t>  заставка к игре «Что? Где? Когда?»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2708920"/>
            <a:ext cx="8202613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FFCC"/>
              </a:buClr>
              <a:buSzPct val="75000"/>
              <a:defRPr/>
            </a:pPr>
            <a:r>
              <a:rPr lang="ru-RU" sz="2800" kern="0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                                          </a:t>
            </a:r>
            <a:endParaRPr lang="ru-RU" sz="2800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  <a:buClr>
                <a:srgbClr val="FFFFCC"/>
              </a:buClr>
              <a:buSzPct val="75000"/>
              <a:defRPr/>
            </a:pPr>
            <a:r>
              <a:rPr lang="ru-RU" sz="2800" kern="0" dirty="0" smtClean="0">
                <a:solidFill>
                  <a:srgbClr val="FFFFFF"/>
                </a:solidFill>
                <a:latin typeface="Arial"/>
                <a:cs typeface="Arial"/>
              </a:rPr>
              <a:t>Игровое </a:t>
            </a:r>
            <a:r>
              <a:rPr lang="ru-RU" sz="2800" kern="0" dirty="0">
                <a:solidFill>
                  <a:srgbClr val="FFFFFF"/>
                </a:solidFill>
                <a:latin typeface="Arial"/>
                <a:cs typeface="Arial"/>
              </a:rPr>
              <a:t>поле (автор неизвестен)</a:t>
            </a:r>
          </a:p>
          <a:p>
            <a:pPr eaLnBrk="0" hangingPunct="0">
              <a:spcBef>
                <a:spcPct val="20000"/>
              </a:spcBef>
              <a:buClr>
                <a:srgbClr val="FFFFCC"/>
              </a:buClr>
              <a:buSzPct val="75000"/>
              <a:defRPr/>
            </a:pPr>
            <a:r>
              <a:rPr lang="ru-RU" sz="2800" kern="0" dirty="0">
                <a:solidFill>
                  <a:srgbClr val="FFFFFF"/>
                </a:solidFill>
                <a:latin typeface="Arial"/>
                <a:cs typeface="Arial"/>
              </a:rPr>
              <a:t>Таймер- Важенин Сергей Валерьевич МОУ ООШ с. </a:t>
            </a:r>
            <a:r>
              <a:rPr lang="ru-RU" sz="2800" kern="0" dirty="0" err="1">
                <a:solidFill>
                  <a:srgbClr val="FFFFFF"/>
                </a:solidFill>
                <a:latin typeface="Arial"/>
                <a:cs typeface="Arial"/>
              </a:rPr>
              <a:t>Закаринье</a:t>
            </a:r>
            <a:r>
              <a:rPr lang="ru-RU" sz="2800" kern="0" dirty="0">
                <a:solidFill>
                  <a:srgbClr val="FFFFFF"/>
                </a:solidFill>
                <a:latin typeface="Arial"/>
                <a:cs typeface="Arial"/>
              </a:rPr>
              <a:t> Слободского района Кировской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284" y="492720"/>
            <a:ext cx="87931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 smtClean="0"/>
              <a:t>Шапокляк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gas-kvas.com/detskie-risunki/print:page,1,36312-detskie-risunki-shapokljak-44-foto.html</a:t>
            </a:r>
            <a:endParaRPr lang="ru-RU" sz="2800" dirty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284" y="2492896"/>
            <a:ext cx="8303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Бабушка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://illustrators.ru/illustrations/1067388.slider_itype=&amp;</a:t>
            </a:r>
            <a:r>
              <a:rPr lang="en-US" sz="2800" dirty="0" smtClean="0">
                <a:hlinkClick r:id="rId3"/>
              </a:rPr>
              <a:t>slider_order=position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2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973763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83" descr="Рисунок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4164012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2339975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471646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118745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5" name="AutoShape 87"/>
          <p:cNvSpPr>
            <a:spLocks noChangeArrowheads="1"/>
          </p:cNvSpPr>
          <p:nvPr/>
        </p:nvSpPr>
        <p:spPr bwMode="auto">
          <a:xfrm>
            <a:off x="5364163" y="3716338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36353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611188" y="24923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4787900" y="479742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611188" y="37893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0" name="AutoShape 92"/>
          <p:cNvSpPr>
            <a:spLocks noChangeArrowheads="1"/>
          </p:cNvSpPr>
          <p:nvPr/>
        </p:nvSpPr>
        <p:spPr bwMode="auto">
          <a:xfrm>
            <a:off x="1331913" y="1412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1" name="AutoShape 93"/>
          <p:cNvSpPr>
            <a:spLocks noChangeArrowheads="1"/>
          </p:cNvSpPr>
          <p:nvPr/>
        </p:nvSpPr>
        <p:spPr bwMode="auto">
          <a:xfrm>
            <a:off x="2339975" y="7651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2" name="AutoShape 94"/>
          <p:cNvSpPr>
            <a:spLocks noChangeArrowheads="1"/>
          </p:cNvSpPr>
          <p:nvPr/>
        </p:nvSpPr>
        <p:spPr bwMode="auto">
          <a:xfrm>
            <a:off x="5364163" y="25654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3708400" y="55165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6877050" y="333375"/>
          <a:ext cx="2051050" cy="6048378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6877050" y="333375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4" action="ppaction://hlinksldjump"/>
              </a:rPr>
              <a:t>1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6877050" y="1341438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5" action="ppaction://hlinksldjump"/>
              </a:rPr>
              <a:t>2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6877050" y="2349500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6" action="ppaction://hlinksldjump"/>
              </a:rPr>
              <a:t>3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7" name="Text Box 149"/>
          <p:cNvSpPr txBox="1">
            <a:spLocks noChangeArrowheads="1"/>
          </p:cNvSpPr>
          <p:nvPr/>
        </p:nvSpPr>
        <p:spPr bwMode="auto">
          <a:xfrm>
            <a:off x="7885113" y="333375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7" action="ppaction://hlinksldjump"/>
              </a:rPr>
              <a:t>7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6877050" y="3357563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8" action="ppaction://hlinksldjump"/>
              </a:rPr>
              <a:t>4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6877050" y="4365625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9" action="ppaction://hlinksldjump"/>
              </a:rPr>
              <a:t>5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6877050" y="5373688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10" action="ppaction://hlinksldjump"/>
              </a:rPr>
              <a:t>6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7885113" y="1341438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11" action="ppaction://hlinksldjump"/>
              </a:rPr>
              <a:t>8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7885113" y="2349500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chemeClr val="bg1"/>
                </a:solidFill>
                <a:hlinkClick r:id="rId12" action="ppaction://hlinksldjump"/>
              </a:rPr>
              <a:t>9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7885113" y="3357563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chemeClr val="bg1"/>
                </a:solidFill>
                <a:hlinkClick r:id="rId13" action="ppaction://hlinksldjump"/>
              </a:rPr>
              <a:t>10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2204" name="Text Box 156"/>
          <p:cNvSpPr txBox="1">
            <a:spLocks noChangeArrowheads="1"/>
          </p:cNvSpPr>
          <p:nvPr/>
        </p:nvSpPr>
        <p:spPr bwMode="auto">
          <a:xfrm>
            <a:off x="7885113" y="4365625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chemeClr val="bg1"/>
                </a:solidFill>
                <a:hlinkClick r:id="rId14" action="ppaction://hlinksldjump"/>
              </a:rPr>
              <a:t>11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7885113" y="5373688"/>
            <a:ext cx="1008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chemeClr val="bg1"/>
                </a:solidFill>
                <a:hlinkClick r:id="rId15" action="ppaction://hlinksldjump"/>
              </a:rPr>
              <a:t>12</a:t>
            </a:r>
            <a:endParaRPr lang="ru-RU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1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2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3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62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7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78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86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94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9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autoRev="1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6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0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autoRev="1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5"/>
                  </p:tgtEl>
                </p:cond>
              </p:nextCondLst>
            </p:seq>
          </p:childTnLst>
        </p:cTn>
      </p:par>
    </p:tnLst>
    <p:bldLst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92" grpId="0"/>
      <p:bldP spid="2193" grpId="0"/>
      <p:bldP spid="2198" grpId="0"/>
      <p:bldP spid="2199" grpId="0"/>
      <p:bldP spid="2200" grpId="0"/>
      <p:bldP spid="2201" grpId="0"/>
      <p:bldP spid="2202" grpId="0"/>
      <p:bldP spid="2203" grpId="0"/>
      <p:bldP spid="2204" grpId="0"/>
      <p:bldP spid="2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07155" y="480631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1</a:t>
            </a:r>
            <a:br>
              <a:rPr lang="ru-RU" dirty="0" smtClean="0"/>
            </a:br>
            <a:r>
              <a:rPr lang="ru-RU" sz="2000" dirty="0" smtClean="0"/>
              <a:t>от Пушкиной Татьяны Владимировны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495300" y="1555833"/>
            <a:ext cx="6257925" cy="3627531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Какой союз надо прочитать справа налево, чтобы получить местоимение?</a:t>
            </a:r>
          </a:p>
          <a:p>
            <a:pPr>
              <a:defRPr/>
            </a:pP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514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513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513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14375" y="5357813"/>
            <a:ext cx="5903913" cy="1152525"/>
          </a:xfrm>
          <a:prstGeom prst="wedgeRectCallout">
            <a:avLst>
              <a:gd name="adj1" fmla="val -43745"/>
              <a:gd name="adj2" fmla="val 553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НО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30" y="539191"/>
            <a:ext cx="8186737" cy="71172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2</a:t>
            </a:r>
            <a:br>
              <a:rPr lang="ru-RU" dirty="0" smtClean="0"/>
            </a:br>
            <a:r>
              <a:rPr lang="ru-RU" sz="2400" b="1" dirty="0" smtClean="0">
                <a:effectLst/>
              </a:rPr>
              <a:t>от</a:t>
            </a:r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Пушкиной Татьяны Владимировны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7930" y="2171377"/>
            <a:ext cx="6257925" cy="16386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b="1" dirty="0" smtClean="0"/>
              <a:t>Какую строчку не может прочитать ни один учёный?</a:t>
            </a:r>
            <a:endParaRPr lang="ru-RU" sz="3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51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</a:t>
            </a:r>
            <a:endParaRPr lang="ru-RU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616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0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615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6162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8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55650" y="5445125"/>
            <a:ext cx="5759450" cy="1008211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Строчку, прошитую на швейной машине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0754" y="171708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3</a:t>
            </a:r>
            <a:br>
              <a:rPr lang="ru-RU" dirty="0" smtClean="0"/>
            </a:br>
            <a:r>
              <a:rPr lang="ru-RU" sz="2400" dirty="0" smtClean="0"/>
              <a:t>от Савельевой Надежды Егоровны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5604" y="1317679"/>
            <a:ext cx="6257925" cy="31489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600" b="1" dirty="0" smtClean="0"/>
              <a:t>Какая </a:t>
            </a:r>
            <a:r>
              <a:rPr lang="ru-RU" sz="3600" b="1" dirty="0"/>
              <a:t>приставка (вместе с ударением) может превратить мальчиков в девочек? </a:t>
            </a:r>
            <a:endParaRPr lang="ru-RU" sz="36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7188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2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4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7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4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7181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7186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7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2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12638" y="5033169"/>
            <a:ext cx="5759450" cy="928688"/>
          </a:xfrm>
          <a:prstGeom prst="wedgeRectCallout">
            <a:avLst>
              <a:gd name="adj1" fmla="val -43745"/>
              <a:gd name="adj2" fmla="val 1321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Приставка </a:t>
            </a:r>
            <a:r>
              <a:rPr lang="ru-RU" sz="2400" b="1" dirty="0">
                <a:solidFill>
                  <a:schemeClr val="bg1"/>
                </a:solidFill>
              </a:rPr>
              <a:t>ПО: дружки – </a:t>
            </a:r>
            <a:r>
              <a:rPr lang="ru-RU" sz="2400" b="1" dirty="0" smtClean="0">
                <a:solidFill>
                  <a:schemeClr val="bg1"/>
                </a:solidFill>
              </a:rPr>
              <a:t>подружки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4</a:t>
            </a:r>
            <a:br>
              <a:rPr lang="ru-RU" dirty="0" smtClean="0"/>
            </a:br>
            <a:r>
              <a:rPr lang="ru-RU" sz="2400" dirty="0" smtClean="0"/>
              <a:t>от Савельевой Надежды Егоровны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6784057" cy="5572125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Отделите плод от растения.     </a:t>
            </a:r>
            <a:r>
              <a:rPr lang="ru-RU" sz="2400" b="1" dirty="0" smtClean="0"/>
              <a:t>СОШИСНШАКА</a:t>
            </a:r>
          </a:p>
          <a:p>
            <a:pPr>
              <a:defRPr/>
            </a:pPr>
            <a:r>
              <a:rPr lang="ru-RU" sz="2400" b="1" dirty="0" smtClean="0"/>
              <a:t>Растворите </a:t>
            </a:r>
            <a:r>
              <a:rPr lang="ru-RU" sz="2400" b="1" dirty="0"/>
              <a:t>белое в </a:t>
            </a:r>
            <a:r>
              <a:rPr lang="ru-RU" sz="2400" b="1" dirty="0" smtClean="0"/>
              <a:t>прозрачном.        СВОАДХАРА</a:t>
            </a:r>
          </a:p>
          <a:p>
            <a:pPr>
              <a:defRPr/>
            </a:pPr>
            <a:r>
              <a:rPr lang="ru-RU" sz="2400" b="1" dirty="0" smtClean="0"/>
              <a:t>Уберите </a:t>
            </a:r>
            <a:r>
              <a:rPr lang="ru-RU" sz="2400" b="1" dirty="0"/>
              <a:t>горячее – останется холодное.   </a:t>
            </a:r>
            <a:r>
              <a:rPr lang="ru-RU" sz="2400" b="1" dirty="0" smtClean="0"/>
              <a:t>КИАПЙЯСТОБЕКРГ</a:t>
            </a:r>
          </a:p>
          <a:p>
            <a:pPr>
              <a:defRPr/>
            </a:pPr>
            <a:r>
              <a:rPr lang="ru-RU" sz="2400" b="1" dirty="0" smtClean="0"/>
              <a:t>Найдите </a:t>
            </a:r>
            <a:r>
              <a:rPr lang="ru-RU" sz="2400" b="1" dirty="0"/>
              <a:t>друга и врага Буратино.     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МИБАЛЗЬВИ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ЛИНОА</a:t>
            </a:r>
          </a:p>
          <a:p>
            <a:pPr>
              <a:defRPr/>
            </a:pPr>
            <a:r>
              <a:rPr lang="ru-RU" sz="2400" b="1" dirty="0" smtClean="0"/>
              <a:t>Зачеркните </a:t>
            </a:r>
            <a:r>
              <a:rPr lang="ru-RU" sz="2400" b="1" dirty="0"/>
              <a:t>ядовитое - оставьте съедобное.    ПООПГАНЕНОККА</a:t>
            </a:r>
          </a:p>
          <a:p>
            <a:pPr marL="0" indent="0">
              <a:buNone/>
              <a:defRPr/>
            </a:pP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8212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1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2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8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8205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8210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6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467544" y="5366008"/>
            <a:ext cx="6077719" cy="1134805"/>
          </a:xfrm>
          <a:prstGeom prst="wedgeRectCallout">
            <a:avLst>
              <a:gd name="adj1" fmla="val -43745"/>
              <a:gd name="adj2" fmla="val 613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Шишка, сосна; сахар, вода; кипяток, айсберг; Мальвина, </a:t>
            </a:r>
            <a:r>
              <a:rPr lang="ru-RU" sz="2400" b="1" dirty="0" err="1" smtClean="0">
                <a:solidFill>
                  <a:schemeClr val="bg1"/>
                </a:solidFill>
              </a:rPr>
              <a:t>Базилио</a:t>
            </a:r>
            <a:r>
              <a:rPr lang="ru-RU" sz="2400" b="1" dirty="0" smtClean="0">
                <a:solidFill>
                  <a:schemeClr val="bg1"/>
                </a:solidFill>
              </a:rPr>
              <a:t>; поганка, опенок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2183" y="265888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5</a:t>
            </a:r>
            <a:br>
              <a:rPr lang="ru-RU" dirty="0" smtClean="0"/>
            </a:br>
            <a:r>
              <a:rPr lang="ru-RU" sz="2000" dirty="0" smtClean="0"/>
              <a:t>от Кузьминой Татьяны Валентиновны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35757" y="1188243"/>
            <a:ext cx="6257925" cy="8239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/>
              <a:t>Назовите имя сказочного героя, которое произошло от названия головного убора.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9236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8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2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6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2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9229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9234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5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30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85813" y="5572125"/>
            <a:ext cx="5759450" cy="863600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Шапокляк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480" y="2618537"/>
            <a:ext cx="2395071" cy="276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277813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6</a:t>
            </a:r>
            <a:br>
              <a:rPr lang="ru-RU" dirty="0" smtClean="0"/>
            </a:br>
            <a:r>
              <a:rPr lang="ru-RU" sz="2000" dirty="0" smtClean="0"/>
              <a:t>блиц-игра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9058" y="1079499"/>
            <a:ext cx="6672279" cy="5572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/>
              <a:t>Назовите </a:t>
            </a:r>
            <a:r>
              <a:rPr lang="ru-RU" sz="2800" b="1" dirty="0" smtClean="0"/>
              <a:t>слово (слова), </a:t>
            </a:r>
            <a:r>
              <a:rPr lang="ru-RU" sz="2800" b="1" dirty="0"/>
              <a:t>начинающиеся </a:t>
            </a:r>
            <a:r>
              <a:rPr lang="ru-RU" sz="2800" b="1" u="sng" dirty="0"/>
              <a:t>с четырёх согласных</a:t>
            </a:r>
            <a:r>
              <a:rPr lang="ru-RU" sz="2800" b="1" u="sng" dirty="0" smtClean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 smtClean="0"/>
              <a:t>Назовите слово (слова), в которых </a:t>
            </a:r>
            <a:r>
              <a:rPr lang="ru-RU" sz="2800" b="1" u="sng" dirty="0" smtClean="0"/>
              <a:t>три одинаковые </a:t>
            </a:r>
            <a:r>
              <a:rPr lang="ru-RU" sz="2800" b="1" u="sng" dirty="0"/>
              <a:t>буквы </a:t>
            </a:r>
            <a:r>
              <a:rPr lang="ru-RU" sz="2800" b="1" dirty="0"/>
              <a:t>располагаются подряд</a:t>
            </a:r>
            <a:r>
              <a:rPr lang="ru-RU" sz="2800" b="1" dirty="0" smtClean="0"/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 smtClean="0"/>
              <a:t>Назовите слово (слова), в которых рядом расположены </a:t>
            </a:r>
            <a:r>
              <a:rPr lang="ru-RU" sz="2800" b="1" u="sng" dirty="0" smtClean="0"/>
              <a:t>пять согласных</a:t>
            </a:r>
            <a:r>
              <a:rPr lang="ru-RU" sz="2800" b="1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669213" y="4652963"/>
            <a:ext cx="215900" cy="844550"/>
            <a:chOff x="1338" y="2160"/>
            <a:chExt cx="125" cy="578"/>
          </a:xfrm>
        </p:grpSpPr>
        <p:sp>
          <p:nvSpPr>
            <p:cNvPr id="10260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46" name="Group 127"/>
          <p:cNvGrpSpPr>
            <a:grpSpLocks/>
          </p:cNvGrpSpPr>
          <p:nvPr/>
        </p:nvGrpSpPr>
        <p:grpSpPr bwMode="auto">
          <a:xfrm>
            <a:off x="6948488" y="3429000"/>
            <a:ext cx="1727200" cy="2393950"/>
            <a:chOff x="1020" y="1480"/>
            <a:chExt cx="1270" cy="1734"/>
          </a:xfrm>
        </p:grpSpPr>
        <p:grpSp>
          <p:nvGrpSpPr>
            <p:cNvPr id="10253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0258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9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4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269163" y="4043363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278688" y="5086350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86563" y="1773238"/>
            <a:ext cx="2106612" cy="9350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537" y="1168865"/>
            <a:ext cx="6298999" cy="12087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вспл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еск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взгл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яд,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встр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еча</a:t>
            </a:r>
          </a:p>
          <a:p>
            <a:pPr algn="ctr"/>
            <a:endParaRPr lang="ru-RU" dirty="0"/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236739" y="5468059"/>
            <a:ext cx="6526790" cy="828674"/>
          </a:xfrm>
          <a:prstGeom prst="wedgeRectCallout">
            <a:avLst>
              <a:gd name="adj1" fmla="val -43745"/>
              <a:gd name="adj2" fmla="val 94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9537" y="2507971"/>
            <a:ext cx="6324148" cy="1356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зм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еее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, длиннош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еее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9537" y="3981591"/>
            <a:ext cx="6353083" cy="1148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ctr"/>
            <a:endParaRPr lang="ru-RU" sz="2400" b="1" dirty="0" err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ctr"/>
            <a:endParaRPr lang="ru-RU" sz="2400" b="1" dirty="0" err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аге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нтств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, бо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дрств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овать, усе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рдств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овать</a:t>
            </a:r>
          </a:p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6" grpId="0" animBg="1"/>
      <p:bldP spid="4136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6985" y="222250"/>
            <a:ext cx="8186737" cy="579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 7</a:t>
            </a:r>
            <a:br>
              <a:rPr lang="ru-RU" dirty="0" smtClean="0"/>
            </a:br>
            <a:r>
              <a:rPr lang="ru-RU" sz="2000" dirty="0" smtClean="0"/>
              <a:t>супер-блиц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79499"/>
            <a:ext cx="7257962" cy="5572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/>
              <a:t>Её можно толочь в ступе и носить в решете. Можно прятать в неё концы и водить по ней вилами. Она бывает </a:t>
            </a:r>
            <a:r>
              <a:rPr lang="ru-RU" sz="2400" b="1" dirty="0" smtClean="0"/>
              <a:t>живая и мёртвая. </a:t>
            </a:r>
            <a:r>
              <a:rPr lang="ru-RU" sz="2400" b="1" dirty="0"/>
              <a:t>А если вы не хотите отвечать на мой вопрос, то можете набрать её в рот</a:t>
            </a:r>
            <a:r>
              <a:rPr lang="ru-RU" sz="2400" b="1" dirty="0" smtClean="0"/>
              <a:t>. </a:t>
            </a:r>
            <a:r>
              <a:rPr lang="ru-RU" sz="2400" b="1" dirty="0"/>
              <a:t>Что это</a:t>
            </a:r>
            <a:r>
              <a:rPr lang="ru-RU" sz="2400" b="1" dirty="0" smtClean="0"/>
              <a:t>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/>
              <a:t> Его вешают, приходя в унынье, его задирают, зазнаваясь, его всюду суют, вмешиваясь не в свое </a:t>
            </a:r>
            <a:r>
              <a:rPr lang="ru-RU" sz="2400" b="1" dirty="0" smtClean="0"/>
              <a:t>дело.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/>
              <a:t>Он может бить, а может открывать дверь. Он может быть мокрым, а может быть сухим. Иногда его можно потрогать</a:t>
            </a:r>
            <a:r>
              <a:rPr lang="ru-RU" sz="2400" b="1" dirty="0" smtClean="0"/>
              <a:t>, а </a:t>
            </a:r>
            <a:r>
              <a:rPr lang="ru-RU" sz="2400" b="1" dirty="0"/>
              <a:t>иногда это всего лишь средство для разгадки или понимания чего-либо. </a:t>
            </a: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72325" y="1600200"/>
            <a:ext cx="1971675" cy="4530725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</a:t>
            </a:r>
            <a:endParaRPr lang="ru-RU" sz="28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967126" y="3345012"/>
            <a:ext cx="215900" cy="844550"/>
            <a:chOff x="1338" y="2160"/>
            <a:chExt cx="125" cy="578"/>
          </a:xfrm>
        </p:grpSpPr>
        <p:sp>
          <p:nvSpPr>
            <p:cNvPr id="1128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0" name="Group 127"/>
          <p:cNvGrpSpPr>
            <a:grpSpLocks/>
          </p:cNvGrpSpPr>
          <p:nvPr/>
        </p:nvGrpSpPr>
        <p:grpSpPr bwMode="auto">
          <a:xfrm>
            <a:off x="7253383" y="2471458"/>
            <a:ext cx="1727200" cy="2393950"/>
            <a:chOff x="1020" y="1480"/>
            <a:chExt cx="1270" cy="1734"/>
          </a:xfrm>
        </p:grpSpPr>
        <p:grpSp>
          <p:nvGrpSpPr>
            <p:cNvPr id="11277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11282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3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8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7569387" y="3113487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7620095" y="4131148"/>
            <a:ext cx="993775" cy="471488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7117850" y="977418"/>
            <a:ext cx="1739848" cy="97636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749256" y="4366892"/>
            <a:ext cx="5759450" cy="1415405"/>
          </a:xfrm>
          <a:prstGeom prst="wedgeRectCallout">
            <a:avLst>
              <a:gd name="adj1" fmla="val -43745"/>
              <a:gd name="adj2" fmla="val 1110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ВОДА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НОС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КЛЮЧ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</p:childTnLst>
        </p:cTn>
      </p:par>
    </p:tnLst>
    <p:bldLst>
      <p:bldP spid="3" grpId="0" build="p"/>
      <p:bldP spid="67" grpId="0" animBg="1"/>
      <p:bldP spid="68" grpId="0" animBg="1"/>
      <p:bldP spid="4136" grpId="0" animBg="1"/>
    </p:bldLst>
  </p:timing>
</p:sld>
</file>

<file path=ppt/theme/theme1.xml><?xml version="1.0" encoding="utf-8"?>
<a:theme xmlns:a="http://schemas.openxmlformats.org/drawingml/2006/main" name="Презентация2">
  <a:themeElements>
    <a:clrScheme name="ЧГК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ЧГК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ЧГК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ГК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ГК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457</TotalTime>
  <Words>553</Words>
  <Application>Microsoft Office PowerPoint</Application>
  <PresentationFormat>Экран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Wingdings</vt:lpstr>
      <vt:lpstr>Презентация2</vt:lpstr>
      <vt:lpstr>Презентация PowerPoint</vt:lpstr>
      <vt:lpstr>Презентация PowerPoint</vt:lpstr>
      <vt:lpstr>Вопрос 1 от Пушкиной Татьяны Владимировны</vt:lpstr>
      <vt:lpstr>Вопрос 2 от Пушкиной Татьяны Владимировны</vt:lpstr>
      <vt:lpstr>Вопрос 3 от Савельевой Надежды Егоровны</vt:lpstr>
      <vt:lpstr>Вопрос 4 от Савельевой Надежды Егоровны</vt:lpstr>
      <vt:lpstr>Вопрос 5 от Кузьминой Татьяны Валентиновны</vt:lpstr>
      <vt:lpstr>Вопрос 6 блиц-игра</vt:lpstr>
      <vt:lpstr>Вопрос 7 супер-блиц</vt:lpstr>
      <vt:lpstr>Вопрос 8 от Мантровой Лилии Викторовны</vt:lpstr>
      <vt:lpstr>Вопрос 9 от Галушкиной Натальи Владимировны</vt:lpstr>
      <vt:lpstr>Вопрос 10</vt:lpstr>
      <vt:lpstr>Вопрос 11 от Мантровой Лилии Викторовны</vt:lpstr>
      <vt:lpstr>Вопрос 12 от Куликовой Елены Николаевны</vt:lpstr>
      <vt:lpstr>Список источников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88</cp:revision>
  <dcterms:created xsi:type="dcterms:W3CDTF">2010-11-14T08:57:36Z</dcterms:created>
  <dcterms:modified xsi:type="dcterms:W3CDTF">2023-11-13T15:23:23Z</dcterms:modified>
</cp:coreProperties>
</file>