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20"/>
  </p:notesMasterIdLst>
  <p:sldIdLst>
    <p:sldId id="262" r:id="rId2"/>
    <p:sldId id="264" r:id="rId3"/>
    <p:sldId id="269" r:id="rId4"/>
    <p:sldId id="277" r:id="rId5"/>
    <p:sldId id="270" r:id="rId6"/>
    <p:sldId id="278" r:id="rId7"/>
    <p:sldId id="272" r:id="rId8"/>
    <p:sldId id="273" r:id="rId9"/>
    <p:sldId id="274" r:id="rId10"/>
    <p:sldId id="276" r:id="rId11"/>
    <p:sldId id="275" r:id="rId12"/>
    <p:sldId id="271" r:id="rId13"/>
    <p:sldId id="279" r:id="rId14"/>
    <p:sldId id="286" r:id="rId15"/>
    <p:sldId id="281" r:id="rId16"/>
    <p:sldId id="285" r:id="rId17"/>
    <p:sldId id="284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AEA5B-D128-46A5-A76A-A3C550ACF4E1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DE3FE-B88E-442A-981A-67F4B73F43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09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75405C-69DF-4D99-8071-C77B304BDB3A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576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4A4E7-3E30-48FD-BC56-B59C1ED498AD}" type="slidenum">
              <a:rPr lang="ru-RU"/>
              <a:pPr/>
              <a:t>10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8521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4A4E7-3E30-48FD-BC56-B59C1ED498AD}" type="slidenum">
              <a:rPr lang="ru-RU"/>
              <a:pPr/>
              <a:t>11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899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4A4E7-3E30-48FD-BC56-B59C1ED498AD}" type="slidenum">
              <a:rPr lang="ru-RU"/>
              <a:pPr/>
              <a:t>12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107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4A4E7-3E30-48FD-BC56-B59C1ED498AD}" type="slidenum">
              <a:rPr lang="ru-RU"/>
              <a:pPr/>
              <a:t>13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234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4A4E7-3E30-48FD-BC56-B59C1ED498AD}" type="slidenum">
              <a:rPr lang="ru-RU"/>
              <a:pPr/>
              <a:t>14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640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4A4E7-3E30-48FD-BC56-B59C1ED498AD}" type="slidenum">
              <a:rPr lang="ru-RU"/>
              <a:pPr/>
              <a:t>15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4585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4A4E7-3E30-48FD-BC56-B59C1ED498AD}" type="slidenum">
              <a:rPr lang="ru-RU"/>
              <a:pPr/>
              <a:t>16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0430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4A4E7-3E30-48FD-BC56-B59C1ED498AD}" type="slidenum">
              <a:rPr lang="ru-RU"/>
              <a:pPr/>
              <a:t>17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3985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4A4E7-3E30-48FD-BC56-B59C1ED498AD}" type="slidenum">
              <a:rPr lang="ru-RU"/>
              <a:pPr/>
              <a:t>18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37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75405C-69DF-4D99-8071-C77B304BDB3A}" type="slidenum">
              <a:rPr lang="ru-RU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46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4A4E7-3E30-48FD-BC56-B59C1ED498AD}" type="slidenum">
              <a:rPr lang="ru-RU"/>
              <a:pPr/>
              <a:t>3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406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4A4E7-3E30-48FD-BC56-B59C1ED498AD}" type="slidenum">
              <a:rPr lang="ru-RU"/>
              <a:pPr/>
              <a:t>4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283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4A4E7-3E30-48FD-BC56-B59C1ED498AD}" type="slidenum">
              <a:rPr lang="ru-RU"/>
              <a:pPr/>
              <a:t>5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502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75405C-69DF-4D99-8071-C77B304BDB3A}" type="slidenum">
              <a:rPr lang="ru-RU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248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4A4E7-3E30-48FD-BC56-B59C1ED498AD}" type="slidenum">
              <a:rPr lang="ru-RU"/>
              <a:pPr/>
              <a:t>7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970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4A4E7-3E30-48FD-BC56-B59C1ED498AD}" type="slidenum">
              <a:rPr lang="ru-RU"/>
              <a:pPr/>
              <a:t>8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369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4A4E7-3E30-48FD-BC56-B59C1ED498AD}" type="slidenum">
              <a:rPr lang="ru-RU"/>
              <a:pPr/>
              <a:t>9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135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754B-F2AB-446E-9FBA-20DB3EA7466A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16EB-DA42-4070-B5EE-3FA5155954C1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ADE7-BAC2-4483-863B-5C3AF6DCC21D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1A3B-4F94-4436-BA2B-416B5922079B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50B8-8675-48FF-BBDC-A5867BA5215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584C-D372-4D27-9224-4F993CF2751E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255D-E720-47A1-A7D1-DBC6EEB415A4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AE1F-E641-4FB8-86B4-B5E4ECE0535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851-0741-479D-B89A-E649E2AD05C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6DAC-EFC8-4C1D-B333-A07C0BC069AC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9DAE-BB72-44D0-985F-32A89E6D823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A742B3-5B34-4228-8D76-3A439B78C647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ransition>
    <p:split orient="vert"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allforchildren.ru/" TargetMode="External"/><Relationship Id="rId3" Type="http://schemas.openxmlformats.org/officeDocument/2006/relationships/hyperlink" Target="http://ru.ela.mobi/" TargetMode="External"/><Relationship Id="rId7" Type="http://schemas.openxmlformats.org/officeDocument/2006/relationships/hyperlink" Target="http://www.100book.ru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rxbq.evai.pl/" TargetMode="External"/><Relationship Id="rId5" Type="http://schemas.openxmlformats.org/officeDocument/2006/relationships/hyperlink" Target="http://www.knidka.info/skazki-v-stikhakh/skazka-o-mertvoy-tsarevne-4/" TargetMode="External"/><Relationship Id="rId4" Type="http://schemas.openxmlformats.org/officeDocument/2006/relationships/hyperlink" Target="http://puzkarapuz.org/" TargetMode="External"/><Relationship Id="rId9" Type="http://schemas.openxmlformats.org/officeDocument/2006/relationships/hyperlink" Target="http://mama.u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95536" y="404664"/>
            <a:ext cx="8351837" cy="1738452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003800" y="1412875"/>
            <a:ext cx="381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z="12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83568" y="3789040"/>
            <a:ext cx="518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9713" name="WordArt 17"/>
          <p:cNvSpPr>
            <a:spLocks noChangeArrowheads="1" noChangeShapeType="1" noTextEdit="1"/>
          </p:cNvSpPr>
          <p:nvPr/>
        </p:nvSpPr>
        <p:spPr bwMode="auto">
          <a:xfrm>
            <a:off x="1500166" y="428604"/>
            <a:ext cx="6072229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b="1" kern="10" dirty="0" smtClean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548680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kern="100" dirty="0" smtClean="0">
                <a:solidFill>
                  <a:srgbClr val="FF0000"/>
                </a:solidFill>
                <a:latin typeface="Bookman Old Style" pitchFamily="18" charset="0"/>
              </a:rPr>
              <a:t>Обобщающие слова при однородных членах предложения</a:t>
            </a:r>
            <a:endParaRPr lang="ru-RU" sz="3600" b="1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7620" y="2428868"/>
            <a:ext cx="14486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5 класс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97423" y="4500570"/>
            <a:ext cx="52071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/>
              <a:t>Автор: </a:t>
            </a:r>
            <a:r>
              <a:rPr lang="ru-RU" sz="2400" b="1" dirty="0" smtClean="0"/>
              <a:t>Мантрова Лилия Викторовна, </a:t>
            </a:r>
          </a:p>
          <a:p>
            <a:pPr algn="r"/>
            <a:r>
              <a:rPr lang="ru-RU" sz="2400" b="1" dirty="0" smtClean="0"/>
              <a:t>учитель </a:t>
            </a:r>
            <a:r>
              <a:rPr lang="ru-RU" sz="2400" b="1" dirty="0" smtClean="0"/>
              <a:t>русского языка и литературы</a:t>
            </a:r>
          </a:p>
          <a:p>
            <a:pPr algn="r"/>
            <a:r>
              <a:rPr lang="ru-RU" sz="2400" b="1" dirty="0" smtClean="0"/>
              <a:t> МОУ «Киверичская СОШ»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68313" y="404813"/>
            <a:ext cx="8351837" cy="9366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Подберите обобщающие слова</a:t>
            </a:r>
            <a:endParaRPr lang="ru-RU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003800" y="1628775"/>
            <a:ext cx="381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200" b="1">
              <a:latin typeface="Times New Roman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WordArt 12"/>
          <p:cNvSpPr>
            <a:spLocks noChangeArrowheads="1" noChangeShapeType="1" noTextEdit="1"/>
          </p:cNvSpPr>
          <p:nvPr/>
        </p:nvSpPr>
        <p:spPr bwMode="auto">
          <a:xfrm>
            <a:off x="2285984" y="500042"/>
            <a:ext cx="5000660" cy="8636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2000" b="1" kern="10" dirty="0" smtClean="0">
                <a:ln w="63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  <a:endParaRPr lang="ru-RU" sz="2000" b="1" kern="10" dirty="0">
              <a:ln w="63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306" y="1357298"/>
            <a:ext cx="1760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2 группа </a:t>
            </a:r>
            <a:endParaRPr lang="ru-RU" sz="2400" b="1" dirty="0">
              <a:latin typeface="Bookman Old Style" pitchFamily="18" charset="0"/>
            </a:endParaRPr>
          </a:p>
        </p:txBody>
      </p:sp>
      <p:pic>
        <p:nvPicPr>
          <p:cNvPr id="8" name="Picture 4" descr="https://im-tub-ap-ru.yandex.net/pic/a4e4c8c25473caeb01acbcfd55fb78ca/babadu.ru/upload/iblock/52b/17_skazka-o-mertvoy-tsarevne.jpg"/>
          <p:cNvPicPr>
            <a:picLocks noChangeAspect="1" noChangeArrowheads="1"/>
          </p:cNvPicPr>
          <p:nvPr/>
        </p:nvPicPr>
        <p:blipFill>
          <a:blip r:embed="rId3" cstate="print"/>
          <a:srcRect l="4784" r="4324"/>
          <a:stretch>
            <a:fillRect/>
          </a:stretch>
        </p:blipFill>
        <p:spPr bwMode="auto">
          <a:xfrm>
            <a:off x="642910" y="1714488"/>
            <a:ext cx="2349500" cy="322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https://im-tub-ap-ru.yandex.net/pic/416b8cacc65236b28b4996cb99d75cb8/galzn.ru/d/175439/d/skazka-o-zolotom-petushke.-aleksandr-p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2428868"/>
            <a:ext cx="2662237" cy="349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https://im-tub-ap-ru.yandex.net/pic/3787a2408d5782ec860f08f3157104b1/www.100book.ru/b29508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1785926"/>
            <a:ext cx="2127865" cy="3010971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68313" y="404813"/>
            <a:ext cx="8351837" cy="9366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Подберите к обобщающим словам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 однородные члены (не менее пяти)</a:t>
            </a:r>
            <a:endParaRPr lang="ru-RU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003800" y="1628775"/>
            <a:ext cx="381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200" b="1">
              <a:latin typeface="Times New Roman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WordArt 12"/>
          <p:cNvSpPr>
            <a:spLocks noChangeArrowheads="1" noChangeShapeType="1" noTextEdit="1"/>
          </p:cNvSpPr>
          <p:nvPr/>
        </p:nvSpPr>
        <p:spPr bwMode="auto">
          <a:xfrm>
            <a:off x="2285984" y="500042"/>
            <a:ext cx="5000660" cy="8636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2000" b="1" kern="10" dirty="0" smtClean="0">
                <a:ln w="63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  <a:endParaRPr lang="ru-RU" sz="2000" b="1" kern="10" dirty="0">
              <a:ln w="63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2051720" y="2492896"/>
            <a:ext cx="5572164" cy="10779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2000" b="1" kern="10" dirty="0" smtClean="0">
                <a:ln w="19050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  <a:endParaRPr lang="ru-RU" sz="2000" b="1" kern="10" dirty="0">
              <a:ln w="19050">
                <a:solidFill>
                  <a:sysClr val="windowText" lastClr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solidFill>
            <a:srgbClr val="FFCC66"/>
          </a:solidFill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1 группа</a:t>
            </a:r>
          </a:p>
          <a:p>
            <a:r>
              <a:rPr lang="ru-RU" b="1" dirty="0" smtClean="0">
                <a:latin typeface="Bookman Old Style" pitchFamily="18" charset="0"/>
              </a:rPr>
              <a:t>Деревья</a:t>
            </a:r>
          </a:p>
          <a:p>
            <a:r>
              <a:rPr lang="ru-RU" b="1" dirty="0" smtClean="0">
                <a:latin typeface="Bookman Old Style" pitchFamily="18" charset="0"/>
              </a:rPr>
              <a:t>Птицы</a:t>
            </a:r>
          </a:p>
          <a:p>
            <a:r>
              <a:rPr lang="ru-RU" b="1" dirty="0" smtClean="0">
                <a:latin typeface="Bookman Old Style" pitchFamily="18" charset="0"/>
              </a:rPr>
              <a:t>Знаки препинания</a:t>
            </a:r>
          </a:p>
          <a:p>
            <a:endParaRPr lang="ru-RU" b="1" dirty="0">
              <a:latin typeface="Bookman Old Style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solidFill>
            <a:srgbClr val="FFCC66"/>
          </a:solidFill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2 группа </a:t>
            </a:r>
          </a:p>
          <a:p>
            <a:r>
              <a:rPr lang="ru-RU" b="1" dirty="0" smtClean="0">
                <a:latin typeface="Bookman Old Style" pitchFamily="18" charset="0"/>
              </a:rPr>
              <a:t>Цветы</a:t>
            </a:r>
          </a:p>
          <a:p>
            <a:r>
              <a:rPr lang="ru-RU" b="1" dirty="0" smtClean="0">
                <a:latin typeface="Bookman Old Style" pitchFamily="18" charset="0"/>
              </a:rPr>
              <a:t>Животные</a:t>
            </a:r>
          </a:p>
          <a:p>
            <a:r>
              <a:rPr lang="ru-RU" b="1" dirty="0" smtClean="0">
                <a:latin typeface="Bookman Old Style" pitchFamily="18" charset="0"/>
              </a:rPr>
              <a:t>Части речи</a:t>
            </a:r>
          </a:p>
          <a:p>
            <a:endParaRPr lang="ru-RU" b="1" dirty="0" smtClean="0">
              <a:latin typeface="Bookman Old Style" pitchFamily="18" charset="0"/>
            </a:endParaRPr>
          </a:p>
          <a:p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411265" y="3244334"/>
            <a:ext cx="4458272" cy="646331"/>
          </a:xfrm>
          <a:prstGeom prst="rect">
            <a:avLst/>
          </a:prstGeom>
          <a:solidFill>
            <a:srgbClr val="FFCC66"/>
          </a:solidFill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Bookman Old Style" pitchFamily="18" charset="0"/>
              </a:rPr>
              <a:t>[    : О, О, О и О].</a:t>
            </a:r>
            <a:endParaRPr lang="ru-RU" sz="36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714744" y="3357562"/>
            <a:ext cx="428628" cy="428628"/>
          </a:xfrm>
          <a:prstGeom prst="ellipse">
            <a:avLst/>
          </a:prstGeom>
          <a:solidFill>
            <a:srgbClr val="FFCC66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68313" y="404813"/>
            <a:ext cx="8351837" cy="9366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Правильно ли расставлены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знаки препинания? </a:t>
            </a:r>
            <a:endParaRPr lang="ru-RU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003800" y="1628775"/>
            <a:ext cx="381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200" b="1">
              <a:latin typeface="Times New Roman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WordArt 12"/>
          <p:cNvSpPr>
            <a:spLocks noChangeArrowheads="1" noChangeShapeType="1" noTextEdit="1"/>
          </p:cNvSpPr>
          <p:nvPr/>
        </p:nvSpPr>
        <p:spPr bwMode="auto">
          <a:xfrm>
            <a:off x="2285984" y="500042"/>
            <a:ext cx="5000660" cy="8636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2000" b="1" kern="10" dirty="0" smtClean="0">
                <a:ln w="63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  <a:endParaRPr lang="ru-RU" sz="2000" b="1" kern="10" dirty="0">
              <a:ln w="63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2051050" y="2636838"/>
            <a:ext cx="5254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accent2"/>
                </a:solidFill>
                <a:latin typeface="Times New Roman" pitchFamily="18" charset="0"/>
              </a:rPr>
              <a:t>                                    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1285860"/>
            <a:ext cx="84296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50000"/>
              </a:lnSpc>
            </a:pPr>
            <a:r>
              <a:rPr lang="ru-RU" sz="3600" b="1" dirty="0" smtClean="0">
                <a:latin typeface="Bookman Old Style" pitchFamily="18" charset="0"/>
              </a:rPr>
              <a:t>В пакете лежали фрукты апельсины, бананы, яблоки.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143512"/>
            <a:ext cx="114300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5143512"/>
            <a:ext cx="1144705" cy="114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7215206" y="1428736"/>
            <a:ext cx="3593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</a:rPr>
              <a:t>:</a:t>
            </a:r>
            <a:endParaRPr lang="ru-RU" sz="4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86644" y="1428736"/>
            <a:ext cx="3593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,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 flipH="1" flipV="1">
            <a:off x="3857620" y="3500438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/>
      <p:bldP spid="18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68313" y="404813"/>
            <a:ext cx="8351837" cy="9366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Лингвистическая задача.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«Ставим двоеточие» – «Не ставим двоеточие»</a:t>
            </a:r>
            <a:endParaRPr lang="ru-RU" sz="24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003800" y="1628775"/>
            <a:ext cx="381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200" b="1">
              <a:latin typeface="Times New Roman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WordArt 12"/>
          <p:cNvSpPr>
            <a:spLocks noChangeArrowheads="1" noChangeShapeType="1" noTextEdit="1"/>
          </p:cNvSpPr>
          <p:nvPr/>
        </p:nvSpPr>
        <p:spPr bwMode="auto">
          <a:xfrm>
            <a:off x="2285984" y="500042"/>
            <a:ext cx="5000660" cy="8636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2000" b="1" kern="10" dirty="0" smtClean="0">
                <a:ln w="63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  <a:endParaRPr lang="ru-RU" sz="2000" b="1" kern="10" dirty="0">
              <a:ln w="63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Взяла она частые решета мелкие сита и просеяла муку.</a:t>
            </a:r>
          </a:p>
          <a:p>
            <a:r>
              <a:rPr lang="ru-RU" sz="2400" b="1" dirty="0" smtClean="0">
                <a:latin typeface="Bookman Old Style" pitchFamily="18" charset="0"/>
              </a:rPr>
              <a:t>На спортивные соревнования съехались гимнасты боксеры футболисты.</a:t>
            </a:r>
          </a:p>
          <a:p>
            <a:r>
              <a:rPr lang="ru-RU" sz="2400" b="1" dirty="0" smtClean="0">
                <a:latin typeface="Bookman Old Style" pitchFamily="18" charset="0"/>
              </a:rPr>
              <a:t>В сказках обычно действуют злые силы Баба Яга Кощей Бессмертный Змей Горыныч.</a:t>
            </a:r>
            <a:endParaRPr lang="ru-RU" sz="2400" b="1" dirty="0">
              <a:latin typeface="Bookman Old Style" pitchFamily="18" charset="0"/>
            </a:endParaRPr>
          </a:p>
        </p:txBody>
      </p:sp>
      <p:pic>
        <p:nvPicPr>
          <p:cNvPr id="14338" name="Picture 2" descr="https://im-tub-ap-ru.yandex.net/pic/bce3b34c46cbd70de0bf6d3caebc7631/thumbs.dreamstime.com/z/schoolboy-lesson-10744103.jpg"/>
          <p:cNvPicPr>
            <a:picLocks noChangeAspect="1" noChangeArrowheads="1"/>
          </p:cNvPicPr>
          <p:nvPr/>
        </p:nvPicPr>
        <p:blipFill>
          <a:blip r:embed="rId3" cstate="print"/>
          <a:srcRect r="13043"/>
          <a:stretch>
            <a:fillRect/>
          </a:stretch>
        </p:blipFill>
        <p:spPr bwMode="auto">
          <a:xfrm>
            <a:off x="6858016" y="4214818"/>
            <a:ext cx="1714512" cy="2049799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68313" y="404813"/>
            <a:ext cx="8351837" cy="9366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Лингвистическая задача.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«Ставим двоеточие» – «Не ставим двоеточие»</a:t>
            </a:r>
            <a:endParaRPr lang="ru-RU" sz="24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003800" y="1628775"/>
            <a:ext cx="381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200" b="1">
              <a:latin typeface="Times New Roman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WordArt 12"/>
          <p:cNvSpPr>
            <a:spLocks noChangeArrowheads="1" noChangeShapeType="1" noTextEdit="1"/>
          </p:cNvSpPr>
          <p:nvPr/>
        </p:nvSpPr>
        <p:spPr bwMode="auto">
          <a:xfrm>
            <a:off x="2285984" y="500042"/>
            <a:ext cx="5000660" cy="8636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2000" b="1" kern="10" dirty="0" smtClean="0">
                <a:ln w="63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  <a:endParaRPr lang="ru-RU" sz="2000" b="1" kern="10" dirty="0">
              <a:ln w="63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Взяла она частые решета, мелкие сита и просеяла муку.</a:t>
            </a:r>
          </a:p>
          <a:p>
            <a:r>
              <a:rPr lang="ru-RU" sz="2400" b="1" dirty="0" smtClean="0">
                <a:latin typeface="Bookman Old Style" pitchFamily="18" charset="0"/>
              </a:rPr>
              <a:t>На спортивные соревнования съехались гимнасты, боксеры, футболисты.</a:t>
            </a:r>
          </a:p>
          <a:p>
            <a:r>
              <a:rPr lang="ru-RU" sz="2400" b="1" dirty="0" smtClean="0">
                <a:latin typeface="Bookman Old Style" pitchFamily="18" charset="0"/>
              </a:rPr>
              <a:t>В сказках обычно действуют злые силы: Баба Яга, Кощей Бессмертный, Змей Горыныч.</a:t>
            </a:r>
            <a:endParaRPr lang="ru-RU" sz="2400" b="1" dirty="0">
              <a:latin typeface="Bookman Old Style" pitchFamily="18" charset="0"/>
            </a:endParaRPr>
          </a:p>
        </p:txBody>
      </p:sp>
      <p:pic>
        <p:nvPicPr>
          <p:cNvPr id="14338" name="Picture 2" descr="https://im-tub-ap-ru.yandex.net/pic/bce3b34c46cbd70de0bf6d3caebc7631/thumbs.dreamstime.com/z/schoolboy-lesson-10744103.jpg"/>
          <p:cNvPicPr>
            <a:picLocks noChangeAspect="1" noChangeArrowheads="1"/>
          </p:cNvPicPr>
          <p:nvPr/>
        </p:nvPicPr>
        <p:blipFill>
          <a:blip r:embed="rId3" cstate="print"/>
          <a:srcRect r="13043"/>
          <a:stretch>
            <a:fillRect/>
          </a:stretch>
        </p:blipFill>
        <p:spPr bwMode="auto">
          <a:xfrm>
            <a:off x="6858016" y="4214818"/>
            <a:ext cx="1714512" cy="2049799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68313" y="404813"/>
            <a:ext cx="8351837" cy="9366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Расставьте пропущенные знаки препинания.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Объясните подчеркнутые орфограммы. </a:t>
            </a:r>
            <a:endParaRPr lang="ru-RU" sz="24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003800" y="1628775"/>
            <a:ext cx="381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200" b="1">
              <a:latin typeface="Times New Roman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WordArt 12"/>
          <p:cNvSpPr>
            <a:spLocks noChangeArrowheads="1" noChangeShapeType="1" noTextEdit="1"/>
          </p:cNvSpPr>
          <p:nvPr/>
        </p:nvSpPr>
        <p:spPr bwMode="auto">
          <a:xfrm>
            <a:off x="2285984" y="500042"/>
            <a:ext cx="5000660" cy="8636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2000" b="1" kern="10" dirty="0" smtClean="0">
                <a:ln w="63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  <a:endParaRPr lang="ru-RU" sz="2000" b="1" kern="10" dirty="0">
              <a:ln w="63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2051050" y="2636838"/>
            <a:ext cx="5254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accent2"/>
                </a:solidFill>
                <a:latin typeface="Times New Roman" pitchFamily="18" charset="0"/>
              </a:rPr>
              <a:t>                                    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>
            <a:normAutofit fontScale="85000" lnSpcReduction="20000"/>
          </a:bodyPr>
          <a:lstStyle/>
          <a:p>
            <a:pPr marL="857250" indent="-514350">
              <a:buFont typeface="+mj-lt"/>
              <a:buAutoNum type="arabicParenR"/>
            </a:pPr>
            <a:r>
              <a:rPr lang="ru-RU" b="1" dirty="0" smtClean="0">
                <a:latin typeface="Bookman Old Style" pitchFamily="18" charset="0"/>
              </a:rPr>
              <a:t>Кот воровал все рыбу мясо сметану. </a:t>
            </a:r>
          </a:p>
          <a:p>
            <a:pPr marL="857250" indent="-514350">
              <a:buFont typeface="+mj-lt"/>
              <a:buAutoNum type="arabicParenR"/>
            </a:pPr>
            <a:r>
              <a:rPr lang="ru-RU" b="1" dirty="0" smtClean="0">
                <a:latin typeface="Bookman Old Style" pitchFamily="18" charset="0"/>
              </a:rPr>
              <a:t>Синица с</a:t>
            </a:r>
            <a:r>
              <a:rPr lang="ru-RU" b="1" u="sng" dirty="0" smtClean="0">
                <a:latin typeface="Bookman Old Style" pitchFamily="18" charset="0"/>
              </a:rPr>
              <a:t>ъ</a:t>
            </a:r>
            <a:r>
              <a:rPr lang="ru-RU" b="1" dirty="0" smtClean="0">
                <a:latin typeface="Bookman Old Style" pitchFamily="18" charset="0"/>
              </a:rPr>
              <a:t>едает вредных насекомых жу</a:t>
            </a:r>
            <a:r>
              <a:rPr lang="ru-RU" b="1" u="sng" dirty="0" smtClean="0">
                <a:latin typeface="Bookman Old Style" pitchFamily="18" charset="0"/>
              </a:rPr>
              <a:t>чк</a:t>
            </a:r>
            <a:r>
              <a:rPr lang="ru-RU" b="1" dirty="0" smtClean="0">
                <a:latin typeface="Bookman Old Style" pitchFamily="18" charset="0"/>
              </a:rPr>
              <a:t>а </a:t>
            </a:r>
            <a:r>
              <a:rPr lang="ru-RU" b="1" dirty="0" err="1" smtClean="0">
                <a:latin typeface="Bookman Old Style" pitchFamily="18" charset="0"/>
              </a:rPr>
              <a:t>л</a:t>
            </a:r>
            <a:r>
              <a:rPr lang="ru-RU" b="1" u="sng" dirty="0" err="1" smtClean="0">
                <a:latin typeface="Bookman Old Style" pitchFamily="18" charset="0"/>
              </a:rPr>
              <a:t>и</a:t>
            </a:r>
            <a:r>
              <a:rPr lang="ru-RU" b="1" dirty="0" err="1" smtClean="0">
                <a:latin typeface="Bookman Old Style" pitchFamily="18" charset="0"/>
              </a:rPr>
              <a:t>стогрыза</a:t>
            </a:r>
            <a:r>
              <a:rPr lang="ru-RU" b="1" dirty="0" smtClean="0">
                <a:latin typeface="Bookman Old Style" pitchFamily="18" charset="0"/>
              </a:rPr>
              <a:t> л</a:t>
            </a:r>
            <a:r>
              <a:rPr lang="ru-RU" b="1" u="sng" dirty="0" smtClean="0">
                <a:latin typeface="Bookman Old Style" pitchFamily="18" charset="0"/>
              </a:rPr>
              <a:t>и</a:t>
            </a:r>
            <a:r>
              <a:rPr lang="ru-RU" b="1" dirty="0" smtClean="0">
                <a:latin typeface="Bookman Old Style" pitchFamily="18" charset="0"/>
              </a:rPr>
              <a:t>стовертку. </a:t>
            </a:r>
          </a:p>
          <a:p>
            <a:pPr marL="857250" indent="-514350">
              <a:buFont typeface="+mj-lt"/>
              <a:buAutoNum type="arabicParenR"/>
            </a:pPr>
            <a:r>
              <a:rPr lang="ru-RU" b="1" dirty="0" smtClean="0">
                <a:latin typeface="Bookman Old Style" pitchFamily="18" charset="0"/>
              </a:rPr>
              <a:t>В стужу белка корми</a:t>
            </a:r>
            <a:r>
              <a:rPr lang="ru-RU" b="1" u="sng" dirty="0" smtClean="0">
                <a:latin typeface="Bookman Old Style" pitchFamily="18" charset="0"/>
              </a:rPr>
              <a:t>тся</a:t>
            </a:r>
            <a:r>
              <a:rPr lang="ru-RU" b="1" dirty="0" smtClean="0">
                <a:latin typeface="Bookman Old Style" pitchFamily="18" charset="0"/>
              </a:rPr>
              <a:t> </a:t>
            </a:r>
            <a:r>
              <a:rPr lang="ru-RU" b="1" u="sng" dirty="0" smtClean="0">
                <a:latin typeface="Bookman Old Style" pitchFamily="18" charset="0"/>
              </a:rPr>
              <a:t>о</a:t>
            </a:r>
            <a:r>
              <a:rPr lang="ru-RU" b="1" dirty="0" smtClean="0">
                <a:latin typeface="Bookman Old Style" pitchFamily="18" charset="0"/>
              </a:rPr>
              <a:t>сенними припасами орехами желудями грибами шишками. </a:t>
            </a:r>
          </a:p>
          <a:p>
            <a:pPr marL="857250" indent="-514350">
              <a:buFont typeface="+mj-lt"/>
              <a:buAutoNum type="arabicParenR"/>
            </a:pPr>
            <a:r>
              <a:rPr lang="ru-RU" b="1" dirty="0" smtClean="0">
                <a:latin typeface="Bookman Old Style" pitchFamily="18" charset="0"/>
              </a:rPr>
              <a:t>На клумбах зажигаю</a:t>
            </a:r>
            <a:r>
              <a:rPr lang="ru-RU" b="1" u="sng" dirty="0" smtClean="0">
                <a:latin typeface="Bookman Old Style" pitchFamily="18" charset="0"/>
              </a:rPr>
              <a:t>тся</a:t>
            </a:r>
            <a:r>
              <a:rPr lang="ru-RU" b="1" dirty="0" smtClean="0">
                <a:latin typeface="Bookman Old Style" pitchFamily="18" charset="0"/>
              </a:rPr>
              <a:t> к</a:t>
            </a:r>
            <a:r>
              <a:rPr lang="ru-RU" b="1" u="sng" dirty="0" smtClean="0">
                <a:latin typeface="Bookman Old Style" pitchFamily="18" charset="0"/>
              </a:rPr>
              <a:t>о</a:t>
            </a:r>
            <a:r>
              <a:rPr lang="ru-RU" b="1" dirty="0" smtClean="0">
                <a:latin typeface="Bookman Old Style" pitchFamily="18" charset="0"/>
              </a:rPr>
              <a:t>страми цветы астры георгины флоксы. </a:t>
            </a:r>
          </a:p>
          <a:p>
            <a:pPr marL="857250" indent="-514350">
              <a:buFont typeface="+mj-lt"/>
              <a:buAutoNum type="arabicParenR"/>
            </a:pPr>
            <a:r>
              <a:rPr lang="ru-RU" b="1" dirty="0" smtClean="0">
                <a:latin typeface="Bookman Old Style" pitchFamily="18" charset="0"/>
              </a:rPr>
              <a:t>Умылись дождем деревья тополя осины орешник. </a:t>
            </a:r>
          </a:p>
          <a:p>
            <a:pPr marL="857250" indent="-514350">
              <a:buFont typeface="+mj-lt"/>
              <a:buAutoNum type="arabicParenR"/>
            </a:pPr>
            <a:r>
              <a:rPr lang="ru-RU" b="1" dirty="0" smtClean="0">
                <a:latin typeface="Bookman Old Style" pitchFamily="18" charset="0"/>
              </a:rPr>
              <a:t>В октябре сбор д</a:t>
            </a:r>
            <a:r>
              <a:rPr lang="ru-RU" b="1" u="sng" dirty="0" smtClean="0">
                <a:latin typeface="Bookman Old Style" pitchFamily="18" charset="0"/>
              </a:rPr>
              <a:t>а</a:t>
            </a:r>
            <a:r>
              <a:rPr lang="ru-RU" b="1" dirty="0" smtClean="0">
                <a:latin typeface="Bookman Old Style" pitchFamily="18" charset="0"/>
              </a:rPr>
              <a:t>ров лета калины рябины  клюквы. </a:t>
            </a:r>
          </a:p>
          <a:p>
            <a:endParaRPr lang="ru-RU" b="1" dirty="0" smtClean="0">
              <a:latin typeface="Bookman Old Style" pitchFamily="18" charset="0"/>
            </a:endParaRPr>
          </a:p>
          <a:p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68313" y="404813"/>
            <a:ext cx="8351837" cy="9366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Проверьте  себя! 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003800" y="1628775"/>
            <a:ext cx="381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200" b="1">
              <a:latin typeface="Times New Roman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WordArt 12"/>
          <p:cNvSpPr>
            <a:spLocks noChangeArrowheads="1" noChangeShapeType="1" noTextEdit="1"/>
          </p:cNvSpPr>
          <p:nvPr/>
        </p:nvSpPr>
        <p:spPr bwMode="auto">
          <a:xfrm>
            <a:off x="2285984" y="500042"/>
            <a:ext cx="5000660" cy="8636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2000" b="1" kern="10" dirty="0" smtClean="0">
                <a:ln w="63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  <a:endParaRPr lang="ru-RU" sz="2000" b="1" kern="10" dirty="0">
              <a:ln w="63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2051050" y="2636838"/>
            <a:ext cx="5254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accent2"/>
                </a:solidFill>
                <a:latin typeface="Times New Roman" pitchFamily="18" charset="0"/>
              </a:rPr>
              <a:t>                                    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>
            <a:normAutofit fontScale="85000" lnSpcReduction="20000"/>
          </a:bodyPr>
          <a:lstStyle/>
          <a:p>
            <a:pPr marL="857250" indent="-514350">
              <a:buFont typeface="+mj-lt"/>
              <a:buAutoNum type="arabicParenR"/>
            </a:pPr>
            <a:r>
              <a:rPr lang="ru-RU" b="1" dirty="0" smtClean="0">
                <a:latin typeface="Bookman Old Style" pitchFamily="18" charset="0"/>
              </a:rPr>
              <a:t>Кот воровал все: рыбу, мясо, сметану. </a:t>
            </a:r>
          </a:p>
          <a:p>
            <a:pPr marL="857250" indent="-514350">
              <a:buFont typeface="+mj-lt"/>
              <a:buAutoNum type="arabicParenR"/>
            </a:pPr>
            <a:r>
              <a:rPr lang="ru-RU" b="1" dirty="0" smtClean="0">
                <a:latin typeface="Bookman Old Style" pitchFamily="18" charset="0"/>
              </a:rPr>
              <a:t>Синица съедает вредных насекомых: жучка, </a:t>
            </a:r>
            <a:r>
              <a:rPr lang="ru-RU" b="1" dirty="0" err="1" smtClean="0">
                <a:latin typeface="Bookman Old Style" pitchFamily="18" charset="0"/>
              </a:rPr>
              <a:t>листогрыза</a:t>
            </a:r>
            <a:r>
              <a:rPr lang="ru-RU" b="1" dirty="0" smtClean="0">
                <a:latin typeface="Bookman Old Style" pitchFamily="18" charset="0"/>
              </a:rPr>
              <a:t>, листовертку. </a:t>
            </a:r>
          </a:p>
          <a:p>
            <a:pPr marL="857250" indent="-514350">
              <a:buFont typeface="+mj-lt"/>
              <a:buAutoNum type="arabicParenR"/>
            </a:pPr>
            <a:r>
              <a:rPr lang="ru-RU" b="1" dirty="0" smtClean="0">
                <a:latin typeface="Bookman Old Style" pitchFamily="18" charset="0"/>
              </a:rPr>
              <a:t>В стужу белка кормится осенними припасами: орехами, желудями, грибами, шишками. </a:t>
            </a:r>
          </a:p>
          <a:p>
            <a:pPr marL="857250" indent="-514350">
              <a:buFont typeface="+mj-lt"/>
              <a:buAutoNum type="arabicParenR"/>
            </a:pPr>
            <a:r>
              <a:rPr lang="ru-RU" b="1" dirty="0" smtClean="0">
                <a:latin typeface="Bookman Old Style" pitchFamily="18" charset="0"/>
              </a:rPr>
              <a:t>На клумбах зажигаются кострами цветы: астры, георгины, флоксы. </a:t>
            </a:r>
          </a:p>
          <a:p>
            <a:pPr marL="857250" indent="-514350">
              <a:buFont typeface="+mj-lt"/>
              <a:buAutoNum type="arabicParenR"/>
            </a:pPr>
            <a:r>
              <a:rPr lang="ru-RU" b="1" dirty="0" smtClean="0">
                <a:latin typeface="Bookman Old Style" pitchFamily="18" charset="0"/>
              </a:rPr>
              <a:t>Умылись дождем деревья: тополя, осины, орешник. </a:t>
            </a:r>
          </a:p>
          <a:p>
            <a:pPr marL="857250" indent="-514350">
              <a:buFont typeface="+mj-lt"/>
              <a:buAutoNum type="arabicParenR"/>
            </a:pPr>
            <a:r>
              <a:rPr lang="ru-RU" b="1" dirty="0" smtClean="0">
                <a:latin typeface="Bookman Old Style" pitchFamily="18" charset="0"/>
              </a:rPr>
              <a:t>В октябре сбор даров лета: калины, рябины, клюквы. </a:t>
            </a:r>
          </a:p>
          <a:p>
            <a:endParaRPr lang="ru-RU" b="1" dirty="0" smtClean="0">
              <a:latin typeface="Bookman Old Style" pitchFamily="18" charset="0"/>
            </a:endParaRPr>
          </a:p>
          <a:p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68313" y="404813"/>
            <a:ext cx="8351837" cy="9366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«</a:t>
            </a:r>
            <a:r>
              <a:rPr lang="ru-RU" sz="2400" b="1" dirty="0" err="1" smtClean="0">
                <a:solidFill>
                  <a:srgbClr val="FF0000"/>
                </a:solidFill>
                <a:latin typeface="Bookman Old Style" pitchFamily="18" charset="0"/>
              </a:rPr>
              <a:t>Грамконструктор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»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Составьте предложения, используя «кубики».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Расставьте знаки препинания. </a:t>
            </a:r>
            <a:endParaRPr lang="ru-RU" sz="24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003800" y="1628775"/>
            <a:ext cx="381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200" b="1">
              <a:latin typeface="Times New Roman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WordArt 12"/>
          <p:cNvSpPr>
            <a:spLocks noChangeArrowheads="1" noChangeShapeType="1" noTextEdit="1"/>
          </p:cNvSpPr>
          <p:nvPr/>
        </p:nvSpPr>
        <p:spPr bwMode="auto">
          <a:xfrm>
            <a:off x="2285984" y="500042"/>
            <a:ext cx="5000660" cy="8636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2000" b="1" kern="10" dirty="0" smtClean="0">
                <a:ln w="63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  <a:endParaRPr lang="ru-RU" sz="2000" b="1" kern="10" dirty="0">
              <a:ln w="63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2051050" y="2636838"/>
            <a:ext cx="5254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accent2"/>
                </a:solidFill>
                <a:latin typeface="Times New Roman" pitchFamily="18" charset="0"/>
              </a:rPr>
              <a:t>                                    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sz="half" idx="1"/>
          </p:nvPr>
        </p:nvSpPr>
        <p:spPr>
          <a:solidFill>
            <a:srgbClr val="FFCC66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Bookman Old Style" pitchFamily="18" charset="0"/>
              </a:rPr>
              <a:t>1 группа 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sz="half" idx="2"/>
          </p:nvPr>
        </p:nvSpPr>
        <p:spPr>
          <a:solidFill>
            <a:srgbClr val="FFCC66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Bookman Old Style" pitchFamily="18" charset="0"/>
              </a:rPr>
              <a:t>2 группа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2214554"/>
            <a:ext cx="172194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ежедневно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0298" y="2214554"/>
            <a:ext cx="12747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бывать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42910" y="2857496"/>
            <a:ext cx="102624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летом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85918" y="2857496"/>
            <a:ext cx="109036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нужно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0364" y="2857496"/>
            <a:ext cx="122661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осенью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2910" y="3429000"/>
            <a:ext cx="170110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на воздухе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2910" y="4071942"/>
            <a:ext cx="296427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в любое время года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00298" y="3429000"/>
            <a:ext cx="11144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зимой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42910" y="4714884"/>
            <a:ext cx="346441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Нужно ежедневно </a:t>
            </a:r>
          </a:p>
          <a:p>
            <a:r>
              <a:rPr lang="ru-RU" sz="2000" b="1" dirty="0" smtClean="0">
                <a:latin typeface="Bookman Old Style" pitchFamily="18" charset="0"/>
              </a:rPr>
              <a:t>бывать на воздухе в </a:t>
            </a:r>
          </a:p>
          <a:p>
            <a:r>
              <a:rPr lang="ru-RU" sz="2000" b="1" dirty="0" smtClean="0">
                <a:latin typeface="Bookman Old Style" pitchFamily="18" charset="0"/>
              </a:rPr>
              <a:t>любое время года: </a:t>
            </a:r>
          </a:p>
          <a:p>
            <a:r>
              <a:rPr lang="ru-RU" sz="2000" b="1" dirty="0" smtClean="0">
                <a:latin typeface="Bookman Old Style" pitchFamily="18" charset="0"/>
              </a:rPr>
              <a:t>летом, осенью, зимой. 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86314" y="3714752"/>
            <a:ext cx="163057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россыпью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86314" y="4714884"/>
            <a:ext cx="3786214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На воде россыпью сидит множество птиц: утки</a:t>
            </a:r>
          </a:p>
          <a:p>
            <a:r>
              <a:rPr lang="ru-RU" sz="2000" b="1" dirty="0" smtClean="0">
                <a:latin typeface="Bookman Old Style" pitchFamily="18" charset="0"/>
              </a:rPr>
              <a:t>разных пород, лебеди, </a:t>
            </a:r>
          </a:p>
          <a:p>
            <a:r>
              <a:rPr lang="ru-RU" sz="2000" b="1" dirty="0" smtClean="0">
                <a:latin typeface="Bookman Old Style" pitchFamily="18" charset="0"/>
              </a:rPr>
              <a:t>чайки.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00958" y="2143116"/>
            <a:ext cx="114646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лебеди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86314" y="2143116"/>
            <a:ext cx="257153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множество птиц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86314" y="2643182"/>
            <a:ext cx="1281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на воде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86314" y="3143248"/>
            <a:ext cx="290816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утки разных пород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58082" y="2643182"/>
            <a:ext cx="103265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сидит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15074" y="2643182"/>
            <a:ext cx="103105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чайки</a:t>
            </a:r>
            <a:endParaRPr lang="ru-RU" sz="20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68313" y="404813"/>
            <a:ext cx="8351837" cy="9366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Литература</a:t>
            </a:r>
            <a:endParaRPr lang="ru-RU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003800" y="1628775"/>
            <a:ext cx="381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200" b="1">
              <a:latin typeface="Times New Roman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WordArt 12"/>
          <p:cNvSpPr>
            <a:spLocks noChangeArrowheads="1" noChangeShapeType="1" noTextEdit="1"/>
          </p:cNvSpPr>
          <p:nvPr/>
        </p:nvSpPr>
        <p:spPr bwMode="auto">
          <a:xfrm>
            <a:off x="2285984" y="500042"/>
            <a:ext cx="5000660" cy="8636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2000" b="1" kern="10" dirty="0" smtClean="0">
                <a:ln w="63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  <a:endParaRPr lang="ru-RU" sz="2000" b="1" kern="10" dirty="0">
              <a:ln w="63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2051720" y="2492896"/>
            <a:ext cx="5572164" cy="10779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2000" b="1" kern="10" dirty="0" smtClean="0">
                <a:ln w="19050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  <a:endParaRPr lang="ru-RU" sz="2000" b="1" kern="10" dirty="0">
              <a:ln w="19050">
                <a:solidFill>
                  <a:sysClr val="windowText" lastClr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Bookman Old Style" pitchFamily="18" charset="0"/>
              </a:rPr>
              <a:t>Богданова Г. А. Сборник диктантов по русскому языку. 5-9 классы. – М.: Просвещение, 2010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err="1" smtClean="0">
                <a:latin typeface="Bookman Old Style" pitchFamily="18" charset="0"/>
              </a:rPr>
              <a:t>Бройде</a:t>
            </a:r>
            <a:r>
              <a:rPr lang="ru-RU" b="1" dirty="0" smtClean="0">
                <a:latin typeface="Bookman Old Style" pitchFamily="18" charset="0"/>
              </a:rPr>
              <a:t> М. Г. Занимательные упражнения по русскому языку. – М.: Вако, 2015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Bookman Old Style" pitchFamily="18" charset="0"/>
              </a:rPr>
              <a:t>Русский язык. 5 класс: технологические карты уроков по учебнику Т.А. </a:t>
            </a:r>
            <a:r>
              <a:rPr lang="ru-RU" b="1" dirty="0" err="1" smtClean="0">
                <a:latin typeface="Bookman Old Style" pitchFamily="18" charset="0"/>
              </a:rPr>
              <a:t>Ладыженской</a:t>
            </a:r>
            <a:r>
              <a:rPr lang="ru-RU" b="1" dirty="0" smtClean="0">
                <a:latin typeface="Bookman Old Style" pitchFamily="18" charset="0"/>
              </a:rPr>
              <a:t>, М.Т. Баранова, Л.А. </a:t>
            </a:r>
            <a:r>
              <a:rPr lang="ru-RU" b="1" dirty="0" err="1" smtClean="0">
                <a:latin typeface="Bookman Old Style" pitchFamily="18" charset="0"/>
              </a:rPr>
              <a:t>Тростенцовой</a:t>
            </a:r>
            <a:r>
              <a:rPr lang="ru-RU" b="1" dirty="0" smtClean="0">
                <a:latin typeface="Bookman Old Style" pitchFamily="18" charset="0"/>
              </a:rPr>
              <a:t>/ авт.-сост. Г.В.Цветкова. – Волгоград: Учитель, 2014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Bookman Old Style" pitchFamily="18" charset="0"/>
              </a:rPr>
              <a:t>Сергеева Н. М. Грамматические нормы в заданиях ЕГЭ по русскому языку. ― Тверь, 2008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Bookman Old Style" pitchFamily="18" charset="0"/>
              </a:rPr>
              <a:t>Шибалова Л. В. Контрольные и проверочные работы по русскому языку: 5 класс: к учебнику Т. А. </a:t>
            </a:r>
            <a:r>
              <a:rPr lang="ru-RU" b="1" dirty="0" err="1" smtClean="0">
                <a:latin typeface="Bookman Old Style" pitchFamily="18" charset="0"/>
              </a:rPr>
              <a:t>Ладыженской</a:t>
            </a:r>
            <a:r>
              <a:rPr lang="ru-RU" b="1" dirty="0" smtClean="0">
                <a:latin typeface="Bookman Old Style" pitchFamily="18" charset="0"/>
              </a:rPr>
              <a:t> и др. «Русский язык: учеб. для 5 </a:t>
            </a:r>
            <a:r>
              <a:rPr lang="ru-RU" b="1" dirty="0" err="1" smtClean="0">
                <a:latin typeface="Bookman Old Style" pitchFamily="18" charset="0"/>
              </a:rPr>
              <a:t>кл</a:t>
            </a:r>
            <a:r>
              <a:rPr lang="ru-RU" b="1" dirty="0" smtClean="0">
                <a:latin typeface="Bookman Old Style" pitchFamily="18" charset="0"/>
              </a:rPr>
              <a:t>. </a:t>
            </a:r>
            <a:r>
              <a:rPr lang="ru-RU" b="1" dirty="0" err="1" smtClean="0">
                <a:latin typeface="Bookman Old Style" pitchFamily="18" charset="0"/>
              </a:rPr>
              <a:t>общеобразоват</a:t>
            </a:r>
            <a:r>
              <a:rPr lang="ru-RU" b="1" dirty="0" smtClean="0">
                <a:latin typeface="Bookman Old Style" pitchFamily="18" charset="0"/>
              </a:rPr>
              <a:t>. учреждений». – М.: Экзамен, 2011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Источники изображений: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Bookman Old Style" pitchFamily="18" charset="0"/>
                <a:hlinkClick r:id="rId3"/>
              </a:rPr>
              <a:t>http://ru.ela.mobi</a:t>
            </a:r>
            <a:r>
              <a:rPr lang="ru-RU" b="1" dirty="0" smtClean="0">
                <a:latin typeface="Bookman Old Style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Bookman Old Style" pitchFamily="18" charset="0"/>
                <a:hlinkClick r:id="rId4"/>
              </a:rPr>
              <a:t>http://puzkarapuz.org/</a:t>
            </a:r>
            <a:r>
              <a:rPr lang="ru-RU" b="1" dirty="0" smtClean="0">
                <a:latin typeface="Bookman Old Style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Bookman Old Style" pitchFamily="18" charset="0"/>
                <a:hlinkClick r:id="rId5"/>
              </a:rPr>
              <a:t>http://www.knidka.info/skazki-v-stikhakh/skazka-o-mertvoy-tsarevne-4/</a:t>
            </a:r>
            <a:endParaRPr lang="ru-RU" b="1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Bookman Old Style" pitchFamily="18" charset="0"/>
                <a:hlinkClick r:id="rId6"/>
              </a:rPr>
              <a:t>http://vrxbq.evai.pl</a:t>
            </a:r>
            <a:endParaRPr lang="ru-RU" b="1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Bookman Old Style" pitchFamily="18" charset="0"/>
                <a:hlinkClick r:id="rId7"/>
              </a:rPr>
              <a:t>http://www.100book.ru</a:t>
            </a:r>
            <a:endParaRPr lang="ru-RU" b="1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Bookman Old Style" pitchFamily="18" charset="0"/>
                <a:hlinkClick r:id="rId8"/>
              </a:rPr>
              <a:t>http://allforchildren.ru</a:t>
            </a:r>
            <a:endParaRPr lang="ru-RU" b="1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Bookman Old Style" pitchFamily="18" charset="0"/>
                <a:hlinkClick r:id="rId9"/>
              </a:rPr>
              <a:t>http://mama.ua</a:t>
            </a:r>
            <a:endParaRPr lang="ru-RU" b="1" dirty="0" smtClean="0">
              <a:latin typeface="Bookman Old Style" pitchFamily="18" charset="0"/>
            </a:endParaRPr>
          </a:p>
          <a:p>
            <a:endParaRPr lang="ru-RU" b="1" dirty="0" smtClean="0">
              <a:latin typeface="Bookman Old Style" pitchFamily="18" charset="0"/>
            </a:endParaRPr>
          </a:p>
          <a:p>
            <a:endParaRPr lang="ru-RU" b="1" dirty="0" smtClean="0">
              <a:latin typeface="Bookman Old Style" pitchFamily="18" charset="0"/>
            </a:endParaRPr>
          </a:p>
          <a:p>
            <a:endParaRPr lang="ru-RU" b="1" dirty="0" smtClean="0">
              <a:latin typeface="Bookman Old Style" pitchFamily="18" charset="0"/>
            </a:endParaRPr>
          </a:p>
          <a:p>
            <a:endParaRPr lang="ru-RU" b="1" dirty="0" smtClean="0">
              <a:latin typeface="Bookman Old Style" pitchFamily="18" charset="0"/>
            </a:endParaRPr>
          </a:p>
          <a:p>
            <a:endParaRPr lang="ru-RU" b="1" dirty="0" smtClean="0">
              <a:latin typeface="Bookman Old Style" pitchFamily="18" charset="0"/>
            </a:endParaRPr>
          </a:p>
          <a:p>
            <a:endParaRPr lang="ru-RU" b="1" dirty="0" smtClean="0">
              <a:latin typeface="Bookman Old Style" pitchFamily="18" charset="0"/>
            </a:endParaRPr>
          </a:p>
          <a:p>
            <a:endParaRPr lang="ru-RU" b="1" dirty="0" smtClean="0">
              <a:latin typeface="Bookman Old Style" pitchFamily="18" charset="0"/>
            </a:endParaRPr>
          </a:p>
          <a:p>
            <a:endParaRPr lang="ru-RU" b="1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68313" y="404813"/>
            <a:ext cx="8351837" cy="1238237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Верны ли мои утверждения?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ДА – 1           НЕТ – 0 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003800" y="1412875"/>
            <a:ext cx="381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z="12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9713" name="WordArt 17"/>
          <p:cNvSpPr>
            <a:spLocks noChangeArrowheads="1" noChangeShapeType="1" noTextEdit="1"/>
          </p:cNvSpPr>
          <p:nvPr/>
        </p:nvSpPr>
        <p:spPr bwMode="auto">
          <a:xfrm>
            <a:off x="1475656" y="428604"/>
            <a:ext cx="6096739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b="1" kern="10" dirty="0" smtClean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28628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b="1" dirty="0" smtClean="0">
                <a:latin typeface="Bookman Old Style" pitchFamily="18" charset="0"/>
              </a:rPr>
              <a:t>Однородные члены предложения отвечают на один и тот же вопрос.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smtClean="0">
                <a:latin typeface="Bookman Old Style" pitchFamily="18" charset="0"/>
              </a:rPr>
              <a:t>Однородными могут быть только главные члены предложения.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smtClean="0">
                <a:latin typeface="Bookman Old Style" pitchFamily="18" charset="0"/>
              </a:rPr>
              <a:t>Наличие союзов при однородных членах предложения обязательно.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smtClean="0">
                <a:latin typeface="Bookman Old Style" pitchFamily="18" charset="0"/>
              </a:rPr>
              <a:t>Между однородными членами всегда ставятся запятые.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smtClean="0">
                <a:latin typeface="Bookman Old Style" pitchFamily="18" charset="0"/>
              </a:rPr>
              <a:t>Однородные члены предложения произносятся с интонацией перечисления.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smtClean="0">
                <a:latin typeface="Bookman Old Style" pitchFamily="18" charset="0"/>
              </a:rPr>
              <a:t>В предложении нужна одна запятая:</a:t>
            </a:r>
          </a:p>
          <a:p>
            <a:pPr marL="514350" indent="-514350">
              <a:buNone/>
            </a:pPr>
            <a:r>
              <a:rPr lang="ru-RU" b="1" dirty="0" smtClean="0">
                <a:latin typeface="Bookman Old Style" pitchFamily="18" charset="0"/>
              </a:rPr>
              <a:t>      </a:t>
            </a: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Белый снег пушистый в воздухе кружится и на землю тихо падает ложится. </a:t>
            </a:r>
          </a:p>
          <a:p>
            <a:pPr marL="514350" indent="-514350">
              <a:buFont typeface="+mj-lt"/>
              <a:buAutoNum type="arabicParenR"/>
            </a:pP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928926" y="6000768"/>
            <a:ext cx="5479385" cy="369332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ru-RU" b="1" spc="300" dirty="0" smtClean="0">
                <a:latin typeface="Bookman Old Style" pitchFamily="18" charset="0"/>
              </a:rPr>
              <a:t>Проверьте  себя:1, 0, 0, 0, 1, 1  </a:t>
            </a:r>
            <a:endParaRPr lang="ru-RU" b="1" spc="30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68313" y="404813"/>
            <a:ext cx="8351837" cy="9366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Найдите ошибки и объясните их.</a:t>
            </a:r>
            <a:endParaRPr lang="ru-RU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003800" y="1628775"/>
            <a:ext cx="381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200" b="1">
              <a:latin typeface="Times New Roman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WordArt 12"/>
          <p:cNvSpPr>
            <a:spLocks noChangeArrowheads="1" noChangeShapeType="1" noTextEdit="1"/>
          </p:cNvSpPr>
          <p:nvPr/>
        </p:nvSpPr>
        <p:spPr bwMode="auto">
          <a:xfrm>
            <a:off x="2285984" y="500042"/>
            <a:ext cx="5000660" cy="8636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2000" b="1" kern="10" dirty="0" smtClean="0">
                <a:ln w="63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  <a:endParaRPr lang="ru-RU" sz="2000" b="1" kern="10" dirty="0">
              <a:ln w="63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1500174"/>
            <a:ext cx="84296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ru-RU" sz="2400" b="1" dirty="0" smtClean="0">
                <a:latin typeface="Bookman Old Style" pitchFamily="18" charset="0"/>
              </a:rPr>
              <a:t>Я люблю футбол и плавать.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b="1" dirty="0" smtClean="0">
                <a:latin typeface="Bookman Old Style" pitchFamily="18" charset="0"/>
              </a:rPr>
              <a:t>Провожающие шли с сумками и печальными лицами.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b="1" dirty="0" smtClean="0">
                <a:latin typeface="Bookman Old Style" pitchFamily="18" charset="0"/>
              </a:rPr>
              <a:t>Шёл дождь и два студента, один в галошах, другой – в университет. 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b="1" dirty="0" smtClean="0">
                <a:latin typeface="Bookman Old Style" pitchFamily="18" charset="0"/>
              </a:rPr>
              <a:t>Навстречу двигались жители села, мужчины, дети. </a:t>
            </a:r>
          </a:p>
        </p:txBody>
      </p:sp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2051720" y="2492896"/>
            <a:ext cx="5572164" cy="10779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2000" b="1" kern="10" dirty="0" smtClean="0">
                <a:ln w="19050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  <a:endParaRPr lang="ru-RU" sz="2000" b="1" kern="10" dirty="0">
              <a:ln w="19050">
                <a:solidFill>
                  <a:sysClr val="windowText" lastClr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pic>
        <p:nvPicPr>
          <p:cNvPr id="9" name="Picture 2" descr="https://im-tub-ap-ru.yandex.net/pic/bce3b34c46cbd70de0bf6d3caebc7631/thumbs.dreamstime.com/z/schoolboy-lesson-10744103.jpg"/>
          <p:cNvPicPr>
            <a:picLocks noChangeAspect="1" noChangeArrowheads="1"/>
          </p:cNvPicPr>
          <p:nvPr/>
        </p:nvPicPr>
        <p:blipFill>
          <a:blip r:embed="rId3" cstate="print"/>
          <a:srcRect r="13043"/>
          <a:stretch>
            <a:fillRect/>
          </a:stretch>
        </p:blipFill>
        <p:spPr bwMode="auto">
          <a:xfrm>
            <a:off x="6858016" y="4214818"/>
            <a:ext cx="1714512" cy="2049799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68313" y="404813"/>
            <a:ext cx="8351837" cy="9366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Найдите четвертое лишнее слово:</a:t>
            </a:r>
            <a:endParaRPr lang="ru-RU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WordArt 12"/>
          <p:cNvSpPr>
            <a:spLocks noChangeArrowheads="1" noChangeShapeType="1" noTextEdit="1"/>
          </p:cNvSpPr>
          <p:nvPr/>
        </p:nvSpPr>
        <p:spPr bwMode="auto">
          <a:xfrm>
            <a:off x="2285984" y="500042"/>
            <a:ext cx="5000660" cy="8636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2000" b="1" kern="10" dirty="0" smtClean="0">
                <a:ln w="63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  <a:endParaRPr lang="ru-RU" sz="2000" b="1" kern="10" dirty="0">
              <a:ln w="63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1643050"/>
            <a:ext cx="8026556" cy="254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ru-RU" sz="2800" b="1" dirty="0" smtClean="0">
                <a:latin typeface="Bookman Old Style" pitchFamily="18" charset="0"/>
              </a:rPr>
              <a:t>Рыжики, грузди, опенки, мухоморы.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ru-RU" sz="2800" b="1" dirty="0" smtClean="0">
                <a:latin typeface="Bookman Old Style" pitchFamily="18" charset="0"/>
              </a:rPr>
              <a:t>Журавль, орел, ворона, попугай.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ru-RU" sz="2800" b="1" dirty="0" smtClean="0">
                <a:latin typeface="Bookman Old Style" pitchFamily="18" charset="0"/>
              </a:rPr>
              <a:t>Тетради, парты, ручки, карандаши.</a:t>
            </a:r>
            <a:endParaRPr lang="ru-RU" sz="2800" b="1" dirty="0">
              <a:latin typeface="Bookman Old Style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786050" y="4143380"/>
            <a:ext cx="1285884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572132" y="3286124"/>
            <a:ext cx="1643074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072198" y="2428868"/>
            <a:ext cx="2071702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14546" y="4572008"/>
            <a:ext cx="4461478" cy="954107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Почему эти слова 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являются лишними? </a:t>
            </a:r>
            <a:endParaRPr lang="ru-RU" sz="28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68313" y="404813"/>
            <a:ext cx="8351837" cy="9366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Могут ли все эти слова являться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 однородными членами?</a:t>
            </a:r>
            <a:endParaRPr lang="ru-RU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003800" y="1628775"/>
            <a:ext cx="381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200" b="1">
              <a:latin typeface="Times New Roman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WordArt 12"/>
          <p:cNvSpPr>
            <a:spLocks noChangeArrowheads="1" noChangeShapeType="1" noTextEdit="1"/>
          </p:cNvSpPr>
          <p:nvPr/>
        </p:nvSpPr>
        <p:spPr bwMode="auto">
          <a:xfrm>
            <a:off x="2285984" y="500042"/>
            <a:ext cx="5000660" cy="8636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2000" b="1" kern="10" dirty="0" smtClean="0">
                <a:ln w="63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  <a:endParaRPr lang="ru-RU" sz="2000" b="1" kern="10" dirty="0">
              <a:ln w="63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2051050" y="2636838"/>
            <a:ext cx="5254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accent2"/>
                </a:solidFill>
                <a:latin typeface="Times New Roman" pitchFamily="18" charset="0"/>
              </a:rPr>
              <a:t>                                    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1857364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ru-RU" sz="3600" b="1" dirty="0" smtClean="0">
                <a:latin typeface="Bookman Old Style" pitchFamily="18" charset="0"/>
              </a:rPr>
              <a:t>В пакете лежали </a:t>
            </a: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апельсины, бананы, фрукты, яблоки</a:t>
            </a:r>
            <a:r>
              <a:rPr lang="ru-RU" sz="3600" b="1" dirty="0" smtClean="0">
                <a:latin typeface="Bookman Old Style" pitchFamily="18" charset="0"/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71802" y="4643446"/>
            <a:ext cx="1762021" cy="523220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фрукты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00760" y="3857628"/>
            <a:ext cx="23823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апельсины</a:t>
            </a:r>
          </a:p>
          <a:p>
            <a:endParaRPr lang="ru-RU" sz="28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бананы</a:t>
            </a:r>
          </a:p>
          <a:p>
            <a:endParaRPr lang="ru-RU" sz="28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яблоки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143512"/>
            <a:ext cx="114300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Стрелка вправо 18"/>
          <p:cNvSpPr/>
          <p:nvPr/>
        </p:nvSpPr>
        <p:spPr>
          <a:xfrm rot="20474015">
            <a:off x="5018103" y="4222138"/>
            <a:ext cx="978408" cy="270318"/>
          </a:xfrm>
          <a:prstGeom prst="rightArrow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5000628" y="4857760"/>
            <a:ext cx="978408" cy="270318"/>
          </a:xfrm>
          <a:prstGeom prst="rightArrow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469274">
            <a:off x="5084086" y="5477006"/>
            <a:ext cx="978408" cy="270318"/>
          </a:xfrm>
          <a:prstGeom prst="rightArrow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ьная выноска 23"/>
          <p:cNvSpPr/>
          <p:nvPr/>
        </p:nvSpPr>
        <p:spPr>
          <a:xfrm rot="20460465">
            <a:off x="3061676" y="3128952"/>
            <a:ext cx="2308315" cy="1201928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Обобщающее слово</a:t>
            </a:r>
            <a:endParaRPr lang="ru-RU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9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68313" y="404813"/>
            <a:ext cx="8351837" cy="9366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003800" y="1412875"/>
            <a:ext cx="381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z="12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84213" y="3789363"/>
            <a:ext cx="518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b="1" i="1" smtClean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1" name="Содержимое 11"/>
          <p:cNvSpPr>
            <a:spLocks noGrp="1"/>
          </p:cNvSpPr>
          <p:nvPr>
            <p:ph idx="1"/>
          </p:nvPr>
        </p:nvSpPr>
        <p:spPr>
          <a:xfrm>
            <a:off x="428596" y="642918"/>
            <a:ext cx="8301038" cy="4525963"/>
          </a:xfrm>
        </p:spPr>
        <p:txBody>
          <a:bodyPr>
            <a:normAutofit/>
          </a:bodyPr>
          <a:lstStyle/>
          <a:p>
            <a:pPr indent="756000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Обобщающие слова </a:t>
            </a:r>
            <a:r>
              <a:rPr lang="ru-RU" b="1" dirty="0" smtClean="0">
                <a:latin typeface="Bookman Old Style" pitchFamily="18" charset="0"/>
              </a:rPr>
              <a:t>являются общими по значению для стоящих при них однородных членах.</a:t>
            </a:r>
          </a:p>
          <a:p>
            <a:pPr algn="just">
              <a:buNone/>
            </a:pPr>
            <a:r>
              <a:rPr lang="ru-RU" b="1" dirty="0" smtClean="0">
                <a:latin typeface="Bookman Old Style" pitchFamily="18" charset="0"/>
              </a:rPr>
              <a:t> </a:t>
            </a:r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68313" y="404813"/>
            <a:ext cx="8351837" cy="9366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Подберите обобщающие слова</a:t>
            </a:r>
            <a:endParaRPr lang="ru-RU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003800" y="1628775"/>
            <a:ext cx="381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200" b="1">
              <a:latin typeface="Times New Roman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WordArt 12"/>
          <p:cNvSpPr>
            <a:spLocks noChangeArrowheads="1" noChangeShapeType="1" noTextEdit="1"/>
          </p:cNvSpPr>
          <p:nvPr/>
        </p:nvSpPr>
        <p:spPr bwMode="auto">
          <a:xfrm>
            <a:off x="2285984" y="500042"/>
            <a:ext cx="5000660" cy="8636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2000" b="1" kern="10" dirty="0" smtClean="0">
                <a:ln w="63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  <a:endParaRPr lang="ru-RU" sz="2000" b="1" kern="10" dirty="0">
              <a:ln w="63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2051720" y="2492896"/>
            <a:ext cx="5572164" cy="10779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2000" b="1" kern="10" dirty="0" smtClean="0">
                <a:ln w="19050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  <a:endParaRPr lang="ru-RU" sz="2000" b="1" kern="10" dirty="0">
              <a:ln w="19050">
                <a:solidFill>
                  <a:sysClr val="windowText" lastClr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306" y="1357298"/>
            <a:ext cx="1760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1 группа </a:t>
            </a:r>
            <a:endParaRPr lang="ru-RU" sz="2400" b="1" dirty="0">
              <a:latin typeface="Bookman Old Style" pitchFamily="18" charset="0"/>
            </a:endParaRPr>
          </a:p>
        </p:txBody>
      </p:sp>
      <p:pic>
        <p:nvPicPr>
          <p:cNvPr id="26626" name="Picture 2" descr="https://im-tub-ap-ru.yandex.net/pic/f6f953d8b711357d99e91426c82cb012/cf.ltkcdn.net/autism/images/slide/124379-849x565-Mus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785926"/>
            <a:ext cx="7086593" cy="4452931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68313" y="404813"/>
            <a:ext cx="8351837" cy="9366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Подберите обобщающие слова</a:t>
            </a:r>
            <a:endParaRPr lang="ru-RU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003800" y="1628775"/>
            <a:ext cx="381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200" b="1">
              <a:latin typeface="Times New Roman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WordArt 12"/>
          <p:cNvSpPr>
            <a:spLocks noChangeArrowheads="1" noChangeShapeType="1" noTextEdit="1"/>
          </p:cNvSpPr>
          <p:nvPr/>
        </p:nvSpPr>
        <p:spPr bwMode="auto">
          <a:xfrm>
            <a:off x="2285984" y="500042"/>
            <a:ext cx="5000660" cy="8636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2000" b="1" kern="10" dirty="0" smtClean="0">
                <a:ln w="63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  <a:endParaRPr lang="ru-RU" sz="2000" b="1" kern="10" dirty="0">
              <a:ln w="63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2051720" y="2492896"/>
            <a:ext cx="5572164" cy="10779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2000" b="1" kern="10" dirty="0" smtClean="0">
                <a:ln w="19050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  <a:endParaRPr lang="ru-RU" sz="2000" b="1" kern="10" dirty="0">
              <a:ln w="19050">
                <a:solidFill>
                  <a:sysClr val="windowText" lastClr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306" y="1357298"/>
            <a:ext cx="1760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2 группа </a:t>
            </a:r>
            <a:endParaRPr lang="ru-RU" sz="2400" b="1" dirty="0">
              <a:latin typeface="Bookman Old Style" pitchFamily="18" charset="0"/>
            </a:endParaRPr>
          </a:p>
        </p:txBody>
      </p:sp>
      <p:pic>
        <p:nvPicPr>
          <p:cNvPr id="24580" name="Picture 4" descr="https://im-tub-ap-ru.yandex.net/pic/5ac94dafc54b34a96166b8fce3943aec/cdn.luckyvitamin.com/images/Product/large/106765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2125096"/>
            <a:ext cx="6643734" cy="3740423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68313" y="404813"/>
            <a:ext cx="8351837" cy="9366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Подберите обобщающие слова</a:t>
            </a:r>
            <a:endParaRPr lang="ru-RU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003800" y="1628775"/>
            <a:ext cx="381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200" b="1">
              <a:latin typeface="Times New Roman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WordArt 12"/>
          <p:cNvSpPr>
            <a:spLocks noChangeArrowheads="1" noChangeShapeType="1" noTextEdit="1"/>
          </p:cNvSpPr>
          <p:nvPr/>
        </p:nvSpPr>
        <p:spPr bwMode="auto">
          <a:xfrm>
            <a:off x="2285984" y="500042"/>
            <a:ext cx="5000660" cy="8636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2000" b="1" kern="10" dirty="0" smtClean="0">
                <a:ln w="63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  <a:endParaRPr lang="ru-RU" sz="2000" b="1" kern="10" dirty="0">
              <a:ln w="63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2051720" y="2492896"/>
            <a:ext cx="5572164" cy="10779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6"/>
              </a:avLst>
            </a:prstTxWarp>
          </a:bodyPr>
          <a:lstStyle/>
          <a:p>
            <a:pPr algn="ctr"/>
            <a:r>
              <a:rPr lang="ru-RU" sz="2000" b="1" kern="10" dirty="0" smtClean="0">
                <a:ln w="19050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  <a:endParaRPr lang="ru-RU" sz="2000" b="1" kern="10" dirty="0">
              <a:ln w="19050">
                <a:solidFill>
                  <a:sysClr val="windowText" lastClr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306" y="1357298"/>
            <a:ext cx="1760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1 группа </a:t>
            </a:r>
            <a:endParaRPr lang="ru-RU" sz="2400" b="1" dirty="0">
              <a:latin typeface="Bookman Old Style" pitchFamily="18" charset="0"/>
            </a:endParaRPr>
          </a:p>
        </p:txBody>
      </p:sp>
      <p:pic>
        <p:nvPicPr>
          <p:cNvPr id="8" name="Picture 2" descr="https://im-tub-ap-ru.yandex.net/pic/48bc736105844abbd5accc821417a96d/photoshopchik.ucoz.ru/Klipart/1/22qwe2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928802"/>
            <a:ext cx="5429243" cy="42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</TotalTime>
  <Words>809</Words>
  <Application>Microsoft Office PowerPoint</Application>
  <PresentationFormat>Экран (4:3)</PresentationFormat>
  <Paragraphs>180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Bookman Old Style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53</cp:revision>
  <dcterms:modified xsi:type="dcterms:W3CDTF">2023-11-11T22:49:07Z</dcterms:modified>
</cp:coreProperties>
</file>