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0" r:id="rId4"/>
    <p:sldId id="272" r:id="rId5"/>
    <p:sldId id="274" r:id="rId6"/>
    <p:sldId id="260" r:id="rId7"/>
    <p:sldId id="257" r:id="rId8"/>
    <p:sldId id="271" r:id="rId9"/>
    <p:sldId id="273" r:id="rId10"/>
    <p:sldId id="262" r:id="rId11"/>
    <p:sldId id="263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6"/>
                </a:solidFill>
              </a:rPr>
              <a:t>Лихославльская</a:t>
            </a:r>
            <a:r>
              <a:rPr lang="ru-RU" dirty="0" smtClean="0">
                <a:solidFill>
                  <a:schemeClr val="accent6"/>
                </a:solidFill>
              </a:rPr>
              <a:t> керамика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57166"/>
            <a:ext cx="6400800" cy="17526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407194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4143380"/>
            <a:ext cx="30529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Автор: Тимофеева С.Н. </a:t>
            </a:r>
          </a:p>
          <a:p>
            <a:r>
              <a:rPr lang="ru-RU" sz="2000" dirty="0" smtClean="0"/>
              <a:t>МОУ «Никольская ООШ»</a:t>
            </a:r>
          </a:p>
          <a:p>
            <a:r>
              <a:rPr lang="ru-RU" sz="2000" dirty="0" err="1" smtClean="0"/>
              <a:t>Рамешковского</a:t>
            </a:r>
            <a:r>
              <a:rPr lang="ru-RU" sz="2000" dirty="0" smtClean="0"/>
              <a:t> м/о</a:t>
            </a:r>
          </a:p>
          <a:p>
            <a:r>
              <a:rPr lang="ru-RU" sz="2000" dirty="0" smtClean="0"/>
              <a:t>Тверской области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7434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Школа 2\Desktop\лихославль\л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533456" cy="502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67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Школа 2\Desktop\лихославль\л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256947" cy="5370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747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357167"/>
            <a:ext cx="6000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Интернет –ресурсы </a:t>
            </a:r>
          </a:p>
          <a:p>
            <a:endParaRPr lang="ru-RU" sz="2800" dirty="0" smtClean="0"/>
          </a:p>
          <a:p>
            <a:r>
              <a:rPr lang="en-US" sz="2800" dirty="0" smtClean="0"/>
              <a:t>https</a:t>
            </a:r>
            <a:r>
              <a:rPr lang="en-US" sz="2800" dirty="0" smtClean="0"/>
              <a:t>://www.liveinternet.ru/users/7185862/post491227514/</a:t>
            </a:r>
            <a:endParaRPr lang="ru-RU" sz="2800" dirty="0"/>
          </a:p>
        </p:txBody>
      </p:sp>
      <p:pic>
        <p:nvPicPr>
          <p:cNvPr id="3" name="Picture 2" descr="Керамика Лихославля. Колокольч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857496"/>
            <a:ext cx="4601962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60648"/>
            <a:ext cx="8929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smtClean="0"/>
              <a:t>Лихославль — центр гончарного промысла с древними традициями. Напоминания о гончарном производстве в Тверской области относятся к XVI началу XVII столетия. Основание </a:t>
            </a:r>
            <a:r>
              <a:rPr lang="ru-RU" sz="2400" dirty="0" err="1" smtClean="0"/>
              <a:t>Лихославльского</a:t>
            </a:r>
            <a:r>
              <a:rPr lang="ru-RU" sz="2400" dirty="0" smtClean="0"/>
              <a:t> промысла датируется 1853 годом. Развитие было связанно с месторождением залежей богатых глин. 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 smtClean="0"/>
              <a:t>   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 descr="C:\Users\Школа 2\Desktop\лихославль\л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285992"/>
            <a:ext cx="6184229" cy="3759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03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929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500043"/>
            <a:ext cx="9001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Многие гончары работали семьями в жилых избах и обжигали свои изделия в обычных русских печах. Другие «</a:t>
            </a:r>
            <a:r>
              <a:rPr lang="ru-RU" sz="2400" dirty="0" err="1" smtClean="0"/>
              <a:t>глинотопы</a:t>
            </a:r>
            <a:r>
              <a:rPr lang="ru-RU" sz="2400" dirty="0" smtClean="0"/>
              <a:t>» имели за деревней свои «</a:t>
            </a:r>
            <a:r>
              <a:rPr lang="ru-RU" sz="2400" dirty="0" err="1" smtClean="0"/>
              <a:t>горшечни</a:t>
            </a:r>
            <a:r>
              <a:rPr lang="ru-RU" sz="2400" dirty="0" smtClean="0"/>
              <a:t>». В одних центрах использовался более древний ручной гончарный круг, в других работали на ножном. Дешёвая и удобная глиняная посуда имела очень широкое применение в крестьянском обиходе.</a:t>
            </a:r>
            <a:endParaRPr lang="ru-RU" sz="2400" dirty="0"/>
          </a:p>
        </p:txBody>
      </p:sp>
      <p:pic>
        <p:nvPicPr>
          <p:cNvPr id="4" name="Picture 2" descr="C:\Users\Школа 2\Desktop\лихославль\л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875312"/>
            <a:ext cx="4916411" cy="3686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Наряду с посудой из глины лепили небольшие игрушки и свистульки. Они отличались лаконичной выразительной формой. Некоторые изделия, в зависимости от старинных поверий, имели специальные назначения. В маленьких ритуальных кувшинчиках в Тверском уезде в день Спаса освещались зёрна ржи, сберегаемые для посева, горох и яблоки. Повсеместно во время свадебного ритуала использовались горшки, которые на радостях разбивались в знак целомудрия невесты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" name="Picture 2" descr="C:\Users\льц\Desktop\Все с зеленой флешки\лихославль\л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000372"/>
            <a:ext cx="6000741" cy="3647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Мастера  керамики возродили древнюю утраченную технологию гончарного промысла - лощения гончарных изделий. Продукция производится в традициях Тверского края, краснолощёные и чернолощёные сосуды, горлачи для воды, пива, масла, кваса, </a:t>
            </a:r>
            <a:r>
              <a:rPr lang="ru-RU" sz="2400" dirty="0" err="1" smtClean="0"/>
              <a:t>новоторжскую</a:t>
            </a:r>
            <a:r>
              <a:rPr lang="ru-RU" sz="2400" dirty="0" smtClean="0"/>
              <a:t> игрушку, предметы свадебных ритуалов, панно, вазы, горшки для цветов. 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3" name="Picture 2" descr="C:\Users\Школа 2\Desktop\лихославль\л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357429"/>
            <a:ext cx="5286412" cy="3964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42918"/>
            <a:ext cx="40719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 Тверской губернии, а затем в уездах, где ныне расположен </a:t>
            </a:r>
            <a:r>
              <a:rPr lang="ru-RU" sz="2400" dirty="0" err="1" smtClean="0"/>
              <a:t>Лихославльский</a:t>
            </a:r>
            <a:r>
              <a:rPr lang="ru-RU" sz="2400" dirty="0" smtClean="0"/>
              <a:t> район, с XIX века начинает встречается известный с глубокой древности приём украшения — лощение. </a:t>
            </a:r>
            <a:endParaRPr lang="ru-RU" sz="2000" dirty="0"/>
          </a:p>
        </p:txBody>
      </p:sp>
      <p:pic>
        <p:nvPicPr>
          <p:cNvPr id="5122" name="Picture 2" descr="https://bg.all.biz/img/bg/catalog/14064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14290"/>
            <a:ext cx="4905345" cy="3679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857628"/>
            <a:ext cx="9144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Красноглиняные изделия при самом сложном сплошном лощении обретают под блестящим, словно лаковым слоем особую цветовую насыщенность и глубину. Производились и эффектные чёрнолощеные изделия. Перед обжигом примитивным и трудоёмким способом гладкой галькой путём трения наводились однообразные поперечные, вертикальные ломаные полосы, которые составляли основу декоративного достоинства изделия.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92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643446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 </a:t>
            </a:r>
            <a:r>
              <a:rPr lang="ru-RU" sz="2400" dirty="0" smtClean="0"/>
              <a:t>Художественно-стилевая особенность декорирования изделий: </a:t>
            </a:r>
            <a:r>
              <a:rPr lang="ru-RU" sz="2400" dirty="0" err="1" smtClean="0"/>
              <a:t>ангобная</a:t>
            </a:r>
            <a:r>
              <a:rPr lang="ru-RU" sz="2400" dirty="0" smtClean="0"/>
              <a:t>, роспись, </a:t>
            </a:r>
            <a:r>
              <a:rPr lang="ru-RU" sz="2400" dirty="0" err="1" smtClean="0"/>
              <a:t>процарапка</a:t>
            </a:r>
            <a:r>
              <a:rPr lang="ru-RU" sz="2400" dirty="0" smtClean="0"/>
              <a:t>, в традициях орнаментальной народной культуры Тверского края. </a:t>
            </a:r>
            <a:r>
              <a:rPr lang="ru-RU" sz="2400" dirty="0" smtClean="0"/>
              <a:t> </a:t>
            </a:r>
            <a:endParaRPr lang="ru-RU" sz="2000" dirty="0"/>
          </a:p>
        </p:txBody>
      </p:sp>
      <p:pic>
        <p:nvPicPr>
          <p:cNvPr id="4" name="Picture 2" descr="C:\Users\Школа 2\Desktop\лихославль\л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4214172" cy="2807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Школа 2\Desktop\лихославль\л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785926"/>
            <a:ext cx="3905278" cy="2928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289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357166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Много веков служат людям изделия из глины. Этим и объясняется простота, лаконичность и безукоризненность форм. </a:t>
            </a:r>
            <a:endParaRPr lang="ru-RU" sz="24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4A4A4A"/>
                </a:solidFill>
                <a:effectLst/>
                <a:latin typeface="Verdana" pitchFamily="34" charset="0"/>
                <a:cs typeface="Arial" pitchFamily="34" charset="0"/>
              </a:rPr>
              <a:t>Вполне закономерно, что в 1940 году в г. Лихославле Калининской области был организован Лихославльский районный промышленный комбинат, который объединил в себе несколько артелей: столярное, гончарное, валяльное. На базе местных глин возникло производство простой крестьянской посуды, декорированной росписью и процарапкой в традициях орнаментальной народной культуры Тверского края, вобравшей в себя элементы ткачества, вышивки и деревянной резьбы гончарных изделий.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3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Школа 2\Desktop\лихославль\л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785926"/>
            <a:ext cx="6045874" cy="3975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000100" y="-2500684"/>
            <a:ext cx="7000924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A4A4A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3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572008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 силу исторических обстоятельств, Лихославль является территорией совместного проживания 2-х народов: русского и карельского. Этот фактор обусловлен развитием художественного декорирования керамических изделий.</a:t>
            </a:r>
            <a:r>
              <a:rPr lang="ru-RU" sz="2000" dirty="0" smtClean="0"/>
              <a:t>  </a:t>
            </a:r>
            <a:endParaRPr lang="ru-RU" sz="2400" dirty="0"/>
          </a:p>
        </p:txBody>
      </p:sp>
      <p:pic>
        <p:nvPicPr>
          <p:cNvPr id="6" name="Picture 2" descr="C:\Users\Школа 2\Desktop\лихославль\л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071678"/>
            <a:ext cx="3649411" cy="2429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1.wp.com/myfoodtravel.ru/wp-content/uploads/2014/08/DSC1780-1.jpg?resize=800%2C400&amp;ss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457203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121</TotalTime>
  <Words>68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Лихославльская керамика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Лихославльская керамика</dc:title>
  <cp:lastModifiedBy>Анна</cp:lastModifiedBy>
  <cp:revision>13</cp:revision>
  <dcterms:modified xsi:type="dcterms:W3CDTF">2023-11-21T11:33:30Z</dcterms:modified>
</cp:coreProperties>
</file>