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7" r:id="rId10"/>
    <p:sldId id="278" r:id="rId11"/>
    <p:sldId id="268" r:id="rId12"/>
    <p:sldId id="269" r:id="rId13"/>
    <p:sldId id="270" r:id="rId14"/>
    <p:sldId id="265" r:id="rId15"/>
    <p:sldId id="266" r:id="rId16"/>
    <p:sldId id="272" r:id="rId17"/>
    <p:sldId id="264" r:id="rId18"/>
    <p:sldId id="274" r:id="rId19"/>
    <p:sldId id="277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566" autoAdjust="0"/>
  </p:normalViewPr>
  <p:slideViewPr>
    <p:cSldViewPr>
      <p:cViewPr varScale="1">
        <p:scale>
          <a:sx n="62" d="100"/>
          <a:sy n="62" d="100"/>
        </p:scale>
        <p:origin x="-156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истратор\Desktop\Фон ПДД для детей 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12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4497363"/>
          </a:xfrm>
        </p:spPr>
        <p:txBody>
          <a:bodyPr>
            <a:normAutofit/>
          </a:bodyPr>
          <a:lstStyle/>
          <a:p>
            <a:pPr marL="0" lvl="0" indent="0" algn="ctr">
              <a:buClr>
                <a:srgbClr val="31B6FD"/>
              </a:buClr>
              <a:buSzPct val="100000"/>
              <a:buNone/>
            </a:pPr>
            <a:endParaRPr lang="ru-RU" sz="2400" dirty="0">
              <a:solidFill>
                <a:prstClr val="black"/>
              </a:solidFill>
              <a:latin typeface="Candara"/>
            </a:endParaRPr>
          </a:p>
          <a:p>
            <a:pPr marL="0" lvl="0" indent="0" algn="ctr">
              <a:buClr>
                <a:srgbClr val="31B6FD"/>
              </a:buClr>
              <a:buSzPct val="100000"/>
              <a:buNone/>
            </a:pPr>
            <a:r>
              <a:rPr lang="ru-RU" sz="3600" b="1" dirty="0">
                <a:solidFill>
                  <a:prstClr val="black"/>
                </a:solidFill>
                <a:latin typeface="Candara"/>
              </a:rPr>
              <a:t>«Формирование основ безопасности</a:t>
            </a:r>
            <a:br>
              <a:rPr lang="ru-RU" sz="3600" b="1" dirty="0">
                <a:solidFill>
                  <a:prstClr val="black"/>
                </a:solidFill>
                <a:latin typeface="Candara"/>
              </a:rPr>
            </a:br>
            <a:r>
              <a:rPr lang="ru-RU" sz="3600" b="1" dirty="0">
                <a:solidFill>
                  <a:prstClr val="black"/>
                </a:solidFill>
                <a:latin typeface="Candara"/>
              </a:rPr>
              <a:t>жизнедеятельности у детей </a:t>
            </a:r>
            <a:r>
              <a:rPr lang="ru-RU" sz="3600" b="1" dirty="0" smtClean="0">
                <a:solidFill>
                  <a:prstClr val="black"/>
                </a:solidFill>
                <a:latin typeface="Candara"/>
              </a:rPr>
              <a:t>дошкольного возраста </a:t>
            </a:r>
          </a:p>
          <a:p>
            <a:pPr marL="0" lvl="0" indent="0" algn="ctr">
              <a:buClr>
                <a:srgbClr val="31B6FD"/>
              </a:buClr>
              <a:buSzPct val="100000"/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Candara"/>
              </a:rPr>
              <a:t>воспитатель</a:t>
            </a:r>
            <a:r>
              <a:rPr lang="ru-RU" sz="1800" b="1" dirty="0">
                <a:solidFill>
                  <a:srgbClr val="FF0000"/>
                </a:solidFill>
                <a:latin typeface="Candara"/>
              </a:rPr>
              <a:t>:</a:t>
            </a:r>
          </a:p>
          <a:p>
            <a:pPr marL="0" lvl="0" indent="0" algn="ctr">
              <a:buClr>
                <a:srgbClr val="31B6FD"/>
              </a:buClr>
              <a:buSzPct val="100000"/>
              <a:buNone/>
            </a:pPr>
            <a:r>
              <a:rPr lang="ru-RU" sz="1800" b="1" dirty="0">
                <a:solidFill>
                  <a:srgbClr val="FF0000"/>
                </a:solidFill>
                <a:latin typeface="Candara"/>
              </a:rPr>
              <a:t> Иванова Марина Ивановна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  <a:latin typeface="Candara"/>
              </a:rPr>
              <a:t>Муниципальное дошкольное образовательное учреждение детский сад №2 «Светлячок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085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938544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solidFill>
                  <a:srgbClr val="C00000"/>
                </a:solidFill>
              </a:rPr>
              <a:t>Пожарная</a:t>
            </a:r>
            <a:r>
              <a:rPr lang="ru-RU" sz="3200" b="1" u="sng" dirty="0" smtClean="0"/>
              <a:t> </a:t>
            </a:r>
            <a:r>
              <a:rPr lang="ru-RU" sz="3200" b="1" u="sng" dirty="0" smtClean="0">
                <a:solidFill>
                  <a:srgbClr val="C00000"/>
                </a:solidFill>
              </a:rPr>
              <a:t>безопасность</a:t>
            </a:r>
            <a:br>
              <a:rPr lang="ru-RU" sz="3200" b="1" u="sng" dirty="0" smtClean="0">
                <a:solidFill>
                  <a:srgbClr val="C00000"/>
                </a:solidFill>
              </a:rPr>
            </a:br>
            <a:r>
              <a:rPr lang="ru-RU" sz="2200" b="1" u="sng" dirty="0" smtClean="0">
                <a:solidFill>
                  <a:schemeClr val="tx1"/>
                </a:solidFill>
              </a:rPr>
              <a:t>Беседа: «не играй со спичками –это опасно!», Будь осторожно с открытым огнем!»  « Правила пожарной безопасности знай и выполняй»,</a:t>
            </a:r>
            <a:endParaRPr lang="ru-RU" sz="2200" b="1" u="sng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Администратор\Desktop\фото И.М.И\IMG_20231220_08325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33" y="2679700"/>
            <a:ext cx="2594983" cy="34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 descr="C:\Users\Администратор\Desktop\фото И.М.И\IMG_20231220_083231.jpg"/>
          <p:cNvPicPr>
            <a:picLocks noGrp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3" t="26936" r="9149" b="9130"/>
          <a:stretch/>
        </p:blipFill>
        <p:spPr bwMode="auto">
          <a:xfrm>
            <a:off x="5175190" y="2679700"/>
            <a:ext cx="2762370" cy="34464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4365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22657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Calibri"/>
              </a:rPr>
              <a:t>«Ребенок </a:t>
            </a:r>
            <a:r>
              <a:rPr lang="ru-RU" sz="4000" b="1" dirty="0">
                <a:solidFill>
                  <a:srgbClr val="C00000"/>
                </a:solidFill>
                <a:latin typeface="Calibri"/>
              </a:rPr>
              <a:t>дома». </a:t>
            </a:r>
            <a:r>
              <a:rPr lang="ru-RU" sz="4000" b="1" dirty="0" smtClean="0">
                <a:solidFill>
                  <a:srgbClr val="C00000"/>
                </a:solidFill>
                <a:latin typeface="Calibri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Calibri"/>
              </a:rPr>
            </a:br>
            <a:r>
              <a:rPr lang="ru-RU" sz="4000" b="1" dirty="0" smtClean="0">
                <a:solidFill>
                  <a:srgbClr val="C00000"/>
                </a:solidFill>
                <a:latin typeface="Calibri"/>
              </a:rPr>
              <a:t>«Ребенок </a:t>
            </a:r>
            <a:r>
              <a:rPr lang="ru-RU" sz="4000" b="1" dirty="0">
                <a:solidFill>
                  <a:srgbClr val="C00000"/>
                </a:solidFill>
                <a:latin typeface="Calibri"/>
              </a:rPr>
              <a:t>и другие люди</a:t>
            </a:r>
            <a:r>
              <a:rPr lang="ru-RU" sz="4000" b="1" dirty="0" smtClean="0">
                <a:solidFill>
                  <a:srgbClr val="C00000"/>
                </a:solidFill>
                <a:latin typeface="Calibri"/>
              </a:rPr>
              <a:t>»</a:t>
            </a:r>
            <a:br>
              <a:rPr lang="ru-RU" sz="4000" b="1" dirty="0" smtClean="0">
                <a:solidFill>
                  <a:srgbClr val="C00000"/>
                </a:solidFill>
                <a:latin typeface="Calibri"/>
              </a:rPr>
            </a:br>
            <a:r>
              <a:rPr lang="ru-RU" sz="2200" b="1" dirty="0" smtClean="0">
                <a:solidFill>
                  <a:schemeClr val="tx1"/>
                </a:solidFill>
                <a:latin typeface="Calibri"/>
              </a:rPr>
              <a:t>Беседы: «Не </a:t>
            </a:r>
            <a:r>
              <a:rPr lang="ru-RU" sz="2200" b="1" dirty="0" err="1" smtClean="0">
                <a:solidFill>
                  <a:schemeClr val="tx1"/>
                </a:solidFill>
                <a:latin typeface="Calibri"/>
              </a:rPr>
              <a:t>открвыай</a:t>
            </a:r>
            <a:r>
              <a:rPr lang="ru-RU" sz="2200" b="1" dirty="0" smtClean="0">
                <a:solidFill>
                  <a:schemeClr val="tx1"/>
                </a:solidFill>
                <a:latin typeface="Calibri"/>
              </a:rPr>
              <a:t> дверь чужим людям, «Опасные предметы дома».</a:t>
            </a:r>
            <a:br>
              <a:rPr lang="ru-RU" sz="2200" b="1" dirty="0" smtClean="0">
                <a:solidFill>
                  <a:schemeClr val="tx1"/>
                </a:solidFill>
                <a:latin typeface="Calibri"/>
              </a:rPr>
            </a:br>
            <a:r>
              <a:rPr lang="ru-RU" sz="2200" b="1" dirty="0" smtClean="0">
                <a:solidFill>
                  <a:schemeClr val="tx1"/>
                </a:solidFill>
                <a:latin typeface="Calibri"/>
              </a:rPr>
              <a:t>Игра –ситуация «Что ты будешь делать , если в дверь позвонили», «Незнакомые предметы», « Не выглядывай в открытое окно».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4"/>
            <a:ext cx="38227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56992"/>
            <a:ext cx="253691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26" y="2780928"/>
            <a:ext cx="25575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120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1650513"/>
          </a:xfrm>
        </p:spPr>
        <p:txBody>
          <a:bodyPr>
            <a:no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Calibri"/>
              </a:rPr>
              <a:t>Ребенок и природа  </a:t>
            </a:r>
            <a:r>
              <a:rPr lang="ru-RU" sz="2400" b="1" u="sng" dirty="0" smtClean="0">
                <a:solidFill>
                  <a:srgbClr val="FF0000"/>
                </a:solidFill>
                <a:latin typeface="Calibri"/>
              </a:rPr>
              <a:t/>
            </a:r>
            <a:br>
              <a:rPr lang="ru-RU" sz="2400" b="1" u="sng" dirty="0" smtClean="0">
                <a:solidFill>
                  <a:srgbClr val="FF0000"/>
                </a:solidFill>
                <a:latin typeface="Calibri"/>
              </a:rPr>
            </a:br>
            <a:r>
              <a:rPr lang="ru-RU" sz="2000" b="1" dirty="0" smtClean="0">
                <a:solidFill>
                  <a:schemeClr val="tx1"/>
                </a:solidFill>
                <a:latin typeface="Calibri"/>
              </a:rPr>
              <a:t>Для </a:t>
            </a:r>
            <a:r>
              <a:rPr lang="ru-RU" sz="2000" b="1" dirty="0">
                <a:solidFill>
                  <a:schemeClr val="tx1"/>
                </a:solidFill>
                <a:latin typeface="Calibri"/>
              </a:rPr>
              <a:t>ознакомления детей с правилами поведения в </a:t>
            </a:r>
            <a:r>
              <a:rPr lang="ru-RU" sz="2000" b="1" dirty="0" smtClean="0">
                <a:solidFill>
                  <a:schemeClr val="tx1"/>
                </a:solidFill>
                <a:latin typeface="Calibri"/>
              </a:rPr>
              <a:t>природе </a:t>
            </a:r>
            <a:r>
              <a:rPr lang="ru-RU" sz="2000" b="1" dirty="0">
                <a:solidFill>
                  <a:schemeClr val="tx1"/>
                </a:solidFill>
                <a:latin typeface="Calibri"/>
              </a:rPr>
              <a:t>мы беседовали на темы «Домашние и бездомные </a:t>
            </a:r>
            <a:r>
              <a:rPr lang="ru-RU" sz="2000" b="1" dirty="0" smtClean="0">
                <a:solidFill>
                  <a:schemeClr val="tx1"/>
                </a:solidFill>
                <a:latin typeface="Calibri"/>
              </a:rPr>
              <a:t>животные». «Лекарственные </a:t>
            </a:r>
            <a:r>
              <a:rPr lang="ru-RU" sz="2000" b="1" dirty="0">
                <a:solidFill>
                  <a:schemeClr val="tx1"/>
                </a:solidFill>
                <a:latin typeface="Calibri"/>
              </a:rPr>
              <a:t>растения</a:t>
            </a:r>
            <a:r>
              <a:rPr lang="ru-RU" sz="2000" b="1" dirty="0" smtClean="0">
                <a:solidFill>
                  <a:schemeClr val="tx1"/>
                </a:solidFill>
                <a:latin typeface="Calibri"/>
              </a:rPr>
              <a:t>, «Съедобные </a:t>
            </a:r>
            <a:r>
              <a:rPr lang="ru-RU" sz="2000" b="1" dirty="0">
                <a:solidFill>
                  <a:schemeClr val="tx1"/>
                </a:solidFill>
                <a:latin typeface="Calibri"/>
              </a:rPr>
              <a:t>и ядовитые грибы</a:t>
            </a:r>
            <a:r>
              <a:rPr lang="ru-RU" sz="2000" b="1" dirty="0" smtClean="0">
                <a:solidFill>
                  <a:schemeClr val="tx1"/>
                </a:solidFill>
                <a:latin typeface="Calibri"/>
              </a:rPr>
              <a:t>» , «Осторожно ,сосулька!», «Правила безопасности на льду»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Администратор\Desktop\фото И.М.И\IMG_20231220_0903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" y="2928808"/>
            <a:ext cx="2594983" cy="34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истратор\Desktop\фото И.М.И\IMG_20231220_090345.jp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0" r="10378"/>
          <a:stretch/>
        </p:blipFill>
        <p:spPr bwMode="auto">
          <a:xfrm>
            <a:off x="6660232" y="3356992"/>
            <a:ext cx="2325672" cy="288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Администратор\Desktop\фото И.М.И\IMG_20231220_09055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3" t="17754" r="18138" b="11974"/>
          <a:stretch/>
        </p:blipFill>
        <p:spPr bwMode="auto">
          <a:xfrm>
            <a:off x="3419872" y="3953247"/>
            <a:ext cx="2193925" cy="2879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Администратор\Desktop\фото И.М.И\IMG_20231220_09091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3"/>
          <a:stretch/>
        </p:blipFill>
        <p:spPr bwMode="auto">
          <a:xfrm>
            <a:off x="2915816" y="2132856"/>
            <a:ext cx="2094230" cy="2159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Администратор\Desktop\фото И.М.И\IMG_20231220_09101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5"/>
            <a:ext cx="1626235" cy="2159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323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082560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  <a:latin typeface="Calibri"/>
              </a:rPr>
              <a:t>Ребенок и его здоровье</a:t>
            </a: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alibri"/>
              </a:rPr>
            </a:b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С 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целью формирования первичных ценностей представлений о здоровом образе жизни  были проведены </a:t>
            </a: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беседы: « Подружись с зубной щеткой», «Спорт –это здоровье!», «Витамины укрепляют организм» « Путешествие в страну здоровья  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38227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98000"/>
            <a:ext cx="330893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356419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896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alibri"/>
              </a:rPr>
              <a:t>Знания по безопасности закрепляем  в игровой деятельности:</a:t>
            </a:r>
            <a:br>
              <a:rPr lang="ru-RU" sz="2000" b="1" dirty="0" smtClean="0">
                <a:solidFill>
                  <a:srgbClr val="C00000"/>
                </a:solidFill>
                <a:latin typeface="Calibri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alibri"/>
              </a:rPr>
              <a:t>настольно-печатные, сюжетные игры, подвижные игры, театрализованные игры.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Администратор\Desktop\IMG_20231214_155720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8"/>
          <a:stretch/>
        </p:blipFill>
        <p:spPr bwMode="auto">
          <a:xfrm>
            <a:off x="467544" y="1772816"/>
            <a:ext cx="2594983" cy="249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IMG_20231214_155736.jp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1" r="10263"/>
          <a:stretch/>
        </p:blipFill>
        <p:spPr bwMode="auto">
          <a:xfrm>
            <a:off x="3467472" y="1556792"/>
            <a:ext cx="2328664" cy="282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Desktop\IMG_20231214_171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13240" b="23684"/>
          <a:stretch/>
        </p:blipFill>
        <p:spPr bwMode="auto">
          <a:xfrm>
            <a:off x="1115616" y="4462620"/>
            <a:ext cx="2424868" cy="227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14" t="9374"/>
          <a:stretch/>
        </p:blipFill>
        <p:spPr bwMode="auto">
          <a:xfrm>
            <a:off x="5796135" y="2204864"/>
            <a:ext cx="3023569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5" descr="C:\Users\Администратор\Desktop\фото И.М.И\IMG_20231215_143955.jpg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t="33456" r="27608" b="22673"/>
          <a:stretch/>
        </p:blipFill>
        <p:spPr bwMode="auto">
          <a:xfrm>
            <a:off x="4139951" y="4338000"/>
            <a:ext cx="3312368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935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14400" y="4365104"/>
            <a:ext cx="3352800" cy="18722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libri"/>
              </a:rPr>
              <a:t>В</a:t>
            </a:r>
            <a:r>
              <a:rPr lang="ru-RU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Calibri"/>
              </a:rPr>
              <a:t>Продуктивной деятельности</a:t>
            </a:r>
            <a:br>
              <a:rPr lang="ru-RU" b="1" dirty="0">
                <a:solidFill>
                  <a:prstClr val="black"/>
                </a:solidFill>
                <a:latin typeface="Calibri"/>
              </a:rPr>
            </a:br>
            <a:r>
              <a:rPr lang="ru-RU" b="1" dirty="0">
                <a:solidFill>
                  <a:prstClr val="black"/>
                </a:solidFill>
                <a:latin typeface="Calibri"/>
              </a:rPr>
              <a:t>Рисовали «Добрый и злой огонь», , незнакомые предметы и др.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36712"/>
            <a:ext cx="3352800" cy="3456384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C00000"/>
                </a:solidFill>
                <a:latin typeface="Calibri"/>
              </a:rPr>
              <a:t>В реализацию </a:t>
            </a:r>
            <a:r>
              <a:rPr lang="ru-RU" sz="1800" b="1" dirty="0" smtClean="0">
                <a:solidFill>
                  <a:srgbClr val="C00000"/>
                </a:solidFill>
                <a:latin typeface="Calibri"/>
              </a:rPr>
              <a:t>образовательной </a:t>
            </a:r>
            <a:r>
              <a:rPr lang="ru-RU" sz="1800" b="1" dirty="0">
                <a:solidFill>
                  <a:srgbClr val="C00000"/>
                </a:solidFill>
                <a:latin typeface="Calibri"/>
              </a:rPr>
              <a:t>деятельности включила познавательные минутки безопасности</a:t>
            </a:r>
            <a:r>
              <a:rPr lang="ru-RU" sz="1800" b="1" dirty="0" smtClean="0">
                <a:solidFill>
                  <a:srgbClr val="C00000"/>
                </a:solidFill>
                <a:latin typeface="Calibri"/>
              </a:rPr>
              <a:t>:</a:t>
            </a:r>
            <a:br>
              <a:rPr lang="ru-RU" sz="1800" b="1" dirty="0" smtClean="0">
                <a:solidFill>
                  <a:srgbClr val="C00000"/>
                </a:solidFill>
                <a:latin typeface="Calibri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Calibri"/>
              </a:rPr>
              <a:t>«</a:t>
            </a:r>
            <a:r>
              <a:rPr lang="ru-RU" sz="1800" b="1" dirty="0" smtClean="0">
                <a:solidFill>
                  <a:srgbClr val="C00000"/>
                </a:solidFill>
                <a:latin typeface="Calibri"/>
              </a:rPr>
              <a:t>Осторожно : водоем, «Ток </a:t>
            </a:r>
            <a:r>
              <a:rPr lang="ru-RU" sz="1800" b="1" dirty="0">
                <a:solidFill>
                  <a:srgbClr val="C00000"/>
                </a:solidFill>
                <a:latin typeface="Calibri"/>
              </a:rPr>
              <a:t>бежит по </a:t>
            </a:r>
            <a:r>
              <a:rPr lang="ru-RU" sz="1800" b="1" dirty="0" smtClean="0">
                <a:solidFill>
                  <a:srgbClr val="C00000"/>
                </a:solidFill>
                <a:latin typeface="Calibri"/>
              </a:rPr>
              <a:t>проводам», «Спички-не </a:t>
            </a:r>
            <a:r>
              <a:rPr lang="ru-RU" sz="1800" b="1" dirty="0" err="1" smtClean="0">
                <a:solidFill>
                  <a:srgbClr val="C00000"/>
                </a:solidFill>
                <a:latin typeface="Calibri"/>
              </a:rPr>
              <a:t>игрушка»и</a:t>
            </a:r>
            <a:r>
              <a:rPr lang="ru-RU" sz="18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Calibri"/>
              </a:rPr>
              <a:t>т.д</a:t>
            </a:r>
            <a:r>
              <a:rPr lang="ru-RU" sz="1800" b="1" dirty="0" smtClean="0">
                <a:solidFill>
                  <a:srgbClr val="C00000"/>
                </a:solidFill>
                <a:latin typeface="Calibri"/>
              </a:rPr>
              <a:t>.  Такие познавательные минутки проводим в совместной деятельности в утренние и вечерние часы</a:t>
            </a:r>
            <a:r>
              <a:rPr lang="ru-RU" sz="1600" b="1" dirty="0" smtClean="0">
                <a:solidFill>
                  <a:srgbClr val="C00000"/>
                </a:solidFill>
                <a:latin typeface="Calibri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Calibri"/>
              </a:rPr>
            </a:b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Picture 3" descr="C:\Users\Администратор\Desktop\фото И.М.И\IMG_20231215_154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2597727" cy="34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дминистратор\Desktop\фото И.М.И\IMG_20231215_161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40968"/>
            <a:ext cx="2594983" cy="34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285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914400" y="5373216"/>
            <a:ext cx="3352800" cy="936104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С.Я.Маршак</a:t>
            </a:r>
            <a:r>
              <a:rPr lang="ru-RU" dirty="0" smtClean="0">
                <a:solidFill>
                  <a:schemeClr val="tx1"/>
                </a:solidFill>
              </a:rPr>
              <a:t> «Кошкин дом  , Михалкова   </a:t>
            </a:r>
            <a:r>
              <a:rPr lang="ru-RU" dirty="0" smtClean="0">
                <a:solidFill>
                  <a:schemeClr val="tx1"/>
                </a:solidFill>
              </a:rPr>
              <a:t>«Сказка </a:t>
            </a:r>
            <a:r>
              <a:rPr lang="ru-RU" dirty="0" smtClean="0">
                <a:solidFill>
                  <a:schemeClr val="tx1"/>
                </a:solidFill>
              </a:rPr>
              <a:t>о неизвестном </a:t>
            </a:r>
            <a:r>
              <a:rPr lang="ru-RU" dirty="0" err="1" smtClean="0">
                <a:solidFill>
                  <a:schemeClr val="tx1"/>
                </a:solidFill>
              </a:rPr>
              <a:t>герое»и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др.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20688"/>
            <a:ext cx="3352800" cy="4608512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Помогает формированию правил безопасности художественная литература Дети внутренне содействуют героям и </a:t>
            </a:r>
            <a:r>
              <a:rPr lang="ru-RU" sz="2000" dirty="0" smtClean="0">
                <a:solidFill>
                  <a:prstClr val="black"/>
                </a:solidFill>
                <a:latin typeface="Calibri"/>
              </a:rPr>
              <a:t>переживают 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с ними все происходящие </a:t>
            </a:r>
            <a:r>
              <a:rPr lang="ru-RU" sz="2000" dirty="0" smtClean="0">
                <a:solidFill>
                  <a:prstClr val="black"/>
                </a:solidFill>
                <a:latin typeface="Calibri"/>
              </a:rPr>
              <a:t>события. Вместе с неразлучными друзьями из произведений А. Павлова мы закрепляем правила пожарной безопасности, правила поведения на дороге и около водоемов.</a:t>
            </a:r>
            <a:br>
              <a:rPr lang="ru-RU" sz="2000" dirty="0" smtClean="0">
                <a:solidFill>
                  <a:prstClr val="black"/>
                </a:solidFill>
                <a:latin typeface="Calibri"/>
              </a:rPr>
            </a:br>
            <a:r>
              <a:rPr lang="ru-RU" sz="2000" dirty="0" smtClean="0">
                <a:solidFill>
                  <a:prstClr val="black"/>
                </a:solidFill>
                <a:latin typeface="Calibri"/>
              </a:rPr>
              <a:t>Эти истории нравятся детям    и они обсуждают поведение каждого героя.</a:t>
            </a:r>
            <a:br>
              <a:rPr lang="ru-RU" sz="2000" dirty="0" smtClean="0">
                <a:solidFill>
                  <a:prstClr val="black"/>
                </a:solidFill>
                <a:latin typeface="Calibri"/>
              </a:rPr>
            </a:br>
            <a:endParaRPr lang="ru-RU" sz="1400" dirty="0"/>
          </a:p>
        </p:txBody>
      </p:sp>
      <p:pic>
        <p:nvPicPr>
          <p:cNvPr id="2050" name="Picture 2" descr="C:\Users\Администратор\Desktop\фото И.М.И\IMG_20231215_153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548680"/>
            <a:ext cx="2597727" cy="34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фото И.М.И\IMG_20231215_16182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12976"/>
            <a:ext cx="2593975" cy="34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3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alibri"/>
              </a:rPr>
              <a:t>Для организации </a:t>
            </a:r>
            <a:r>
              <a:rPr lang="ru-RU" sz="2400" b="1" dirty="0">
                <a:solidFill>
                  <a:srgbClr val="C00000"/>
                </a:solidFill>
                <a:latin typeface="Calibri"/>
              </a:rPr>
              <a:t>обучения безопасной жизнедеятельности в группе создана предметно-развивающая </a:t>
            </a:r>
            <a:r>
              <a:rPr lang="ru-RU" sz="2400" b="1" dirty="0" smtClean="0">
                <a:solidFill>
                  <a:srgbClr val="C00000"/>
                </a:solidFill>
                <a:latin typeface="Calibri"/>
              </a:rPr>
              <a:t>среда.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 b="11997"/>
          <a:stretch/>
        </p:blipFill>
        <p:spPr bwMode="auto">
          <a:xfrm>
            <a:off x="1043608" y="1476720"/>
            <a:ext cx="3822523" cy="227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Администратор\Desktop\фото И.М.И\IMG_20231220_091904.jp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1" r="12586"/>
          <a:stretch/>
        </p:blipFill>
        <p:spPr bwMode="auto">
          <a:xfrm>
            <a:off x="5555026" y="1723663"/>
            <a:ext cx="2268386" cy="243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Администратор\Desktop\фото И.М.И\IMG_20231220_0922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9" r="3210" b="20985"/>
          <a:stretch/>
        </p:blipFill>
        <p:spPr bwMode="auto">
          <a:xfrm>
            <a:off x="4655418" y="4321050"/>
            <a:ext cx="4522470" cy="2536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2" descr="https://detsad-215.ru/wp-content/uploads/2023/02/pamyat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40851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07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4.userapi.com/impg/GSx1PR06WlJIQapA4jO-51Mg1HQK5EAkVGfhhg/aEmGeG0FNv8.jpg?size=960x720&amp;quality=95&amp;sign=68eecc4ad6c1a8c6aa018de138fcba1d&amp;c_uniq_tag=nMlwXgtxNxNeJYuwAei9thnYKxrvgkT0qwpOpCjLm-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031999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395536" y="260648"/>
            <a:ext cx="3319214" cy="5865515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ClrTx/>
              <a:buSzTx/>
              <a:buNone/>
            </a:pPr>
            <a:r>
              <a:rPr lang="ru-RU" sz="3000" b="1" u="sng" dirty="0" smtClean="0">
                <a:solidFill>
                  <a:srgbClr val="C00000"/>
                </a:solidFill>
                <a:latin typeface="Calibri"/>
              </a:rPr>
              <a:t>       </a:t>
            </a:r>
            <a:r>
              <a:rPr lang="ru-RU" sz="4100" b="1" u="sng" dirty="0" smtClean="0">
                <a:solidFill>
                  <a:srgbClr val="C00000"/>
                </a:solidFill>
                <a:latin typeface="Calibri"/>
              </a:rPr>
              <a:t>Работа с родителями</a:t>
            </a:r>
            <a:r>
              <a:rPr lang="ru-RU" sz="3000" b="1" u="sng" dirty="0" smtClean="0">
                <a:solidFill>
                  <a:srgbClr val="C00000"/>
                </a:solidFill>
                <a:latin typeface="Calibri"/>
              </a:rPr>
              <a:t>: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3000" b="1" dirty="0" smtClean="0">
                <a:solidFill>
                  <a:srgbClr val="C00000"/>
                </a:solidFill>
                <a:latin typeface="Calibri"/>
              </a:rPr>
              <a:t>Задачи :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Знакомить </a:t>
            </a:r>
            <a:r>
              <a:rPr lang="ru-RU" sz="3000" b="1" dirty="0">
                <a:solidFill>
                  <a:prstClr val="black"/>
                </a:solidFill>
                <a:latin typeface="Calibri"/>
              </a:rPr>
              <a:t>родителей по формированию у 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детей </a:t>
            </a:r>
            <a:r>
              <a:rPr lang="ru-RU" sz="3000" b="1" dirty="0">
                <a:solidFill>
                  <a:prstClr val="black"/>
                </a:solidFill>
                <a:latin typeface="Calibri"/>
              </a:rPr>
              <a:t>основ безопасности 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жизнедеятельности;</a:t>
            </a:r>
            <a:endParaRPr lang="ru-RU" sz="3000" b="1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3000" b="1" dirty="0">
                <a:solidFill>
                  <a:prstClr val="black"/>
                </a:solidFill>
                <a:latin typeface="Calibri"/>
              </a:rPr>
              <a:t>Повышать уровень знаний родителей по формированию у детей основ безопасности жизнедеятельности;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3000" b="1" dirty="0">
                <a:solidFill>
                  <a:prstClr val="black"/>
                </a:solidFill>
                <a:latin typeface="Calibri"/>
              </a:rPr>
              <a:t>Воспитывать у родителей ответственность за сохранение здоровья и безопасность детей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,</a:t>
            </a:r>
          </a:p>
          <a:p>
            <a:pPr marL="0" lvl="0" indent="0">
              <a:buClrTx/>
              <a:buSzTx/>
              <a:buNone/>
            </a:pPr>
            <a:r>
              <a:rPr lang="ru-RU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   их эмоциональное  благополучие</a:t>
            </a:r>
            <a:endParaRPr lang="ru-RU" sz="3000" b="1" dirty="0">
              <a:solidFill>
                <a:prstClr val="black"/>
              </a:solidFill>
              <a:latin typeface="Calibri"/>
            </a:endParaRPr>
          </a:p>
          <a:p>
            <a:endParaRPr lang="ru-RU" sz="2000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4294967295"/>
          </p:nvPr>
        </p:nvSpPr>
        <p:spPr>
          <a:xfrm>
            <a:off x="5321300" y="332656"/>
            <a:ext cx="3822700" cy="5793507"/>
          </a:xfrm>
        </p:spPr>
        <p:txBody>
          <a:bodyPr>
            <a:normAutofit/>
          </a:bodyPr>
          <a:lstStyle/>
          <a:p>
            <a:pPr marL="0" lvl="0" indent="0">
              <a:buClrTx/>
              <a:buSzTx/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Calibri"/>
              </a:rPr>
              <a:t>Формы работы с родителями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Calibri"/>
              </a:rPr>
              <a:t>Информационно-аналитические</a:t>
            </a:r>
            <a:endParaRPr lang="ru-RU" sz="2000" b="1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Досуговые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Познавательные 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Наглядно-информационные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24208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Информация для родителей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Администратор\Desktop\фото И.М.И\IMG_20231215_153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87" y="2564904"/>
            <a:ext cx="2598569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Администратор\Desktop\фото И.М.И\IMG_20231215_1535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4" t="11715" r="1764" b="22055"/>
          <a:stretch/>
        </p:blipFill>
        <p:spPr bwMode="auto">
          <a:xfrm>
            <a:off x="3275856" y="1772816"/>
            <a:ext cx="3274060" cy="2879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Администратор\Desktop\фото И.М.И\IMG_20231215_16201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9542" r="18298" b="13786"/>
          <a:stretch/>
        </p:blipFill>
        <p:spPr bwMode="auto">
          <a:xfrm>
            <a:off x="6731428" y="3190741"/>
            <a:ext cx="2146935" cy="2879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33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ng.pngtree.com/background/20210711/original/pngtree-cartoon-style-fire-safety-small-knowledge-display-board-background-material-picture-image_10937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8" y="0"/>
            <a:ext cx="9227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124745"/>
            <a:ext cx="7408333" cy="4464496"/>
          </a:xfrm>
        </p:spPr>
        <p:txBody>
          <a:bodyPr/>
          <a:lstStyle/>
          <a:p>
            <a:pPr marL="0" lvl="0" indent="0" algn="ctr">
              <a:buClr>
                <a:srgbClr val="31B6FD"/>
              </a:buClr>
              <a:buNone/>
            </a:pPr>
            <a:r>
              <a:rPr lang="ru-RU" sz="1800" dirty="0">
                <a:solidFill>
                  <a:prstClr val="black"/>
                </a:solidFill>
              </a:rPr>
              <a:t> Формирование основ безопасности и жизнедеятельности детей в условиях учреждения дошкольного образования является актуальной и значимой проблемой, поскольку обусловлено объективной необходимостью информирования детей о правилах безопасного поведения ,приобретения  ими опыта безопасного поведения в быту.</a:t>
            </a:r>
          </a:p>
          <a:p>
            <a:pPr marL="0" lvl="0" indent="0" algn="ctr">
              <a:buClr>
                <a:srgbClr val="31B6FD"/>
              </a:buClr>
              <a:buNone/>
            </a:pPr>
            <a:r>
              <a:rPr lang="ru-RU" sz="1800" dirty="0">
                <a:solidFill>
                  <a:prstClr val="black"/>
                </a:solidFill>
              </a:rPr>
              <a:t>Важно не только оберегать ребенка от опасности, но и готовить его к встрече с возможными трудностями, формировать представления о наиболее опасных </a:t>
            </a:r>
            <a:r>
              <a:rPr lang="ru-RU" sz="1800" dirty="0" err="1">
                <a:solidFill>
                  <a:prstClr val="black"/>
                </a:solidFill>
              </a:rPr>
              <a:t>ситуациях.о</a:t>
            </a:r>
            <a:r>
              <a:rPr lang="ru-RU" sz="1800" dirty="0">
                <a:solidFill>
                  <a:prstClr val="black"/>
                </a:solidFill>
              </a:rPr>
              <a:t> необходимости соблюдения мер предосторожности ,прививать ему навыки безопасного поведения в быту.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ru-RU" b="1" u="sng" dirty="0">
                <a:solidFill>
                  <a:srgbClr val="7030A0"/>
                </a:solidFill>
              </a:rPr>
              <a:t>Актуальность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5456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chsri.ru/images/Bezopgorod/37e331b7a1b39f090b1249a069a513d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15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</a:rPr>
              <a:t>ПОМНИТЕ!!!</a:t>
            </a:r>
            <a:endParaRPr lang="ru-RU" sz="9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1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56084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83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72067" y="2564904"/>
            <a:ext cx="7408333" cy="3561259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ClrTx/>
              <a:buSzTx/>
              <a:buNone/>
            </a:pPr>
            <a:r>
              <a:rPr lang="ru-RU" sz="2300" b="1" dirty="0">
                <a:solidFill>
                  <a:prstClr val="black"/>
                </a:solidFill>
                <a:latin typeface="Calibri"/>
              </a:rPr>
              <a:t>Задачи: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2300" b="1" dirty="0" smtClean="0">
                <a:solidFill>
                  <a:prstClr val="black"/>
                </a:solidFill>
                <a:latin typeface="Calibri"/>
              </a:rPr>
              <a:t>формировать </a:t>
            </a:r>
            <a:r>
              <a:rPr lang="ru-RU" sz="2300" b="1" dirty="0">
                <a:solidFill>
                  <a:prstClr val="black"/>
                </a:solidFill>
                <a:latin typeface="Calibri"/>
              </a:rPr>
              <a:t>первичные представления о безопасном поведении в быту, социуме, природе;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2300" b="1" dirty="0" smtClean="0">
                <a:solidFill>
                  <a:prstClr val="black"/>
                </a:solidFill>
                <a:latin typeface="Calibri"/>
              </a:rPr>
              <a:t>развивать </a:t>
            </a:r>
            <a:r>
              <a:rPr lang="ru-RU" sz="2300" b="1" dirty="0">
                <a:solidFill>
                  <a:prstClr val="black"/>
                </a:solidFill>
                <a:latin typeface="Calibri"/>
              </a:rPr>
              <a:t>качества личности, необходимые для ведения здорового образа жизни,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2300" b="1" dirty="0">
                <a:solidFill>
                  <a:prstClr val="black"/>
                </a:solidFill>
                <a:latin typeface="Calibri"/>
              </a:rPr>
              <a:t>обеспечения безопасного поведения в опасных ситуациях;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2300" b="1" dirty="0" smtClean="0">
                <a:solidFill>
                  <a:prstClr val="black"/>
                </a:solidFill>
                <a:latin typeface="Calibri"/>
              </a:rPr>
              <a:t>закреплять </a:t>
            </a:r>
            <a:r>
              <a:rPr lang="ru-RU" sz="2300" b="1" dirty="0">
                <a:solidFill>
                  <a:prstClr val="black"/>
                </a:solidFill>
                <a:latin typeface="Calibri"/>
              </a:rPr>
              <a:t>представления о некоторых типичных опасных ситуациях и способах </a:t>
            </a:r>
            <a:r>
              <a:rPr lang="ru-RU" sz="2300" b="1" dirty="0" smtClean="0">
                <a:solidFill>
                  <a:prstClr val="black"/>
                </a:solidFill>
                <a:latin typeface="Calibri"/>
              </a:rPr>
              <a:t>поведения в </a:t>
            </a:r>
            <a:r>
              <a:rPr lang="ru-RU" sz="2300" b="1" dirty="0">
                <a:solidFill>
                  <a:prstClr val="black"/>
                </a:solidFill>
                <a:latin typeface="Calibri"/>
              </a:rPr>
              <a:t>них;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2300" b="1" dirty="0" smtClean="0">
                <a:solidFill>
                  <a:prstClr val="black"/>
                </a:solidFill>
                <a:latin typeface="Calibri"/>
              </a:rPr>
              <a:t>воспитывать </a:t>
            </a:r>
            <a:r>
              <a:rPr lang="ru-RU" sz="2300" b="1" dirty="0">
                <a:solidFill>
                  <a:prstClr val="black"/>
                </a:solidFill>
                <a:latin typeface="Calibri"/>
              </a:rPr>
              <a:t>осознанное отношение к выполнению правил безопасности;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2300" b="1" dirty="0" smtClean="0">
                <a:solidFill>
                  <a:prstClr val="black"/>
                </a:solidFill>
                <a:latin typeface="Calibri"/>
              </a:rPr>
              <a:t>воспитывать </a:t>
            </a:r>
            <a:r>
              <a:rPr lang="ru-RU" sz="2300" b="1" dirty="0">
                <a:solidFill>
                  <a:prstClr val="black"/>
                </a:solidFill>
                <a:latin typeface="Calibri"/>
              </a:rPr>
              <a:t>чувства ответственности за личную безопасность, ценностное отношение к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2300" b="1" dirty="0">
                <a:solidFill>
                  <a:prstClr val="black"/>
                </a:solidFill>
                <a:latin typeface="Calibri"/>
              </a:rPr>
              <a:t>своему здоровью и жизни.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2016224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ru-RU" sz="1800" b="1" dirty="0">
                <a:solidFill>
                  <a:prstClr val="black"/>
                </a:solidFill>
                <a:latin typeface="Calibri"/>
              </a:rPr>
              <a:t>Цель: формирование у дошкольников в доступной </a:t>
            </a:r>
            <a:r>
              <a:rPr lang="ru-RU" sz="1800" b="1" dirty="0" smtClean="0">
                <a:solidFill>
                  <a:prstClr val="black"/>
                </a:solidFill>
                <a:latin typeface="Calibri"/>
              </a:rPr>
              <a:t>и занимательной </a:t>
            </a:r>
            <a:r>
              <a:rPr lang="ru-RU" sz="1800" b="1" dirty="0">
                <a:solidFill>
                  <a:prstClr val="black"/>
                </a:solidFill>
                <a:latin typeface="Calibri"/>
              </a:rPr>
              <a:t>форме осознанного и ответственного отношения </a:t>
            </a:r>
            <a:r>
              <a:rPr lang="ru-RU" sz="1800" b="1" dirty="0" smtClean="0">
                <a:solidFill>
                  <a:prstClr val="black"/>
                </a:solidFill>
                <a:latin typeface="Calibri"/>
              </a:rPr>
              <a:t>к выполнению </a:t>
            </a:r>
            <a:r>
              <a:rPr lang="ru-RU" sz="1800" b="1" dirty="0">
                <a:solidFill>
                  <a:prstClr val="black"/>
                </a:solidFill>
                <a:latin typeface="Calibri"/>
              </a:rPr>
              <a:t>правил безопасности, развитие у детей знаний,</a:t>
            </a:r>
            <a:br>
              <a:rPr lang="ru-RU" sz="1800" b="1" dirty="0">
                <a:solidFill>
                  <a:prstClr val="black"/>
                </a:solidFill>
                <a:latin typeface="Calibri"/>
              </a:rPr>
            </a:br>
            <a:r>
              <a:rPr lang="ru-RU" sz="1800" b="1" dirty="0">
                <a:solidFill>
                  <a:prstClr val="black"/>
                </a:solidFill>
                <a:latin typeface="Calibri"/>
              </a:rPr>
              <a:t>умений и навыков, необходимых для действия в </a:t>
            </a:r>
            <a:r>
              <a:rPr lang="ru-RU" sz="1800" b="1" dirty="0" smtClean="0">
                <a:solidFill>
                  <a:prstClr val="black"/>
                </a:solidFill>
                <a:latin typeface="Calibri"/>
              </a:rPr>
              <a:t>различных ситуациях</a:t>
            </a:r>
            <a:r>
              <a:rPr lang="ru-RU" sz="1800" b="1" dirty="0">
                <a:solidFill>
                  <a:prstClr val="black"/>
                </a:solidFill>
                <a:latin typeface="Calibri"/>
              </a:rPr>
              <a:t>, угрожающих их жизни и здоровью</a:t>
            </a:r>
            <a:r>
              <a:rPr lang="ru-RU" sz="1800" dirty="0">
                <a:solidFill>
                  <a:prstClr val="black"/>
                </a:solidFill>
                <a:latin typeface="Calibri"/>
              </a:rPr>
              <a:t>.</a:t>
            </a:r>
            <a:br>
              <a:rPr lang="ru-RU" sz="1800" dirty="0">
                <a:solidFill>
                  <a:prstClr val="black"/>
                </a:solidFill>
                <a:latin typeface="Calibri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3121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2060848"/>
            <a:ext cx="705678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2339752" y="2132856"/>
            <a:ext cx="6264696" cy="3993307"/>
          </a:xfrm>
        </p:spPr>
        <p:txBody>
          <a:bodyPr/>
          <a:lstStyle/>
          <a:p>
            <a:r>
              <a:rPr lang="ru-RU" b="1" dirty="0"/>
              <a:t>Составлен перспективный </a:t>
            </a:r>
            <a:r>
              <a:rPr lang="ru-RU" b="1" dirty="0" smtClean="0"/>
              <a:t>план.</a:t>
            </a:r>
            <a:endParaRPr lang="ru-RU" b="1" dirty="0"/>
          </a:p>
          <a:p>
            <a:r>
              <a:rPr lang="ru-RU" b="1" dirty="0"/>
              <a:t>Подобраны конспекты </a:t>
            </a:r>
            <a:r>
              <a:rPr lang="ru-RU" b="1" dirty="0" smtClean="0"/>
              <a:t>занятий, экскурсий, прогулок </a:t>
            </a:r>
            <a:r>
              <a:rPr lang="ru-RU" b="1" dirty="0"/>
              <a:t>,</a:t>
            </a:r>
            <a:r>
              <a:rPr lang="ru-RU" b="1" dirty="0" smtClean="0"/>
              <a:t>бесед.</a:t>
            </a:r>
            <a:endParaRPr lang="ru-RU" b="1" dirty="0"/>
          </a:p>
          <a:p>
            <a:r>
              <a:rPr lang="ru-RU" b="1" dirty="0"/>
              <a:t>Составлены </a:t>
            </a:r>
            <a:r>
              <a:rPr lang="ru-RU" b="1" dirty="0" smtClean="0"/>
              <a:t>картотеки игр ,загадок.</a:t>
            </a:r>
          </a:p>
          <a:p>
            <a:r>
              <a:rPr lang="ru-RU" b="1" dirty="0" smtClean="0"/>
              <a:t>Составлен </a:t>
            </a:r>
            <a:r>
              <a:rPr lang="ru-RU" b="1" dirty="0"/>
              <a:t>план работы с </a:t>
            </a:r>
            <a:r>
              <a:rPr lang="ru-RU" b="1" dirty="0" smtClean="0"/>
              <a:t>родителями.</a:t>
            </a:r>
            <a:endParaRPr lang="ru-RU" b="1" dirty="0"/>
          </a:p>
          <a:p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Calibri"/>
              </a:rPr>
              <a:t>Для решения таких задач в первую очередь был разработан </a:t>
            </a:r>
            <a:r>
              <a:rPr lang="ru-RU" sz="3200" b="1" dirty="0" smtClean="0">
                <a:solidFill>
                  <a:schemeClr val="tx1"/>
                </a:solidFill>
                <a:latin typeface="Calibri"/>
              </a:rPr>
              <a:t>методический инструментарий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97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712968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728192"/>
          </a:xfrm>
        </p:spPr>
        <p:txBody>
          <a:bodyPr>
            <a:normAutofit/>
          </a:bodyPr>
          <a:lstStyle/>
          <a:p>
            <a:r>
              <a:rPr lang="ru-RU" sz="4000" b="1" u="sng" dirty="0">
                <a:solidFill>
                  <a:srgbClr val="FF0000"/>
                </a:solidFill>
                <a:latin typeface="Calibri"/>
              </a:rPr>
              <a:t>Используемая методическая литература</a:t>
            </a:r>
            <a:endParaRPr lang="ru-RU" sz="1800" b="1" u="sng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859340"/>
            <a:ext cx="57606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r>
              <a:rPr lang="ru-RU" b="1" dirty="0" smtClean="0"/>
              <a:t>Программа </a:t>
            </a:r>
            <a:r>
              <a:rPr lang="ru-RU" b="1" dirty="0"/>
              <a:t>Н.Н</a:t>
            </a:r>
            <a:r>
              <a:rPr lang="ru-RU" b="1" dirty="0" smtClean="0"/>
              <a:t>. Авдеевой</a:t>
            </a:r>
            <a:r>
              <a:rPr lang="ru-RU" b="1" dirty="0"/>
              <a:t>, </a:t>
            </a:r>
            <a:r>
              <a:rPr lang="ru-RU" b="1" dirty="0" err="1"/>
              <a:t>О.Л.Князевой</a:t>
            </a:r>
            <a:r>
              <a:rPr lang="ru-RU" b="1" dirty="0"/>
              <a:t>, </a:t>
            </a:r>
            <a:r>
              <a:rPr lang="ru-RU" b="1" dirty="0" smtClean="0"/>
              <a:t>-</a:t>
            </a:r>
            <a:r>
              <a:rPr lang="ru-RU" b="1" dirty="0" err="1" smtClean="0"/>
              <a:t>Р.Б.Стеркиной</a:t>
            </a:r>
            <a:r>
              <a:rPr lang="ru-RU" b="1" dirty="0" smtClean="0"/>
              <a:t> </a:t>
            </a:r>
            <a:r>
              <a:rPr lang="ru-RU" b="1" dirty="0"/>
              <a:t>«Основы безопасности детей дошкольного возраста</a:t>
            </a:r>
            <a:r>
              <a:rPr lang="ru-RU" b="1" dirty="0" smtClean="0"/>
              <a:t>».</a:t>
            </a:r>
            <a:endParaRPr lang="ru-RU" b="1" dirty="0"/>
          </a:p>
          <a:p>
            <a:r>
              <a:rPr lang="ru-RU" b="1" dirty="0" smtClean="0"/>
              <a:t>-Методических </a:t>
            </a:r>
            <a:r>
              <a:rPr lang="ru-RU" b="1" dirty="0"/>
              <a:t>пособий К.Ю. </a:t>
            </a:r>
            <a:r>
              <a:rPr lang="ru-RU" b="1" dirty="0" smtClean="0"/>
              <a:t>Белой «Как </a:t>
            </a:r>
            <a:r>
              <a:rPr lang="ru-RU" b="1" dirty="0"/>
              <a:t>обеспечить безопасность </a:t>
            </a:r>
            <a:r>
              <a:rPr lang="ru-RU" b="1" dirty="0" smtClean="0"/>
              <a:t>дошкольника</a:t>
            </a:r>
            <a:r>
              <a:rPr lang="ru-RU" b="1" dirty="0"/>
              <a:t>»,</a:t>
            </a:r>
          </a:p>
          <a:p>
            <a:r>
              <a:rPr lang="ru-RU" b="1" dirty="0" smtClean="0"/>
              <a:t>-</a:t>
            </a:r>
            <a:r>
              <a:rPr lang="ru-RU" b="1" dirty="0" err="1" smtClean="0"/>
              <a:t>О.А.Скоролуповой</a:t>
            </a:r>
            <a:r>
              <a:rPr lang="ru-RU" b="1" dirty="0" smtClean="0"/>
              <a:t> «Правила </a:t>
            </a:r>
            <a:r>
              <a:rPr lang="ru-RU" b="1" dirty="0"/>
              <a:t>и безопасность  </a:t>
            </a:r>
            <a:r>
              <a:rPr lang="ru-RU" b="1" dirty="0" smtClean="0"/>
              <a:t>дорожного движения</a:t>
            </a:r>
            <a:r>
              <a:rPr lang="ru-RU" b="1" dirty="0"/>
              <a:t>». </a:t>
            </a:r>
            <a:endParaRPr lang="ru-RU" b="1" dirty="0" smtClean="0"/>
          </a:p>
          <a:p>
            <a:r>
              <a:rPr lang="ru-RU" b="1" dirty="0"/>
              <a:t>-</a:t>
            </a:r>
            <a:r>
              <a:rPr lang="ru-RU" b="1" dirty="0" err="1" smtClean="0"/>
              <a:t>Т.Г.Хромовой</a:t>
            </a:r>
            <a:r>
              <a:rPr lang="ru-RU" b="1" dirty="0"/>
              <a:t>» Воспитание безопасного поведения в быту</a:t>
            </a:r>
            <a:r>
              <a:rPr lang="ru-RU" b="1" dirty="0" smtClean="0"/>
              <a:t>»</a:t>
            </a:r>
          </a:p>
          <a:p>
            <a:r>
              <a:rPr lang="ru-RU" b="1" dirty="0" err="1" smtClean="0"/>
              <a:t>Ф.С.Майорова</a:t>
            </a:r>
            <a:r>
              <a:rPr lang="ru-RU" b="1" dirty="0" smtClean="0"/>
              <a:t> « Изучаем дорожную азбуку»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48181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29" y="-18417"/>
            <a:ext cx="9252889" cy="705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72067" y="2132856"/>
            <a:ext cx="7408333" cy="3993307"/>
          </a:xfrm>
        </p:spPr>
        <p:txBody>
          <a:bodyPr>
            <a:normAutofit/>
          </a:bodyPr>
          <a:lstStyle/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prstClr val="black"/>
                </a:solidFill>
                <a:latin typeface="Calibri"/>
              </a:rPr>
              <a:t>Ребенок и другие люди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prstClr val="black"/>
                </a:solidFill>
                <a:latin typeface="Calibri"/>
              </a:rPr>
              <a:t>Ребенок на улицах города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prstClr val="black"/>
                </a:solidFill>
                <a:latin typeface="Calibri"/>
              </a:rPr>
              <a:t>Пожарная безопасность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prstClr val="black"/>
                </a:solidFill>
                <a:latin typeface="Calibri"/>
              </a:rPr>
              <a:t>Ребенок дома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prstClr val="black"/>
                </a:solidFill>
                <a:latin typeface="Calibri"/>
              </a:rPr>
              <a:t> Ребенок и природа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prstClr val="black"/>
                </a:solidFill>
                <a:latin typeface="Calibri"/>
              </a:rPr>
              <a:t> ребенок и его здоровье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656184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ru-RU" sz="2400" b="1" dirty="0" smtClean="0">
                <a:solidFill>
                  <a:schemeClr val="tx1"/>
                </a:solidFill>
              </a:rPr>
              <a:t>В соответствии </a:t>
            </a:r>
            <a:r>
              <a:rPr lang="ru-RU" sz="2400" b="1" dirty="0">
                <a:solidFill>
                  <a:schemeClr val="tx1"/>
                </a:solidFill>
              </a:rPr>
              <a:t>с современными психолого-педагогическими ориентирами работу по воспитанию основ безопасности </a:t>
            </a:r>
            <a:r>
              <a:rPr lang="ru-RU" sz="2400" b="1" dirty="0" smtClean="0">
                <a:solidFill>
                  <a:schemeClr val="tx1"/>
                </a:solidFill>
              </a:rPr>
              <a:t>жизнедеятельности я </a:t>
            </a:r>
            <a:r>
              <a:rPr lang="ru-RU" sz="2400" b="1" dirty="0">
                <a:solidFill>
                  <a:schemeClr val="tx1"/>
                </a:solidFill>
              </a:rPr>
              <a:t>распределила по тематическим блокам: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6" y="1988840"/>
            <a:ext cx="646873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76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1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365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784887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Формы обучения безопасного поведения детей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66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  <a:latin typeface="Calibri"/>
              </a:rPr>
              <a:t>Ребенок на улицах города. </a:t>
            </a:r>
            <a:br>
              <a:rPr lang="ru-RU" sz="3600" b="1" u="sng" dirty="0" smtClean="0">
                <a:solidFill>
                  <a:srgbClr val="C00000"/>
                </a:solidFill>
                <a:latin typeface="Calibri"/>
              </a:rPr>
            </a:br>
            <a:r>
              <a:rPr lang="ru-RU" sz="3600" b="1" u="sng" dirty="0" smtClean="0">
                <a:solidFill>
                  <a:srgbClr val="C00000"/>
                </a:solidFill>
                <a:latin typeface="Calibri"/>
              </a:rPr>
              <a:t>Дорожная безопасность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</a:rPr>
            </a:b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прогулка «Правила для пешеходов»</a:t>
            </a:r>
            <a:br>
              <a:rPr lang="ru-RU" sz="2200" dirty="0" smtClean="0">
                <a:solidFill>
                  <a:prstClr val="black"/>
                </a:solidFill>
                <a:latin typeface="Calibri"/>
              </a:rPr>
            </a:b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Беседа:» Знай и выполняй правила дорожного движения», «Зачем нужны дорожные знаки». «Опасные участки на пешеходной части улицы», на велосипеде, самокате» .</a:t>
            </a:r>
            <a:endParaRPr lang="ru-RU" sz="2200" dirty="0"/>
          </a:p>
        </p:txBody>
      </p:sp>
      <p:pic>
        <p:nvPicPr>
          <p:cNvPr id="5" name="Объект 4" descr="C:\Users\Администратор\Desktop\фото И.М.И\IMG_20231219_160908.jpg"/>
          <p:cNvPicPr>
            <a:picLocks noGrp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t="22691" r="33435" b="27691"/>
          <a:stretch/>
        </p:blipFill>
        <p:spPr bwMode="auto">
          <a:xfrm>
            <a:off x="0" y="2636912"/>
            <a:ext cx="2519868" cy="28073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Администратор\Desktop\фото И.М.И\IMG_20231219_154917.jp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3" b="19793"/>
          <a:stretch/>
        </p:blipFill>
        <p:spPr bwMode="auto">
          <a:xfrm>
            <a:off x="3151849" y="2636911"/>
            <a:ext cx="2594983" cy="206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Администратор\Desktop\фото И.М.И\IMG_20231219_15441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9" r="31461"/>
          <a:stretch/>
        </p:blipFill>
        <p:spPr bwMode="auto">
          <a:xfrm>
            <a:off x="6804248" y="2636912"/>
            <a:ext cx="2064385" cy="36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Администратор\Desktop\фото И.М.И\IMG_20231220_09425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1" r="8829" b="20257"/>
          <a:stretch/>
        </p:blipFill>
        <p:spPr bwMode="auto">
          <a:xfrm>
            <a:off x="2915816" y="4698365"/>
            <a:ext cx="3067050" cy="2159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257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334</TotalTime>
  <Words>480</Words>
  <Application>Microsoft Office PowerPoint</Application>
  <PresentationFormat>Экран (4:3)</PresentationFormat>
  <Paragraphs>59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Муниципальное дошкольное образовательное учреждение детский сад №2 «Светлячок</vt:lpstr>
      <vt:lpstr>Актуальность</vt:lpstr>
      <vt:lpstr>Цель: формирование у дошкольников в доступной и занимательной форме осознанного и ответственного отношения к выполнению правил безопасности, развитие у детей знаний, умений и навыков, необходимых для действия в различных ситуациях, угрожающих их жизни и здоровью. </vt:lpstr>
      <vt:lpstr>Для решения таких задач в первую очередь был разработан методический инструментарий</vt:lpstr>
      <vt:lpstr>Используемая методическая литература</vt:lpstr>
      <vt:lpstr>В соответствии с современными психолого-педагогическими ориентирами работу по воспитанию основ безопасности жизнедеятельности я распределила по тематическим блокам: </vt:lpstr>
      <vt:lpstr>Презентация PowerPoint</vt:lpstr>
      <vt:lpstr>Формы обучения безопасного поведения детей</vt:lpstr>
      <vt:lpstr>Ребенок на улицах города.  Дорожная безопасность прогулка «Правила для пешеходов» Беседа:» Знай и выполняй правила дорожного движения», «Зачем нужны дорожные знаки». «Опасные участки на пешеходной части улицы», на велосипеде, самокате» .</vt:lpstr>
      <vt:lpstr>Пожарная безопасность Беседа: «не играй со спичками –это опасно!», Будь осторожно с открытым огнем!»  « Правила пожарной безопасности знай и выполняй»,</vt:lpstr>
      <vt:lpstr>«Ребенок дома».  «Ребенок и другие люди» Беседы: «Не открвыай дверь чужим людям, «Опасные предметы дома». Игра –ситуация «Что ты будешь делать , если в дверь позвонили», «Незнакомые предметы», « Не выглядывай в открытое окно».</vt:lpstr>
      <vt:lpstr>Ребенок и природа   Для ознакомления детей с правилами поведения в природе мы беседовали на темы «Домашние и бездомные животные». «Лекарственные растения, «Съедобные и ядовитые грибы» , «Осторожно ,сосулька!», «Правила безопасности на льду»</vt:lpstr>
      <vt:lpstr>Ребенок и его здоровье С целью формирования первичных ценностей представлений о здоровом образе жизни  были проведены беседы: « Подружись с зубной щеткой», «Спорт –это здоровье!», «Витамины укрепляют организм» « Путешествие в страну здоровья  </vt:lpstr>
      <vt:lpstr>Знания по безопасности закрепляем  в игровой деятельности: настольно-печатные, сюжетные игры, подвижные игры, театрализованные игры.</vt:lpstr>
      <vt:lpstr>В реализацию образовательной деятельности включила познавательные минутки безопасности:  «Осторожно : водоем, «Ток бежит по проводам», «Спички-не игрушка»и т.д.  Такие познавательные минутки проводим в совместной деятельности в утренние и вечерние часы </vt:lpstr>
      <vt:lpstr>Помогает формированию правил безопасности художественная литература Дети внутренне содействуют героям и переживают с ними все происходящие события. Вместе с неразлучными друзьями из произведений А. Павлова мы закрепляем правила пожарной безопасности, правила поведения на дороге и около водоемов. Эти истории нравятся детям    и они обсуждают поведение каждого героя. </vt:lpstr>
      <vt:lpstr>Для организации обучения безопасной жизнедеятельности в группе создана предметно-развивающая среда.</vt:lpstr>
      <vt:lpstr>Презентация PowerPoint</vt:lpstr>
      <vt:lpstr>Информация для родителей</vt:lpstr>
      <vt:lpstr>ПОМНИТЕ!!!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детский сад №2 «Светлячок</dc:title>
  <dc:creator>Администратор</dc:creator>
  <cp:lastModifiedBy>Пользователь Windows</cp:lastModifiedBy>
  <cp:revision>40</cp:revision>
  <dcterms:created xsi:type="dcterms:W3CDTF">2023-12-13T10:24:11Z</dcterms:created>
  <dcterms:modified xsi:type="dcterms:W3CDTF">2023-12-20T10:41:23Z</dcterms:modified>
</cp:coreProperties>
</file>