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sldIdLst>
    <p:sldId id="285" r:id="rId2"/>
    <p:sldId id="257" r:id="rId3"/>
    <p:sldId id="264" r:id="rId4"/>
    <p:sldId id="258" r:id="rId5"/>
    <p:sldId id="259" r:id="rId6"/>
    <p:sldId id="260" r:id="rId7"/>
    <p:sldId id="261" r:id="rId8"/>
    <p:sldId id="265" r:id="rId9"/>
    <p:sldId id="267" r:id="rId10"/>
    <p:sldId id="270" r:id="rId11"/>
    <p:sldId id="274" r:id="rId12"/>
    <p:sldId id="287" r:id="rId13"/>
    <p:sldId id="271" r:id="rId14"/>
    <p:sldId id="282" r:id="rId15"/>
    <p:sldId id="278" r:id="rId16"/>
    <p:sldId id="279" r:id="rId17"/>
    <p:sldId id="283" r:id="rId18"/>
    <p:sldId id="284" r:id="rId19"/>
    <p:sldId id="280" r:id="rId20"/>
    <p:sldId id="286" r:id="rId21"/>
    <p:sldId id="288" r:id="rId22"/>
    <p:sldId id="289"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78648" autoAdjust="0"/>
  </p:normalViewPr>
  <p:slideViewPr>
    <p:cSldViewPr>
      <p:cViewPr varScale="1">
        <p:scale>
          <a:sx n="74" d="100"/>
          <a:sy n="74" d="100"/>
        </p:scale>
        <p:origin x="-103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2" name="Нижний колонтитул 1"/>
          <p:cNvSpPr>
            <a:spLocks noGrp="1"/>
          </p:cNvSpPr>
          <p:nvPr>
            <p:ph type="ftr" sz="quarter" idx="11"/>
          </p:nvPr>
        </p:nvSpPr>
        <p:spPr/>
        <p:txBody>
          <a:bodyPr/>
          <a:lstStyle/>
          <a:p>
            <a:endParaRPr lang="ru-RU" dirty="0"/>
          </a:p>
        </p:txBody>
      </p:sp>
      <p:sp>
        <p:nvSpPr>
          <p:cNvPr id="15" name="Номер слайда 14"/>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dirty="0"/>
          </a:p>
        </p:txBody>
      </p:sp>
      <p:sp>
        <p:nvSpPr>
          <p:cNvPr id="16" name="Номер слайда 15"/>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11" name="Нижний колонтитул 10"/>
          <p:cNvSpPr>
            <a:spLocks noGrp="1"/>
          </p:cNvSpPr>
          <p:nvPr>
            <p:ph type="ftr" sz="quarter" idx="11"/>
          </p:nvPr>
        </p:nvSpPr>
        <p:spPr/>
        <p:txBody>
          <a:bodyPr/>
          <a:lstStyle/>
          <a:p>
            <a:endParaRPr lang="ru-RU" dirty="0"/>
          </a:p>
        </p:txBody>
      </p:sp>
      <p:sp>
        <p:nvSpPr>
          <p:cNvPr id="16" name="Номер слайда 15"/>
          <p:cNvSpPr>
            <a:spLocks noGrp="1"/>
          </p:cNvSpPr>
          <p:nvPr>
            <p:ph type="sldNum" sz="quarter" idx="12"/>
          </p:nvPr>
        </p:nvSpPr>
        <p:spPr/>
        <p:txBody>
          <a:bodyPr/>
          <a:lstStyle/>
          <a:p>
            <a:fld id="{B19B0651-EE4F-4900-A07F-96A6BFA9D0F0}" type="slidenum">
              <a:rPr lang="ru-RU" smtClean="0"/>
              <a:t>‹#›</a:t>
            </a:fld>
            <a:endParaRPr lang="ru-RU" dirty="0"/>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10" name="Нижний колонтитул 9"/>
          <p:cNvSpPr>
            <a:spLocks noGrp="1"/>
          </p:cNvSpPr>
          <p:nvPr>
            <p:ph type="ftr" sz="quarter" idx="11"/>
          </p:nvPr>
        </p:nvSpPr>
        <p:spPr/>
        <p:txBody>
          <a:bodyPr/>
          <a:lstStyle/>
          <a:p>
            <a:endParaRPr lang="ru-RU" dirty="0"/>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a:xfrm>
            <a:off x="8229600" y="6477000"/>
            <a:ext cx="762000" cy="246888"/>
          </a:xfrm>
        </p:spPr>
        <p:txBody>
          <a:bodyPr/>
          <a:lstStyle/>
          <a:p>
            <a:fld id="{B19B0651-EE4F-4900-A07F-96A6BFA9D0F0}" type="slidenum">
              <a:rPr lang="ru-RU" smtClean="0"/>
              <a:t>‹#›</a:t>
            </a:fld>
            <a:endParaRPr lang="ru-RU" dirty="0"/>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21" name="Нижний колонтитул 20"/>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24" name="Нижний колонтитул 23"/>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29" name="Нижний колонтитул 28"/>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B4C71EC6-210F-42DE-9C53-41977AD35B3D}" type="datetimeFigureOut">
              <a:rPr lang="ru-RU" smtClean="0"/>
              <a:t>06.11.2023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dirty="0"/>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t>06.11.2023</a:t>
            </a:fld>
            <a:endParaRPr lang="ru-RU" dirty="0"/>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dirty="0"/>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t>‹#›</a:t>
            </a:fld>
            <a:endParaRPr lang="ru-RU" dirty="0"/>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187624" y="3068960"/>
            <a:ext cx="7651576" cy="3096344"/>
          </a:xfrm>
        </p:spPr>
        <p:txBody>
          <a:bodyPr/>
          <a:lstStyle/>
          <a:p>
            <a:r>
              <a:rPr lang="ru-RU" b="1" dirty="0">
                <a:solidFill>
                  <a:schemeClr val="tx1"/>
                </a:solidFill>
              </a:rPr>
              <a:t>Воспитатель МДОУ детский сад №2 «Светлячок» </a:t>
            </a:r>
            <a:r>
              <a:rPr lang="ru-RU" b="1" dirty="0" smtClean="0">
                <a:solidFill>
                  <a:schemeClr val="tx1"/>
                </a:solidFill>
              </a:rPr>
              <a:t>                               Иванова </a:t>
            </a:r>
            <a:r>
              <a:rPr lang="ru-RU" b="1" dirty="0">
                <a:solidFill>
                  <a:schemeClr val="tx1"/>
                </a:solidFill>
              </a:rPr>
              <a:t>Виктория Сергеевна</a:t>
            </a:r>
          </a:p>
          <a:p>
            <a:endParaRPr lang="ru-RU" dirty="0"/>
          </a:p>
          <a:p>
            <a:endParaRPr lang="ru-RU" dirty="0"/>
          </a:p>
        </p:txBody>
      </p:sp>
      <p:sp>
        <p:nvSpPr>
          <p:cNvPr id="4" name="Заголовок 1"/>
          <p:cNvSpPr>
            <a:spLocks noGrp="1"/>
          </p:cNvSpPr>
          <p:nvPr>
            <p:ph type="ctrTitle"/>
          </p:nvPr>
        </p:nvSpPr>
        <p:spPr>
          <a:xfrm>
            <a:off x="381000" y="1628800"/>
            <a:ext cx="8458200" cy="2160563"/>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ysClr val="windowText" lastClr="000000"/>
                </a:solidFill>
                <a:effectLst/>
                <a:uLnTx/>
                <a:uFillTx/>
              </a:rPr>
              <a:t/>
            </a:r>
            <a:br>
              <a:rPr kumimoji="0" lang="ru-RU" sz="1600" b="0" i="0" u="none" strike="noStrike" kern="0" cap="none" spc="0" normalizeH="0" baseline="0" noProof="0" dirty="0">
                <a:ln>
                  <a:noFill/>
                </a:ln>
                <a:solidFill>
                  <a:sysClr val="windowText" lastClr="000000"/>
                </a:solidFill>
                <a:effectLst/>
                <a:uLnTx/>
                <a:uFillTx/>
              </a:rPr>
            </a:br>
            <a:r>
              <a:rPr kumimoji="0" lang="ru-RU" sz="1600" b="0" i="0" u="none" strike="noStrike" kern="0" cap="none" spc="0" normalizeH="0" baseline="0" noProof="0" dirty="0" smtClean="0">
                <a:ln>
                  <a:noFill/>
                </a:ln>
                <a:solidFill>
                  <a:schemeClr val="tx1"/>
                </a:solidFill>
                <a:effectLst/>
                <a:uLnTx/>
                <a:uFillTx/>
              </a:rPr>
              <a:t>                                           </a:t>
            </a:r>
            <a:r>
              <a:rPr kumimoji="0" lang="ru-RU" sz="2400" b="1" i="0" u="none" strike="noStrike" kern="0" cap="none" spc="0" normalizeH="0" baseline="0" noProof="0" dirty="0" smtClean="0">
                <a:ln>
                  <a:noFill/>
                </a:ln>
                <a:solidFill>
                  <a:schemeClr val="tx1"/>
                </a:solidFill>
                <a:effectLst/>
                <a:uLnTx/>
                <a:uFillTx/>
              </a:rPr>
              <a:t>ПРОЕКТНАЯ ДЕЯТЕЛЬНОСТЬ</a:t>
            </a:r>
            <a:br>
              <a:rPr kumimoji="0" lang="ru-RU" sz="2400" b="1" i="0" u="none" strike="noStrike" kern="0" cap="none" spc="0" normalizeH="0" baseline="0" noProof="0" dirty="0" smtClean="0">
                <a:ln>
                  <a:noFill/>
                </a:ln>
                <a:solidFill>
                  <a:schemeClr val="tx1"/>
                </a:solidFill>
                <a:effectLst/>
                <a:uLnTx/>
                <a:uFillTx/>
              </a:rPr>
            </a:br>
            <a:r>
              <a:rPr kumimoji="0" lang="ru-RU" sz="2400" b="1" i="0" u="none" strike="noStrike" kern="0" cap="none" spc="0" normalizeH="0" baseline="0" noProof="0" dirty="0" smtClean="0">
                <a:ln>
                  <a:noFill/>
                </a:ln>
                <a:solidFill>
                  <a:schemeClr val="tx1"/>
                </a:solidFill>
                <a:effectLst/>
                <a:uLnTx/>
                <a:uFillTx/>
              </a:rPr>
              <a:t> </a:t>
            </a:r>
            <a:r>
              <a:rPr kumimoji="0" lang="ru-RU" sz="2400" b="1" i="0" u="none" strike="noStrike" kern="0" cap="none" spc="0" normalizeH="0" baseline="0" noProof="0" dirty="0" smtClean="0">
                <a:ln>
                  <a:noFill/>
                </a:ln>
                <a:solidFill>
                  <a:schemeClr val="tx1"/>
                </a:solidFill>
                <a:effectLst/>
                <a:uLnTx/>
                <a:uFillTx/>
                <a:cs typeface="Aparajita" pitchFamily="34" charset="0"/>
              </a:rPr>
              <a:t/>
            </a:r>
            <a:br>
              <a:rPr kumimoji="0" lang="ru-RU" sz="2400" b="1" i="0" u="none" strike="noStrike" kern="0" cap="none" spc="0" normalizeH="0" baseline="0" noProof="0" dirty="0" smtClean="0">
                <a:ln>
                  <a:noFill/>
                </a:ln>
                <a:solidFill>
                  <a:schemeClr val="tx1"/>
                </a:solidFill>
                <a:effectLst/>
                <a:uLnTx/>
                <a:uFillTx/>
                <a:cs typeface="Aparajita" pitchFamily="34" charset="0"/>
              </a:rPr>
            </a:br>
            <a:r>
              <a:rPr kumimoji="0" lang="ru-RU" sz="2400" b="1" i="0" u="none" strike="noStrike" kern="0" cap="none" spc="0" normalizeH="0" baseline="0" noProof="0" dirty="0" smtClean="0">
                <a:ln>
                  <a:noFill/>
                </a:ln>
                <a:solidFill>
                  <a:schemeClr val="tx1"/>
                </a:solidFill>
                <a:effectLst/>
                <a:uLnTx/>
                <a:uFillTx/>
                <a:cs typeface="Aparajita" pitchFamily="34" charset="0"/>
              </a:rPr>
              <a:t>               </a:t>
            </a:r>
            <a:r>
              <a:rPr kumimoji="0" lang="ru-RU" sz="3600" b="1" i="0" u="sng" strike="noStrike" kern="0" cap="none" spc="0" normalizeH="0" baseline="0" noProof="0" dirty="0" smtClean="0">
                <a:ln>
                  <a:noFill/>
                </a:ln>
                <a:solidFill>
                  <a:schemeClr val="tx1"/>
                </a:solidFill>
                <a:effectLst/>
                <a:uLnTx/>
                <a:uFillTx/>
                <a:cs typeface="Aparajita" pitchFamily="34" charset="0"/>
              </a:rPr>
              <a:t>«</a:t>
            </a:r>
            <a:r>
              <a:rPr kumimoji="0" lang="ru-RU" sz="3600" b="1" i="0" u="sng" strike="noStrike" kern="0" cap="none" spc="0" normalizeH="0" baseline="0" noProof="0" dirty="0">
                <a:ln>
                  <a:noFill/>
                </a:ln>
                <a:solidFill>
                  <a:schemeClr val="tx1"/>
                </a:solidFill>
                <a:effectLst/>
                <a:uLnTx/>
                <a:uFillTx/>
                <a:cs typeface="Aparajita" pitchFamily="34" charset="0"/>
              </a:rPr>
              <a:t>ЭТИ </a:t>
            </a:r>
            <a:r>
              <a:rPr kumimoji="0" lang="ru-RU" sz="3600" b="1" i="0" u="sng" strike="noStrike" kern="0" cap="none" spc="0" normalizeH="0" baseline="0" noProof="0" dirty="0" smtClean="0">
                <a:ln>
                  <a:noFill/>
                </a:ln>
                <a:solidFill>
                  <a:schemeClr val="tx1"/>
                </a:solidFill>
                <a:effectLst/>
                <a:uLnTx/>
                <a:uFillTx/>
                <a:cs typeface="Aparajita" pitchFamily="34" charset="0"/>
              </a:rPr>
              <a:t>УДИВИТЕЛЬНЫЕ </a:t>
            </a:r>
            <a:r>
              <a:rPr kumimoji="0" lang="ru-RU" sz="3600" b="1" i="0" u="sng" strike="noStrike" kern="0" cap="none" spc="0" normalizeH="0" baseline="0" noProof="0" dirty="0">
                <a:ln>
                  <a:noFill/>
                </a:ln>
                <a:solidFill>
                  <a:schemeClr val="tx1"/>
                </a:solidFill>
                <a:effectLst/>
                <a:uLnTx/>
                <a:uFillTx/>
                <a:cs typeface="Aparajita" pitchFamily="34" charset="0"/>
              </a:rPr>
              <a:t>СКАЗКИ</a:t>
            </a:r>
            <a:r>
              <a:rPr kumimoji="0" lang="ru-RU" sz="3600" b="1" i="0" u="sng" strike="noStrike" kern="0" cap="none" spc="0" normalizeH="0" baseline="0" noProof="0" dirty="0" smtClean="0">
                <a:ln>
                  <a:noFill/>
                </a:ln>
                <a:solidFill>
                  <a:schemeClr val="tx1"/>
                </a:solidFill>
                <a:effectLst/>
                <a:uLnTx/>
                <a:uFillTx/>
              </a:rPr>
              <a:t>»</a:t>
            </a:r>
            <a:endParaRPr kumimoji="0" lang="ru-RU" sz="2000" b="1" i="0" u="sng"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729666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7792" y="404664"/>
            <a:ext cx="2734128" cy="707886"/>
          </a:xfrm>
          <a:prstGeom prst="rect">
            <a:avLst/>
          </a:prstGeom>
        </p:spPr>
        <p:txBody>
          <a:bodyPr wrap="square">
            <a:spAutoFit/>
          </a:bodyPr>
          <a:lstStyle/>
          <a:p>
            <a:r>
              <a:rPr lang="ru-RU" sz="2000" dirty="0"/>
              <a:t>Д</a:t>
            </a:r>
            <a:r>
              <a:rPr lang="ru-RU" sz="2000" dirty="0" smtClean="0"/>
              <a:t>идактическая </a:t>
            </a:r>
            <a:r>
              <a:rPr lang="ru-RU" sz="2000" dirty="0"/>
              <a:t>игра</a:t>
            </a:r>
          </a:p>
          <a:p>
            <a:r>
              <a:rPr lang="ru-RU" sz="2000" dirty="0" smtClean="0"/>
              <a:t>     «</a:t>
            </a:r>
            <a:r>
              <a:rPr lang="ru-RU" sz="2000" dirty="0"/>
              <a:t>Найди пару»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83" y="1340768"/>
            <a:ext cx="381642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788024" y="428471"/>
            <a:ext cx="3744416" cy="707886"/>
          </a:xfrm>
          <a:prstGeom prst="rect">
            <a:avLst/>
          </a:prstGeom>
        </p:spPr>
        <p:txBody>
          <a:bodyPr wrap="square">
            <a:spAutoFit/>
          </a:bodyPr>
          <a:lstStyle/>
          <a:p>
            <a:r>
              <a:rPr lang="ru-RU" sz="2000" dirty="0" smtClean="0"/>
              <a:t>           Шнуровка </a:t>
            </a:r>
            <a:r>
              <a:rPr lang="ru-RU" sz="2000" dirty="0"/>
              <a:t>сказок</a:t>
            </a:r>
          </a:p>
          <a:p>
            <a:r>
              <a:rPr lang="ru-RU" sz="2000" dirty="0" smtClean="0"/>
              <a:t>       «</a:t>
            </a:r>
            <a:r>
              <a:rPr lang="ru-RU" sz="2000" dirty="0"/>
              <a:t>Курочка ряба и репка»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805" y="1340768"/>
            <a:ext cx="3994249"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4" y="4853186"/>
            <a:ext cx="2105957" cy="200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62721">
            <a:off x="5940963" y="4509119"/>
            <a:ext cx="3071304"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556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568952" cy="1224136"/>
          </a:xfrm>
        </p:spPr>
        <p:txBody>
          <a:bodyPr>
            <a:normAutofit fontScale="90000"/>
          </a:bodyPr>
          <a:lstStyle/>
          <a:p>
            <a:r>
              <a:rPr lang="ru-RU" sz="3600" dirty="0" smtClean="0">
                <a:solidFill>
                  <a:schemeClr val="tx1"/>
                </a:solidFill>
              </a:rPr>
              <a:t>                               Пазлы </a:t>
            </a:r>
            <a:br>
              <a:rPr lang="ru-RU" sz="3600" dirty="0" smtClean="0">
                <a:solidFill>
                  <a:schemeClr val="tx1"/>
                </a:solidFill>
              </a:rPr>
            </a:br>
            <a:r>
              <a:rPr lang="ru-RU" sz="3600" dirty="0" smtClean="0">
                <a:solidFill>
                  <a:schemeClr val="tx1"/>
                </a:solidFill>
              </a:rPr>
              <a:t>     «Колобок»                     «Маша и Медведь»                            </a:t>
            </a:r>
            <a:endParaRPr lang="ru-RU" sz="3600" dirty="0">
              <a:solidFill>
                <a:schemeClr val="tx1"/>
              </a:solidFill>
            </a:endParaRPr>
          </a:p>
        </p:txBody>
      </p:sp>
      <p:pic>
        <p:nvPicPr>
          <p:cNvPr id="3074" name="Picture 2" descr="C:\Users\User\Desktop\фото детский сад\IMG_20220405_1719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750314"/>
            <a:ext cx="3456384" cy="34147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фото детский сад\IMG_20220406_0925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231" y="1780656"/>
            <a:ext cx="3240360"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5085184"/>
            <a:ext cx="1979997"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504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4221088"/>
            <a:ext cx="2592288" cy="882650"/>
          </a:xfrm>
        </p:spPr>
        <p:txBody>
          <a:bodyPr/>
          <a:lstStyle/>
          <a:p>
            <a:endParaRPr lang="ru-RU"/>
          </a:p>
        </p:txBody>
      </p:sp>
      <p:sp>
        <p:nvSpPr>
          <p:cNvPr id="3" name="Текст 2"/>
          <p:cNvSpPr>
            <a:spLocks noGrp="1"/>
          </p:cNvSpPr>
          <p:nvPr>
            <p:ph type="body" idx="1"/>
          </p:nvPr>
        </p:nvSpPr>
        <p:spPr/>
        <p:txBody>
          <a:bodyPr/>
          <a:lstStyle/>
          <a:p>
            <a:r>
              <a:rPr lang="ru-RU" dirty="0" smtClean="0"/>
              <a:t>                  </a:t>
            </a:r>
            <a:r>
              <a:rPr lang="ru-RU" dirty="0" smtClean="0">
                <a:solidFill>
                  <a:schemeClr val="tx1"/>
                </a:solidFill>
              </a:rPr>
              <a:t>Чтение  сказок</a:t>
            </a:r>
            <a:endParaRPr lang="ru-RU" dirty="0">
              <a:solidFill>
                <a:schemeClr val="tx1"/>
              </a:solidFill>
            </a:endParaRPr>
          </a:p>
        </p:txBody>
      </p:sp>
      <p:sp>
        <p:nvSpPr>
          <p:cNvPr id="4" name="Текст 3"/>
          <p:cNvSpPr>
            <a:spLocks noGrp="1"/>
          </p:cNvSpPr>
          <p:nvPr>
            <p:ph type="body" sz="half" idx="3"/>
          </p:nvPr>
        </p:nvSpPr>
        <p:spPr>
          <a:xfrm>
            <a:off x="4645025" y="666750"/>
            <a:ext cx="4292241" cy="890042"/>
          </a:xfrm>
        </p:spPr>
        <p:txBody>
          <a:bodyPr/>
          <a:lstStyle/>
          <a:p>
            <a:r>
              <a:rPr lang="ru-RU" dirty="0" smtClean="0"/>
              <a:t>  </a:t>
            </a:r>
            <a:r>
              <a:rPr lang="ru-RU" dirty="0" smtClean="0">
                <a:solidFill>
                  <a:schemeClr val="tx1"/>
                </a:solidFill>
              </a:rPr>
              <a:t>Рассматривание       иллюстраций</a:t>
            </a:r>
          </a:p>
          <a:p>
            <a:r>
              <a:rPr lang="ru-RU" dirty="0" smtClean="0">
                <a:solidFill>
                  <a:schemeClr val="tx1"/>
                </a:solidFill>
              </a:rPr>
              <a:t>                               СКАЗОК</a:t>
            </a:r>
            <a:endParaRPr lang="ru-RU" dirty="0">
              <a:solidFill>
                <a:schemeClr val="tx1"/>
              </a:solidFill>
            </a:endParaRPr>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374382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932040" y="1700808"/>
            <a:ext cx="3733114"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158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User\Desktop\фото детский сад\IMG_20220412_111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1785481"/>
            <a:ext cx="3535561" cy="396371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User\Desktop\фото детский сад\IMG_20220418_092500_0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773436"/>
            <a:ext cx="3594641" cy="396106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https://nachalo4ka.ru/wp-content/uploads/2014/08/037.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81"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7616" y="5229200"/>
            <a:ext cx="1969220" cy="172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63688" y="692696"/>
            <a:ext cx="6264696" cy="1077218"/>
          </a:xfrm>
          <a:prstGeom prst="rect">
            <a:avLst/>
          </a:prstGeom>
        </p:spPr>
        <p:txBody>
          <a:bodyPr wrap="square">
            <a:spAutoFit/>
          </a:bodyPr>
          <a:lstStyle/>
          <a:p>
            <a:pPr lvl="0" algn="ctr">
              <a:spcBef>
                <a:spcPct val="20000"/>
              </a:spcBef>
              <a:buClr>
                <a:srgbClr val="873624"/>
              </a:buClr>
            </a:pPr>
            <a:r>
              <a:rPr lang="ru-RU" sz="3200" dirty="0">
                <a:solidFill>
                  <a:prstClr val="black"/>
                </a:solidFill>
              </a:rPr>
              <a:t>Настольный и кукольный театр </a:t>
            </a:r>
            <a:r>
              <a:rPr lang="ru-RU" sz="3200" dirty="0" smtClean="0">
                <a:solidFill>
                  <a:prstClr val="black"/>
                </a:solidFill>
              </a:rPr>
              <a:t>«</a:t>
            </a:r>
            <a:r>
              <a:rPr lang="ru-RU" sz="3200" dirty="0">
                <a:solidFill>
                  <a:prstClr val="black"/>
                </a:solidFill>
              </a:rPr>
              <a:t>Теремок»</a:t>
            </a:r>
          </a:p>
        </p:txBody>
      </p:sp>
    </p:spTree>
    <p:extLst>
      <p:ext uri="{BB962C8B-B14F-4D97-AF65-F5344CB8AC3E}">
        <p14:creationId xmlns:p14="http://schemas.microsoft.com/office/powerpoint/2010/main" val="3654158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1171600"/>
          </a:xfrm>
        </p:spPr>
        <p:txBody>
          <a:bodyPr>
            <a:normAutofit/>
          </a:bodyPr>
          <a:lstStyle/>
          <a:p>
            <a:r>
              <a:rPr lang="ru-RU" sz="2800" dirty="0" smtClean="0">
                <a:solidFill>
                  <a:schemeClr val="tx1"/>
                </a:solidFill>
              </a:rPr>
              <a:t>                        Инсценировка сказки </a:t>
            </a:r>
            <a:br>
              <a:rPr lang="ru-RU" sz="2800" dirty="0" smtClean="0">
                <a:solidFill>
                  <a:schemeClr val="tx1"/>
                </a:solidFill>
              </a:rPr>
            </a:br>
            <a:r>
              <a:rPr lang="ru-RU" sz="2800" dirty="0" smtClean="0">
                <a:solidFill>
                  <a:schemeClr val="tx1"/>
                </a:solidFill>
              </a:rPr>
              <a:t>                                        «Репка»</a:t>
            </a:r>
            <a:endParaRPr lang="ru-RU" sz="2800" dirty="0">
              <a:solidFill>
                <a:schemeClr val="tx1"/>
              </a:solidFill>
            </a:endParaRPr>
          </a:p>
        </p:txBody>
      </p:sp>
      <p:pic>
        <p:nvPicPr>
          <p:cNvPr id="10242" name="Picture 2" descr="C:\Users\User\Desktop\фото детский сад\IMG_20220418_0904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76872"/>
            <a:ext cx="3816424"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ser\Desktop\фото детский сад\IMG_20220418_0905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276872"/>
            <a:ext cx="4104456"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33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3848" y="692696"/>
            <a:ext cx="5163975" cy="936104"/>
          </a:xfrm>
        </p:spPr>
        <p:txBody>
          <a:bodyPr>
            <a:noAutofit/>
          </a:bodyPr>
          <a:lstStyle/>
          <a:p>
            <a:r>
              <a:rPr lang="ru-RU" sz="3200" dirty="0" smtClean="0">
                <a:solidFill>
                  <a:schemeClr val="tx1"/>
                </a:solidFill>
              </a:rPr>
              <a:t>        Лепка </a:t>
            </a:r>
            <a:br>
              <a:rPr lang="ru-RU" sz="3200" dirty="0" smtClean="0">
                <a:solidFill>
                  <a:schemeClr val="tx1"/>
                </a:solidFill>
              </a:rPr>
            </a:br>
            <a:r>
              <a:rPr lang="ru-RU" sz="3200" dirty="0" smtClean="0">
                <a:solidFill>
                  <a:schemeClr val="tx1"/>
                </a:solidFill>
              </a:rPr>
              <a:t>    «Колобок»  </a:t>
            </a:r>
            <a:endParaRPr lang="ru-RU" sz="3200" dirty="0">
              <a:solidFill>
                <a:schemeClr val="tx1"/>
              </a:solidFill>
            </a:endParaRPr>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9552" y="2161782"/>
            <a:ext cx="352839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2161782"/>
            <a:ext cx="3587626" cy="3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0119"/>
            <a:ext cx="21764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094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161" y="620687"/>
            <a:ext cx="7756263" cy="1480639"/>
          </a:xfrm>
        </p:spPr>
        <p:txBody>
          <a:bodyPr>
            <a:normAutofit fontScale="90000"/>
          </a:bodyPr>
          <a:lstStyle/>
          <a:p>
            <a:r>
              <a:rPr lang="ru-RU" sz="3600" dirty="0" smtClean="0">
                <a:solidFill>
                  <a:schemeClr val="tx1"/>
                </a:solidFill>
              </a:rPr>
              <a:t>                         Раскраски</a:t>
            </a:r>
            <a:br>
              <a:rPr lang="ru-RU" sz="3600" dirty="0" smtClean="0">
                <a:solidFill>
                  <a:schemeClr val="tx1"/>
                </a:solidFill>
              </a:rPr>
            </a:br>
            <a:r>
              <a:rPr lang="ru-RU" sz="3600" dirty="0" smtClean="0">
                <a:solidFill>
                  <a:schemeClr val="tx1"/>
                </a:solidFill>
              </a:rPr>
              <a:t>                      </a:t>
            </a:r>
            <a:r>
              <a:rPr lang="ru-RU" dirty="0" smtClean="0">
                <a:solidFill>
                  <a:schemeClr val="tx1"/>
                </a:solidFill>
              </a:rPr>
              <a:t>«герои сказок»</a:t>
            </a:r>
            <a:r>
              <a:rPr lang="ru-RU" sz="3600" dirty="0">
                <a:solidFill>
                  <a:schemeClr val="tx1"/>
                </a:solidFill>
              </a:rPr>
              <a:t/>
            </a:r>
            <a:br>
              <a:rPr lang="ru-RU" sz="3600" dirty="0">
                <a:solidFill>
                  <a:schemeClr val="tx1"/>
                </a:solidFill>
              </a:rPr>
            </a:br>
            <a:endParaRPr lang="ru-RU" sz="4000" dirty="0">
              <a:solidFill>
                <a:schemeClr val="tx1"/>
              </a:solidFill>
            </a:endParaRPr>
          </a:p>
        </p:txBody>
      </p:sp>
      <p:pic>
        <p:nvPicPr>
          <p:cNvPr id="8194" name="Picture 2" descr="C:\Users\User\Desktop\фото детский сад\IMG_20220414_0912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101326"/>
            <a:ext cx="3528392" cy="399197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Desktop\фото детский сад\IMG_20220414_093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123901"/>
            <a:ext cx="3672408" cy="396939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6981" y="9547"/>
            <a:ext cx="2160240" cy="193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215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7756263" cy="1054250"/>
          </a:xfrm>
        </p:spPr>
        <p:txBody>
          <a:bodyPr/>
          <a:lstStyle/>
          <a:p>
            <a:r>
              <a:rPr lang="ru-RU" sz="2800" dirty="0" smtClean="0">
                <a:solidFill>
                  <a:schemeClr val="tx1"/>
                </a:solidFill>
              </a:rPr>
              <a:t>                        Конструирование</a:t>
            </a:r>
            <a:br>
              <a:rPr lang="ru-RU" sz="2800" dirty="0" smtClean="0">
                <a:solidFill>
                  <a:schemeClr val="tx1"/>
                </a:solidFill>
              </a:rPr>
            </a:br>
            <a:r>
              <a:rPr lang="ru-RU" sz="2800" dirty="0" smtClean="0">
                <a:solidFill>
                  <a:schemeClr val="tx1"/>
                </a:solidFill>
              </a:rPr>
              <a:t>     Домик </a:t>
            </a:r>
            <a:r>
              <a:rPr lang="ru-RU" sz="2800" dirty="0">
                <a:solidFill>
                  <a:schemeClr val="tx1"/>
                </a:solidFill>
              </a:rPr>
              <a:t>для зверят по сказке "Теремок</a:t>
            </a:r>
            <a:r>
              <a:rPr lang="ru-RU" sz="2800" dirty="0" smtClean="0">
                <a:solidFill>
                  <a:schemeClr val="tx1"/>
                </a:solidFill>
              </a:rPr>
              <a:t>"</a:t>
            </a:r>
            <a:endParaRPr lang="ru-RU" sz="2800" dirty="0">
              <a:solidFill>
                <a:schemeClr val="tx1"/>
              </a:solidFill>
            </a:endParaRPr>
          </a:p>
        </p:txBody>
      </p:sp>
      <p:pic>
        <p:nvPicPr>
          <p:cNvPr id="11266" name="Picture 2" descr="C:\Users\User\Desktop\фото детский сад\IMG_20220421_155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833459"/>
            <a:ext cx="468052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86146"/>
            <a:ext cx="2140810"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48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4048" y="4437112"/>
            <a:ext cx="3312368" cy="216024"/>
          </a:xfrm>
        </p:spPr>
        <p:txBody>
          <a:bodyPr>
            <a:normAutofit fontScale="90000"/>
          </a:bodyPr>
          <a:lstStyle/>
          <a:p>
            <a:endParaRPr lang="ru-RU" dirty="0"/>
          </a:p>
        </p:txBody>
      </p:sp>
      <p:sp>
        <p:nvSpPr>
          <p:cNvPr id="3" name="Текст 2"/>
          <p:cNvSpPr>
            <a:spLocks noGrp="1"/>
          </p:cNvSpPr>
          <p:nvPr>
            <p:ph type="body" idx="1"/>
          </p:nvPr>
        </p:nvSpPr>
        <p:spPr>
          <a:xfrm>
            <a:off x="281444" y="404664"/>
            <a:ext cx="4290556" cy="901848"/>
          </a:xfrm>
        </p:spPr>
        <p:txBody>
          <a:bodyPr>
            <a:normAutofit/>
          </a:bodyPr>
          <a:lstStyle/>
          <a:p>
            <a:r>
              <a:rPr lang="ru-RU" dirty="0" smtClean="0"/>
              <a:t>                   </a:t>
            </a:r>
            <a:r>
              <a:rPr lang="ru-RU" dirty="0" smtClean="0">
                <a:solidFill>
                  <a:schemeClr val="tx1"/>
                </a:solidFill>
              </a:rPr>
              <a:t>Подвижная игра </a:t>
            </a:r>
          </a:p>
          <a:p>
            <a:r>
              <a:rPr lang="ru-RU" dirty="0" smtClean="0">
                <a:solidFill>
                  <a:schemeClr val="tx1"/>
                </a:solidFill>
              </a:rPr>
              <a:t>          «Зайка беленький сидит»</a:t>
            </a:r>
            <a:endParaRPr lang="ru-RU" dirty="0">
              <a:solidFill>
                <a:schemeClr val="tx1"/>
              </a:solidFill>
            </a:endParaRPr>
          </a:p>
        </p:txBody>
      </p:sp>
      <p:sp>
        <p:nvSpPr>
          <p:cNvPr id="4" name="Текст 3"/>
          <p:cNvSpPr>
            <a:spLocks noGrp="1"/>
          </p:cNvSpPr>
          <p:nvPr>
            <p:ph type="body" sz="half" idx="3"/>
          </p:nvPr>
        </p:nvSpPr>
        <p:spPr>
          <a:xfrm>
            <a:off x="4645025" y="476672"/>
            <a:ext cx="4292241" cy="829840"/>
          </a:xfrm>
        </p:spPr>
        <p:txBody>
          <a:bodyPr>
            <a:normAutofit/>
          </a:bodyPr>
          <a:lstStyle/>
          <a:p>
            <a:r>
              <a:rPr lang="ru-RU" dirty="0" smtClean="0"/>
              <a:t>        </a:t>
            </a:r>
            <a:r>
              <a:rPr lang="ru-RU" dirty="0" smtClean="0">
                <a:solidFill>
                  <a:schemeClr val="tx1"/>
                </a:solidFill>
              </a:rPr>
              <a:t>Физкультурное развлечение</a:t>
            </a:r>
          </a:p>
          <a:p>
            <a:r>
              <a:rPr lang="ru-RU" dirty="0">
                <a:solidFill>
                  <a:schemeClr val="tx1"/>
                </a:solidFill>
              </a:rPr>
              <a:t> </a:t>
            </a:r>
            <a:r>
              <a:rPr lang="ru-RU" dirty="0" smtClean="0">
                <a:solidFill>
                  <a:schemeClr val="tx1"/>
                </a:solidFill>
              </a:rPr>
              <a:t>                    «Зайка  не плачь»</a:t>
            </a:r>
            <a:endParaRPr lang="ru-RU" dirty="0">
              <a:solidFill>
                <a:schemeClr val="tx1"/>
              </a:solidFill>
            </a:endParaRPr>
          </a:p>
        </p:txBody>
      </p:sp>
      <p:pic>
        <p:nvPicPr>
          <p:cNvPr id="4098"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3816424"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076056" y="1556792"/>
            <a:ext cx="3744416" cy="401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733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7756263" cy="1054250"/>
          </a:xfrm>
        </p:spPr>
        <p:txBody>
          <a:bodyPr>
            <a:normAutofit fontScale="90000"/>
          </a:bodyPr>
          <a:lstStyle/>
          <a:p>
            <a:r>
              <a:rPr lang="ru-RU" sz="2800" dirty="0" smtClean="0">
                <a:solidFill>
                  <a:schemeClr val="tx1"/>
                </a:solidFill>
              </a:rPr>
              <a:t>                         </a:t>
            </a:r>
            <a:r>
              <a:rPr lang="ru-RU" sz="3200" dirty="0" smtClean="0">
                <a:solidFill>
                  <a:schemeClr val="tx1"/>
                </a:solidFill>
              </a:rPr>
              <a:t>Развлекательный досуг</a:t>
            </a:r>
            <a:br>
              <a:rPr lang="ru-RU" sz="3200" dirty="0" smtClean="0">
                <a:solidFill>
                  <a:schemeClr val="tx1"/>
                </a:solidFill>
              </a:rPr>
            </a:br>
            <a:r>
              <a:rPr lang="ru-RU" sz="3200" dirty="0" smtClean="0">
                <a:solidFill>
                  <a:schemeClr val="tx1"/>
                </a:solidFill>
              </a:rPr>
              <a:t>                           </a:t>
            </a:r>
            <a:r>
              <a:rPr lang="ru-RU" sz="3200" dirty="0">
                <a:solidFill>
                  <a:schemeClr val="tx1"/>
                </a:solidFill>
              </a:rPr>
              <a:t>«В гостях у сказки</a:t>
            </a:r>
            <a:r>
              <a:rPr lang="ru-RU" sz="3200" dirty="0" smtClean="0">
                <a:solidFill>
                  <a:schemeClr val="tx1"/>
                </a:solidFill>
              </a:rPr>
              <a:t>»</a:t>
            </a:r>
            <a:endParaRPr lang="ru-RU" sz="3200" dirty="0">
              <a:solidFill>
                <a:schemeClr val="tx1"/>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844824"/>
            <a:ext cx="381642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40" y="1844824"/>
            <a:ext cx="371411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794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864096"/>
          </a:xfrm>
        </p:spPr>
        <p:txBody>
          <a:bodyPr/>
          <a:lstStyle/>
          <a:p>
            <a:r>
              <a:rPr lang="ru-RU" sz="4000" dirty="0" smtClean="0"/>
              <a:t>          </a:t>
            </a:r>
            <a:r>
              <a:rPr lang="ru-RU" sz="4000" dirty="0" smtClean="0">
                <a:solidFill>
                  <a:schemeClr val="tx1"/>
                </a:solidFill>
              </a:rPr>
              <a:t>Актуальность проекта               </a:t>
            </a:r>
            <a:endParaRPr lang="ru-RU" sz="4000" dirty="0">
              <a:solidFill>
                <a:schemeClr val="tx1"/>
              </a:solidFill>
            </a:endParaRPr>
          </a:p>
        </p:txBody>
      </p:sp>
      <p:sp>
        <p:nvSpPr>
          <p:cNvPr id="3" name="Объект 2"/>
          <p:cNvSpPr>
            <a:spLocks noGrp="1"/>
          </p:cNvSpPr>
          <p:nvPr>
            <p:ph idx="1"/>
          </p:nvPr>
        </p:nvSpPr>
        <p:spPr>
          <a:xfrm>
            <a:off x="699247" y="1484784"/>
            <a:ext cx="7745505" cy="4641379"/>
          </a:xfrm>
        </p:spPr>
        <p:txBody>
          <a:bodyPr>
            <a:noAutofit/>
          </a:bodyPr>
          <a:lstStyle/>
          <a:p>
            <a:r>
              <a:rPr lang="ru-RU" sz="2000" dirty="0">
                <a:solidFill>
                  <a:schemeClr val="tx1"/>
                </a:solidFill>
              </a:rPr>
              <a:t>Формирование речи является одной из главных задач речевого воспитания дошкольника, так как играет большую роль в формировании личности. Для развития речи ребенка необходимо использовать различные игры, занятия, сказки. Именно сказки являются прекрасным материалом для обучения детей младшего дошкольного возраста развитию речи. Из сказок дети берут много различных знаний: первые представления об окружающем мире, о взаимосвязи человека и природы, сказки позволяют увидеть добро и зло. Персонажи сказок хорошо знакомы детям, их черты характера ярко выражены, мотивы поступков понятны. Язык сказок очень выразителен, богат образными сравнениями, имеет несложные формы прямой речи. Все это позволяет вовлечь ребенка в активную речевую работу.</a:t>
            </a:r>
          </a:p>
        </p:txBody>
      </p:sp>
    </p:spTree>
    <p:extLst>
      <p:ext uri="{BB962C8B-B14F-4D97-AF65-F5344CB8AC3E}">
        <p14:creationId xmlns:p14="http://schemas.microsoft.com/office/powerpoint/2010/main" val="2872268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188640"/>
            <a:ext cx="8686800" cy="1109808"/>
          </a:xfrm>
        </p:spPr>
        <p:txBody>
          <a:bodyPr>
            <a:normAutofit/>
          </a:bodyPr>
          <a:lstStyle/>
          <a:p>
            <a:r>
              <a:rPr lang="ru-RU" sz="2400" dirty="0" smtClean="0">
                <a:solidFill>
                  <a:schemeClr val="tx1"/>
                </a:solidFill>
              </a:rPr>
              <a:t>                         Консультация </a:t>
            </a:r>
            <a:r>
              <a:rPr lang="ru-RU" sz="2400" dirty="0">
                <a:solidFill>
                  <a:schemeClr val="tx1"/>
                </a:solidFill>
              </a:rPr>
              <a:t>для родителей </a:t>
            </a:r>
            <a:r>
              <a:rPr lang="ru-RU" sz="2400" dirty="0" smtClean="0">
                <a:solidFill>
                  <a:schemeClr val="tx1"/>
                </a:solidFill>
              </a:rPr>
              <a:t/>
            </a:r>
            <a:br>
              <a:rPr lang="ru-RU" sz="2400" dirty="0" smtClean="0">
                <a:solidFill>
                  <a:schemeClr val="tx1"/>
                </a:solidFill>
              </a:rPr>
            </a:br>
            <a:r>
              <a:rPr lang="ru-RU" sz="2400" dirty="0" smtClean="0">
                <a:solidFill>
                  <a:schemeClr val="tx1"/>
                </a:solidFill>
              </a:rPr>
              <a:t>Сказка </a:t>
            </a:r>
            <a:r>
              <a:rPr lang="ru-RU" sz="2400" dirty="0">
                <a:solidFill>
                  <a:schemeClr val="tx1"/>
                </a:solidFill>
              </a:rPr>
              <a:t>как средство развития связной речи у </a:t>
            </a:r>
            <a:r>
              <a:rPr lang="ru-RU" sz="2400" dirty="0" smtClean="0">
                <a:solidFill>
                  <a:schemeClr val="tx1"/>
                </a:solidFill>
              </a:rPr>
              <a:t>детей.</a:t>
            </a:r>
            <a:endParaRPr lang="ru-RU" sz="2400" dirty="0">
              <a:solidFill>
                <a:schemeClr val="tx1"/>
              </a:solidFill>
            </a:endParaRPr>
          </a:p>
        </p:txBody>
      </p:sp>
      <p:pic>
        <p:nvPicPr>
          <p:cNvPr id="1027" name="Picture 3" descr="C:\Users\User\Desktop\фото детский сад\IMG_20230208_12414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847"/>
          <a:stretch/>
        </p:blipFill>
        <p:spPr bwMode="auto">
          <a:xfrm>
            <a:off x="395536" y="1440160"/>
            <a:ext cx="3816424" cy="5157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фото детский сад\IMG_20230208_1242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397432"/>
            <a:ext cx="4237867" cy="505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720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60648"/>
            <a:ext cx="8686800" cy="1037800"/>
          </a:xfrm>
        </p:spPr>
        <p:txBody>
          <a:bodyPr>
            <a:normAutofit/>
          </a:bodyPr>
          <a:lstStyle/>
          <a:p>
            <a:r>
              <a:rPr lang="ru-RU" sz="2000" dirty="0" smtClean="0">
                <a:solidFill>
                  <a:schemeClr val="tx1"/>
                </a:solidFill>
              </a:rPr>
              <a:t>                                           </a:t>
            </a:r>
            <a:r>
              <a:rPr lang="ru-RU" sz="2400" dirty="0" smtClean="0">
                <a:solidFill>
                  <a:schemeClr val="tx1"/>
                </a:solidFill>
              </a:rPr>
              <a:t>Выставка по сказкам:</a:t>
            </a:r>
            <a:r>
              <a:rPr lang="ru-RU" sz="2000" dirty="0" smtClean="0">
                <a:solidFill>
                  <a:schemeClr val="tx1"/>
                </a:solidFill>
              </a:rPr>
              <a:t/>
            </a:r>
            <a:br>
              <a:rPr lang="ru-RU" sz="2000" dirty="0" smtClean="0">
                <a:solidFill>
                  <a:schemeClr val="tx1"/>
                </a:solidFill>
              </a:rPr>
            </a:br>
            <a:r>
              <a:rPr lang="ru-RU" sz="2000" dirty="0" smtClean="0">
                <a:solidFill>
                  <a:schemeClr val="tx1"/>
                </a:solidFill>
              </a:rPr>
              <a:t>              «Зайкина  избушка</a:t>
            </a:r>
            <a:r>
              <a:rPr lang="ru-RU" sz="2000" dirty="0">
                <a:solidFill>
                  <a:schemeClr val="tx1"/>
                </a:solidFill>
              </a:rPr>
              <a:t>» «Пряничный </a:t>
            </a:r>
            <a:r>
              <a:rPr lang="ru-RU" sz="2000" dirty="0" smtClean="0">
                <a:solidFill>
                  <a:schemeClr val="tx1"/>
                </a:solidFill>
              </a:rPr>
              <a:t>домик» «Теремок</a:t>
            </a:r>
            <a:r>
              <a:rPr lang="ru-RU" sz="2000" dirty="0" smtClean="0"/>
              <a:t>»</a:t>
            </a:r>
            <a:endParaRPr lang="ru-RU" sz="2000" dirty="0"/>
          </a:p>
        </p:txBody>
      </p:sp>
      <p:pic>
        <p:nvPicPr>
          <p:cNvPr id="3074" name="Picture 2" descr="C:\Users\User\Desktop\фото детский сад\IMG-20230208-WA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00808"/>
            <a:ext cx="6912768"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16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108-1-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364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7833193" cy="1484784"/>
          </a:xfrm>
        </p:spPr>
        <p:txBody>
          <a:bodyPr>
            <a:normAutofit fontScale="90000"/>
          </a:bodyPr>
          <a:lstStyle/>
          <a:p>
            <a:r>
              <a:rPr lang="ru-RU" sz="4000" dirty="0" smtClean="0"/>
              <a:t/>
            </a:r>
            <a:br>
              <a:rPr lang="ru-RU" sz="4000" dirty="0" smtClean="0"/>
            </a:br>
            <a:r>
              <a:rPr lang="ru-RU" sz="4000" dirty="0"/>
              <a:t/>
            </a:r>
            <a:br>
              <a:rPr lang="ru-RU" sz="4000" dirty="0"/>
            </a:br>
            <a:r>
              <a:rPr lang="ru-RU" sz="4000" dirty="0" smtClean="0"/>
              <a:t/>
            </a:r>
            <a:br>
              <a:rPr lang="ru-RU" sz="4000" dirty="0" smtClean="0"/>
            </a:br>
            <a:r>
              <a:rPr lang="ru-RU" sz="4000" dirty="0"/>
              <a:t/>
            </a:r>
            <a:br>
              <a:rPr lang="ru-RU" sz="4000" dirty="0"/>
            </a:br>
            <a:r>
              <a:rPr lang="ru-RU" sz="4000" dirty="0" smtClean="0"/>
              <a:t/>
            </a:r>
            <a:br>
              <a:rPr lang="ru-RU" sz="4000" dirty="0" smtClean="0"/>
            </a:br>
            <a:r>
              <a:rPr lang="ru-RU" sz="4000" dirty="0"/>
              <a:t/>
            </a:r>
            <a:br>
              <a:rPr lang="ru-RU" sz="4000" dirty="0"/>
            </a:br>
            <a:r>
              <a:rPr lang="ru-RU" sz="4000" dirty="0" smtClean="0"/>
              <a:t>            </a:t>
            </a:r>
            <a:r>
              <a:rPr lang="ru-RU" sz="4000" b="1" dirty="0" smtClean="0">
                <a:solidFill>
                  <a:schemeClr val="tx1"/>
                </a:solidFill>
              </a:rPr>
              <a:t>Участники проекта</a:t>
            </a:r>
            <a:r>
              <a:rPr lang="ru-RU" sz="4000" dirty="0" smtClean="0">
                <a:solidFill>
                  <a:schemeClr val="tx1"/>
                </a:solidFill>
              </a:rPr>
              <a:t/>
            </a:r>
            <a:br>
              <a:rPr lang="ru-RU" sz="4000" dirty="0" smtClean="0">
                <a:solidFill>
                  <a:schemeClr val="tx1"/>
                </a:solidFill>
              </a:rPr>
            </a:br>
            <a:r>
              <a:rPr lang="ru-RU" sz="4000" dirty="0" smtClean="0"/>
              <a:t/>
            </a:r>
            <a:br>
              <a:rPr lang="ru-RU" sz="4000" dirty="0" smtClean="0"/>
            </a:br>
            <a:r>
              <a:rPr lang="ru-RU" sz="4000" dirty="0" smtClean="0"/>
              <a:t> </a:t>
            </a:r>
            <a:r>
              <a:rPr lang="ru-RU" sz="3600" dirty="0" smtClean="0">
                <a:solidFill>
                  <a:schemeClr val="tx1"/>
                </a:solidFill>
              </a:rPr>
              <a:t>Дети </a:t>
            </a:r>
            <a:r>
              <a:rPr lang="ru-RU" dirty="0" smtClean="0">
                <a:solidFill>
                  <a:schemeClr val="tx1"/>
                </a:solidFill>
              </a:rPr>
              <a:t>средней</a:t>
            </a:r>
            <a:r>
              <a:rPr lang="ru-RU" sz="3600" dirty="0" smtClean="0">
                <a:solidFill>
                  <a:schemeClr val="tx1"/>
                </a:solidFill>
              </a:rPr>
              <a:t>  </a:t>
            </a:r>
            <a:r>
              <a:rPr lang="ru-RU" sz="3600" dirty="0" smtClean="0">
                <a:solidFill>
                  <a:schemeClr val="tx1"/>
                </a:solidFill>
              </a:rPr>
              <a:t>группы</a:t>
            </a:r>
            <a:br>
              <a:rPr lang="ru-RU" sz="3600" dirty="0" smtClean="0">
                <a:solidFill>
                  <a:schemeClr val="tx1"/>
                </a:solidFill>
              </a:rPr>
            </a:br>
            <a:r>
              <a:rPr lang="ru-RU" sz="3600" dirty="0" smtClean="0">
                <a:solidFill>
                  <a:schemeClr val="tx1"/>
                </a:solidFill>
              </a:rPr>
              <a:t>Проект </a:t>
            </a:r>
            <a:r>
              <a:rPr lang="ru-RU" sz="3600" dirty="0">
                <a:solidFill>
                  <a:schemeClr val="tx1"/>
                </a:solidFill>
              </a:rPr>
              <a:t>(тип):</a:t>
            </a:r>
            <a:r>
              <a:rPr lang="ru-RU" dirty="0">
                <a:solidFill>
                  <a:schemeClr val="tx1"/>
                </a:solidFill>
              </a:rPr>
              <a:t>ПОЗНАВАТЕЛЬНО-РЕЧЕВОЙ.</a:t>
            </a:r>
            <a:r>
              <a:rPr lang="ru-RU" sz="3600" dirty="0">
                <a:solidFill>
                  <a:schemeClr val="tx1"/>
                </a:solidFill>
              </a:rPr>
              <a:t/>
            </a:r>
            <a:br>
              <a:rPr lang="ru-RU" sz="3600" dirty="0">
                <a:solidFill>
                  <a:schemeClr val="tx1"/>
                </a:solidFill>
              </a:rPr>
            </a:br>
            <a:r>
              <a:rPr lang="ru-RU" sz="3600" dirty="0">
                <a:solidFill>
                  <a:schemeClr val="tx1"/>
                </a:solidFill>
              </a:rPr>
              <a:t>Срок реализации</a:t>
            </a:r>
            <a:r>
              <a:rPr lang="ru-RU" sz="3600" dirty="0" smtClean="0">
                <a:solidFill>
                  <a:schemeClr val="tx1"/>
                </a:solidFill>
              </a:rPr>
              <a:t>: краткосрочный </a:t>
            </a:r>
            <a:r>
              <a:rPr lang="ru-RU" sz="3600" dirty="0">
                <a:solidFill>
                  <a:schemeClr val="tx1"/>
                </a:solidFill>
              </a:rPr>
              <a:t>(1неделя) </a:t>
            </a:r>
            <a:r>
              <a:rPr lang="ru-RU" sz="3600" dirty="0" smtClean="0"/>
              <a:t/>
            </a:r>
            <a:br>
              <a:rPr lang="ru-RU" sz="3600" dirty="0" smtClean="0"/>
            </a:br>
            <a:r>
              <a:rPr lang="ru-RU" sz="3600" dirty="0" smtClean="0"/>
              <a:t> </a:t>
            </a:r>
            <a:endParaRPr lang="ru-RU" sz="3600" dirty="0"/>
          </a:p>
        </p:txBody>
      </p:sp>
      <p:pic>
        <p:nvPicPr>
          <p:cNvPr id="1028" name="Picture 4" descr="C:\Users\User\Desktop\1643027619_6-adonius-club-p-klipart-deti-na-prozrachnom-fon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96" y="4878685"/>
            <a:ext cx="8568952" cy="197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2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t>                     </a:t>
            </a:r>
            <a:r>
              <a:rPr lang="ru-RU" sz="4000" dirty="0" smtClean="0">
                <a:solidFill>
                  <a:schemeClr val="tx1"/>
                </a:solidFill>
              </a:rPr>
              <a:t>Проблема</a:t>
            </a:r>
            <a:endParaRPr lang="ru-RU" sz="4000" dirty="0">
              <a:solidFill>
                <a:schemeClr val="tx1"/>
              </a:solidFill>
            </a:endParaRPr>
          </a:p>
        </p:txBody>
      </p:sp>
      <p:sp>
        <p:nvSpPr>
          <p:cNvPr id="3" name="Объект 2"/>
          <p:cNvSpPr>
            <a:spLocks noGrp="1"/>
          </p:cNvSpPr>
          <p:nvPr>
            <p:ph idx="1"/>
          </p:nvPr>
        </p:nvSpPr>
        <p:spPr>
          <a:xfrm>
            <a:off x="457200" y="1700808"/>
            <a:ext cx="8229600" cy="4425355"/>
          </a:xfrm>
        </p:spPr>
        <p:txBody>
          <a:bodyPr>
            <a:normAutofit fontScale="92500"/>
          </a:bodyPr>
          <a:lstStyle/>
          <a:p>
            <a:r>
              <a:rPr lang="ru-RU" dirty="0">
                <a:solidFill>
                  <a:schemeClr val="tx1"/>
                </a:solidFill>
              </a:rPr>
              <a:t>В последние годы наблюдается резкое снижение уровня речевого развития дошкольников. Одной из причин снижения уровня речевого развития является пассивность и неосведомленность родителей в вопросах речевого развития детей. А ведь участие родителей в речевом развитии ребенка играет колоссальную роль.</a:t>
            </a:r>
          </a:p>
        </p:txBody>
      </p:sp>
    </p:spTree>
    <p:extLst>
      <p:ext uri="{BB962C8B-B14F-4D97-AF65-F5344CB8AC3E}">
        <p14:creationId xmlns:p14="http://schemas.microsoft.com/office/powerpoint/2010/main" val="3620432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080120"/>
          </a:xfrm>
        </p:spPr>
        <p:txBody>
          <a:bodyPr/>
          <a:lstStyle/>
          <a:p>
            <a:r>
              <a:rPr lang="ru-RU" sz="4000" dirty="0" smtClean="0"/>
              <a:t>                 </a:t>
            </a:r>
            <a:r>
              <a:rPr lang="ru-RU" sz="4000" dirty="0" smtClean="0">
                <a:solidFill>
                  <a:schemeClr val="tx1"/>
                </a:solidFill>
              </a:rPr>
              <a:t>Цель </a:t>
            </a:r>
            <a:r>
              <a:rPr lang="ru-RU" sz="4000" dirty="0">
                <a:solidFill>
                  <a:schemeClr val="tx1"/>
                </a:solidFill>
              </a:rPr>
              <a:t>проекта</a:t>
            </a:r>
          </a:p>
        </p:txBody>
      </p:sp>
      <p:sp>
        <p:nvSpPr>
          <p:cNvPr id="3" name="Объект 2"/>
          <p:cNvSpPr>
            <a:spLocks noGrp="1"/>
          </p:cNvSpPr>
          <p:nvPr>
            <p:ph idx="1"/>
          </p:nvPr>
        </p:nvSpPr>
        <p:spPr>
          <a:xfrm>
            <a:off x="457200" y="1628800"/>
            <a:ext cx="8229600" cy="4497363"/>
          </a:xfrm>
        </p:spPr>
        <p:txBody>
          <a:bodyPr/>
          <a:lstStyle/>
          <a:p>
            <a:r>
              <a:rPr lang="ru-RU" dirty="0">
                <a:solidFill>
                  <a:schemeClr val="tx1"/>
                </a:solidFill>
              </a:rPr>
              <a:t>Развитие интереса к сказкам, создание условий для активного использования сказок в деятельности детей, вовлечение детей в активную речевую работу.</a:t>
            </a:r>
          </a:p>
        </p:txBody>
      </p:sp>
      <p:pic>
        <p:nvPicPr>
          <p:cNvPr id="1026" name="Picture 2" descr="C:\Users\User\Desktop\1620959637_12-phonoteka_org-p-fon-deti-chitayut-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2045" y="4005064"/>
            <a:ext cx="2735968" cy="273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9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576064"/>
          </a:xfrm>
        </p:spPr>
        <p:txBody>
          <a:bodyPr>
            <a:normAutofit fontScale="90000"/>
          </a:bodyPr>
          <a:lstStyle/>
          <a:p>
            <a:r>
              <a:rPr lang="ru-RU" sz="4000" dirty="0" smtClean="0">
                <a:solidFill>
                  <a:schemeClr val="tx1"/>
                </a:solidFill>
              </a:rPr>
              <a:t>                </a:t>
            </a:r>
            <a:r>
              <a:rPr lang="ru-RU" sz="4000" dirty="0" smtClean="0">
                <a:solidFill>
                  <a:schemeClr val="tx1"/>
                </a:solidFill>
              </a:rPr>
              <a:t>   Задачи </a:t>
            </a:r>
            <a:r>
              <a:rPr lang="ru-RU" sz="4000" dirty="0">
                <a:solidFill>
                  <a:schemeClr val="tx1"/>
                </a:solidFill>
              </a:rPr>
              <a:t>проекта </a:t>
            </a:r>
          </a:p>
        </p:txBody>
      </p:sp>
      <p:sp>
        <p:nvSpPr>
          <p:cNvPr id="3" name="Объект 2"/>
          <p:cNvSpPr>
            <a:spLocks noGrp="1"/>
          </p:cNvSpPr>
          <p:nvPr>
            <p:ph idx="1"/>
          </p:nvPr>
        </p:nvSpPr>
        <p:spPr>
          <a:xfrm>
            <a:off x="457200" y="1700808"/>
            <a:ext cx="8229600" cy="4425355"/>
          </a:xfrm>
        </p:spPr>
        <p:txBody>
          <a:bodyPr>
            <a:normAutofit fontScale="77500" lnSpcReduction="20000"/>
          </a:bodyPr>
          <a:lstStyle/>
          <a:p>
            <a:r>
              <a:rPr lang="ru-RU" dirty="0">
                <a:solidFill>
                  <a:schemeClr val="tx1"/>
                </a:solidFill>
              </a:rPr>
              <a:t>Способствовать формированию интереса к книгам, произведениям устного народного творчества – сказкам</a:t>
            </a:r>
            <a:r>
              <a:rPr lang="ru-RU" dirty="0" smtClean="0">
                <a:solidFill>
                  <a:schemeClr val="tx1"/>
                </a:solidFill>
              </a:rPr>
              <a:t>.</a:t>
            </a:r>
          </a:p>
          <a:p>
            <a:r>
              <a:rPr lang="ru-RU" dirty="0" smtClean="0">
                <a:solidFill>
                  <a:schemeClr val="tx1"/>
                </a:solidFill>
              </a:rPr>
              <a:t> </a:t>
            </a:r>
            <a:r>
              <a:rPr lang="ru-RU" dirty="0">
                <a:solidFill>
                  <a:schemeClr val="tx1"/>
                </a:solidFill>
              </a:rPr>
              <a:t>Развивать речевую активность детей, обогащать словарный запас</a:t>
            </a:r>
            <a:r>
              <a:rPr lang="ru-RU" dirty="0" smtClean="0">
                <a:solidFill>
                  <a:schemeClr val="tx1"/>
                </a:solidFill>
              </a:rPr>
              <a:t>.</a:t>
            </a:r>
          </a:p>
          <a:p>
            <a:r>
              <a:rPr lang="ru-RU" dirty="0" smtClean="0">
                <a:solidFill>
                  <a:schemeClr val="tx1"/>
                </a:solidFill>
              </a:rPr>
              <a:t> </a:t>
            </a:r>
            <a:r>
              <a:rPr lang="ru-RU" dirty="0">
                <a:solidFill>
                  <a:schemeClr val="tx1"/>
                </a:solidFill>
              </a:rPr>
              <a:t>Научить отражать содержание сказок в играх, драматизациях, театрализованной деятельности</a:t>
            </a:r>
            <a:r>
              <a:rPr lang="ru-RU" dirty="0" smtClean="0">
                <a:solidFill>
                  <a:schemeClr val="tx1"/>
                </a:solidFill>
              </a:rPr>
              <a:t>.</a:t>
            </a:r>
          </a:p>
          <a:p>
            <a:r>
              <a:rPr lang="ru-RU" dirty="0" smtClean="0">
                <a:solidFill>
                  <a:schemeClr val="tx1"/>
                </a:solidFill>
              </a:rPr>
              <a:t> </a:t>
            </a:r>
            <a:r>
              <a:rPr lang="ru-RU" dirty="0">
                <a:solidFill>
                  <a:schemeClr val="tx1"/>
                </a:solidFill>
              </a:rPr>
              <a:t>Развивать у детей эмоциональную отзывчивость, внимание, любознательность. </a:t>
            </a:r>
            <a:endParaRPr lang="ru-RU" dirty="0" smtClean="0">
              <a:solidFill>
                <a:schemeClr val="tx1"/>
              </a:solidFill>
            </a:endParaRPr>
          </a:p>
          <a:p>
            <a:r>
              <a:rPr lang="ru-RU" dirty="0" smtClean="0">
                <a:solidFill>
                  <a:schemeClr val="tx1"/>
                </a:solidFill>
              </a:rPr>
              <a:t>Учить </a:t>
            </a:r>
            <a:r>
              <a:rPr lang="ru-RU" dirty="0">
                <a:solidFill>
                  <a:schemeClr val="tx1"/>
                </a:solidFill>
              </a:rPr>
              <a:t>играть дружно, вместе, не ссориться. </a:t>
            </a:r>
            <a:endParaRPr lang="ru-RU" dirty="0" smtClean="0">
              <a:solidFill>
                <a:schemeClr val="tx1"/>
              </a:solidFill>
            </a:endParaRPr>
          </a:p>
          <a:p>
            <a:r>
              <a:rPr lang="ru-RU" dirty="0" smtClean="0">
                <a:solidFill>
                  <a:schemeClr val="tx1"/>
                </a:solidFill>
              </a:rPr>
              <a:t>Дать </a:t>
            </a:r>
            <a:r>
              <a:rPr lang="ru-RU" dirty="0">
                <a:solidFill>
                  <a:schemeClr val="tx1"/>
                </a:solidFill>
              </a:rPr>
              <a:t>родителям знания о влиянии сказок на речь ребенка через </a:t>
            </a:r>
            <a:r>
              <a:rPr lang="ru-RU" dirty="0" smtClean="0">
                <a:solidFill>
                  <a:schemeClr val="tx1"/>
                </a:solidFill>
              </a:rPr>
              <a:t>папки-передвижки</a:t>
            </a:r>
            <a:r>
              <a:rPr lang="ru-RU" dirty="0" smtClean="0"/>
              <a:t>.</a:t>
            </a:r>
          </a:p>
        </p:txBody>
      </p:sp>
    </p:spTree>
    <p:extLst>
      <p:ext uri="{BB962C8B-B14F-4D97-AF65-F5344CB8AC3E}">
        <p14:creationId xmlns:p14="http://schemas.microsoft.com/office/powerpoint/2010/main" val="1720168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864096"/>
          </a:xfrm>
        </p:spPr>
        <p:txBody>
          <a:bodyPr/>
          <a:lstStyle/>
          <a:p>
            <a:r>
              <a:rPr lang="ru-RU" sz="4000" dirty="0" smtClean="0">
                <a:solidFill>
                  <a:schemeClr val="tx1"/>
                </a:solidFill>
              </a:rPr>
              <a:t>    Этапы </a:t>
            </a:r>
            <a:r>
              <a:rPr lang="ru-RU" sz="4000" dirty="0">
                <a:solidFill>
                  <a:schemeClr val="tx1"/>
                </a:solidFill>
              </a:rPr>
              <a:t>реализации проекта </a:t>
            </a:r>
          </a:p>
        </p:txBody>
      </p:sp>
      <p:sp>
        <p:nvSpPr>
          <p:cNvPr id="3" name="Объект 2"/>
          <p:cNvSpPr>
            <a:spLocks noGrp="1"/>
          </p:cNvSpPr>
          <p:nvPr>
            <p:ph idx="1"/>
          </p:nvPr>
        </p:nvSpPr>
        <p:spPr/>
        <p:txBody>
          <a:bodyPr>
            <a:normAutofit/>
          </a:bodyPr>
          <a:lstStyle/>
          <a:p>
            <a:r>
              <a:rPr lang="ru-RU" sz="2800" dirty="0">
                <a:solidFill>
                  <a:schemeClr val="tx1"/>
                </a:solidFill>
              </a:rPr>
              <a:t>ПОДГОТОВИТЕЛЬНЫЙ ЭТАП. </a:t>
            </a:r>
            <a:endParaRPr lang="ru-RU" sz="2800" dirty="0" smtClean="0">
              <a:solidFill>
                <a:schemeClr val="tx1"/>
              </a:solidFill>
            </a:endParaRPr>
          </a:p>
          <a:p>
            <a:r>
              <a:rPr lang="ru-RU" sz="2800" dirty="0" smtClean="0">
                <a:solidFill>
                  <a:schemeClr val="tx1"/>
                </a:solidFill>
              </a:rPr>
              <a:t>выбор </a:t>
            </a:r>
            <a:r>
              <a:rPr lang="ru-RU" sz="2800" dirty="0">
                <a:solidFill>
                  <a:schemeClr val="tx1"/>
                </a:solidFill>
              </a:rPr>
              <a:t>темы</a:t>
            </a:r>
            <a:r>
              <a:rPr lang="ru-RU" sz="2800" dirty="0" smtClean="0">
                <a:solidFill>
                  <a:schemeClr val="tx1"/>
                </a:solidFill>
              </a:rPr>
              <a:t>.</a:t>
            </a:r>
          </a:p>
          <a:p>
            <a:r>
              <a:rPr lang="ru-RU" sz="2800" dirty="0" smtClean="0">
                <a:solidFill>
                  <a:schemeClr val="tx1"/>
                </a:solidFill>
              </a:rPr>
              <a:t>планирование </a:t>
            </a:r>
            <a:r>
              <a:rPr lang="ru-RU" sz="2800" dirty="0">
                <a:solidFill>
                  <a:schemeClr val="tx1"/>
                </a:solidFill>
              </a:rPr>
              <a:t>реализации проекта. </a:t>
            </a:r>
            <a:endParaRPr lang="ru-RU" sz="2800" dirty="0" smtClean="0">
              <a:solidFill>
                <a:schemeClr val="tx1"/>
              </a:solidFill>
            </a:endParaRPr>
          </a:p>
          <a:p>
            <a:r>
              <a:rPr lang="ru-RU" sz="2800" dirty="0" smtClean="0">
                <a:solidFill>
                  <a:schemeClr val="tx1"/>
                </a:solidFill>
              </a:rPr>
              <a:t> </a:t>
            </a:r>
            <a:r>
              <a:rPr lang="ru-RU" sz="2800" dirty="0">
                <a:solidFill>
                  <a:schemeClr val="tx1"/>
                </a:solidFill>
              </a:rPr>
              <a:t>ОСНОВНОЙ ЭТАП. </a:t>
            </a:r>
            <a:endParaRPr lang="ru-RU" sz="2800" dirty="0" smtClean="0">
              <a:solidFill>
                <a:schemeClr val="tx1"/>
              </a:solidFill>
            </a:endParaRPr>
          </a:p>
          <a:p>
            <a:r>
              <a:rPr lang="ru-RU" sz="2800" dirty="0" smtClean="0">
                <a:solidFill>
                  <a:schemeClr val="tx1"/>
                </a:solidFill>
              </a:rPr>
              <a:t>взаимодействие </a:t>
            </a:r>
            <a:r>
              <a:rPr lang="ru-RU" sz="2800" dirty="0">
                <a:solidFill>
                  <a:schemeClr val="tx1"/>
                </a:solidFill>
              </a:rPr>
              <a:t>педагогов, детей и родителей. </a:t>
            </a:r>
            <a:endParaRPr lang="ru-RU" sz="2800" dirty="0" smtClean="0">
              <a:solidFill>
                <a:schemeClr val="tx1"/>
              </a:solidFill>
            </a:endParaRPr>
          </a:p>
          <a:p>
            <a:r>
              <a:rPr lang="ru-RU" sz="2800" dirty="0" smtClean="0">
                <a:solidFill>
                  <a:schemeClr val="tx1"/>
                </a:solidFill>
              </a:rPr>
              <a:t>ИТОГОВЫЙ </a:t>
            </a:r>
            <a:r>
              <a:rPr lang="ru-RU" sz="2800" dirty="0">
                <a:solidFill>
                  <a:schemeClr val="tx1"/>
                </a:solidFill>
              </a:rPr>
              <a:t>ЭТАП</a:t>
            </a:r>
            <a:r>
              <a:rPr lang="ru-RU" sz="2800" dirty="0" smtClean="0">
                <a:solidFill>
                  <a:schemeClr val="tx1"/>
                </a:solidFill>
              </a:rPr>
              <a:t>.</a:t>
            </a:r>
          </a:p>
          <a:p>
            <a:r>
              <a:rPr lang="ru-RU" sz="2800" dirty="0" smtClean="0">
                <a:solidFill>
                  <a:schemeClr val="tx1"/>
                </a:solidFill>
              </a:rPr>
              <a:t>итоговое </a:t>
            </a:r>
            <a:r>
              <a:rPr lang="ru-RU" sz="2800" dirty="0">
                <a:solidFill>
                  <a:schemeClr val="tx1"/>
                </a:solidFill>
              </a:rPr>
              <a:t>мероприятие развлекательный </a:t>
            </a:r>
            <a:r>
              <a:rPr lang="ru-RU" sz="2800" dirty="0" smtClean="0">
                <a:solidFill>
                  <a:schemeClr val="tx1"/>
                </a:solidFill>
              </a:rPr>
              <a:t>досуг:             « В гостях у сказки»</a:t>
            </a:r>
          </a:p>
        </p:txBody>
      </p:sp>
    </p:spTree>
    <p:extLst>
      <p:ext uri="{BB962C8B-B14F-4D97-AF65-F5344CB8AC3E}">
        <p14:creationId xmlns:p14="http://schemas.microsoft.com/office/powerpoint/2010/main" val="1812228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z="4000" dirty="0" smtClean="0">
                <a:solidFill>
                  <a:schemeClr val="tx1"/>
                </a:solidFill>
              </a:rPr>
              <a:t>           Формы </a:t>
            </a:r>
            <a:r>
              <a:rPr lang="ru-RU" sz="4000" dirty="0">
                <a:solidFill>
                  <a:schemeClr val="tx1"/>
                </a:solidFill>
              </a:rPr>
              <a:t>реализации</a:t>
            </a:r>
          </a:p>
        </p:txBody>
      </p:sp>
      <p:sp>
        <p:nvSpPr>
          <p:cNvPr id="2" name="Объект 1"/>
          <p:cNvSpPr>
            <a:spLocks noGrp="1"/>
          </p:cNvSpPr>
          <p:nvPr>
            <p:ph idx="1"/>
          </p:nvPr>
        </p:nvSpPr>
        <p:spPr>
          <a:xfrm>
            <a:off x="699247" y="1700809"/>
            <a:ext cx="7745505" cy="4536504"/>
          </a:xfrm>
        </p:spPr>
        <p:txBody>
          <a:bodyPr>
            <a:normAutofit fontScale="85000" lnSpcReduction="20000"/>
          </a:bodyPr>
          <a:lstStyle/>
          <a:p>
            <a:r>
              <a:rPr lang="ru-RU" dirty="0">
                <a:solidFill>
                  <a:srgbClr val="181818"/>
                </a:solidFill>
                <a:latin typeface="Arial"/>
                <a:ea typeface="Times New Roman"/>
              </a:rPr>
              <a:t>Беседы с детьми и родителями</a:t>
            </a:r>
            <a:r>
              <a:rPr lang="ru-RU" dirty="0" smtClean="0">
                <a:solidFill>
                  <a:srgbClr val="181818"/>
                </a:solidFill>
                <a:latin typeface="Arial"/>
                <a:ea typeface="Times New Roman"/>
              </a:rPr>
              <a:t>;</a:t>
            </a:r>
          </a:p>
          <a:p>
            <a:r>
              <a:rPr lang="ru-RU" dirty="0" smtClean="0">
                <a:solidFill>
                  <a:srgbClr val="181818"/>
                </a:solidFill>
                <a:latin typeface="Arial"/>
                <a:ea typeface="Times New Roman"/>
              </a:rPr>
              <a:t>Организация </a:t>
            </a:r>
            <a:r>
              <a:rPr lang="ru-RU" dirty="0">
                <a:solidFill>
                  <a:srgbClr val="181818"/>
                </a:solidFill>
                <a:latin typeface="Arial"/>
                <a:ea typeface="Times New Roman"/>
              </a:rPr>
              <a:t>тематических центров по проекту; </a:t>
            </a:r>
            <a:endParaRPr lang="ru-RU" dirty="0" smtClean="0">
              <a:solidFill>
                <a:srgbClr val="181818"/>
              </a:solidFill>
              <a:latin typeface="Arial"/>
              <a:ea typeface="Times New Roman"/>
            </a:endParaRPr>
          </a:p>
          <a:p>
            <a:r>
              <a:rPr lang="ru-RU" dirty="0" smtClean="0">
                <a:solidFill>
                  <a:srgbClr val="181818"/>
                </a:solidFill>
                <a:latin typeface="Arial"/>
                <a:ea typeface="Times New Roman"/>
              </a:rPr>
              <a:t>Игровая </a:t>
            </a:r>
            <a:r>
              <a:rPr lang="ru-RU" dirty="0">
                <a:solidFill>
                  <a:srgbClr val="181818"/>
                </a:solidFill>
                <a:latin typeface="Arial"/>
                <a:ea typeface="Times New Roman"/>
              </a:rPr>
              <a:t>деятельность; </a:t>
            </a:r>
            <a:endParaRPr lang="ru-RU" dirty="0" smtClean="0">
              <a:solidFill>
                <a:srgbClr val="181818"/>
              </a:solidFill>
              <a:latin typeface="Arial"/>
              <a:ea typeface="Times New Roman"/>
            </a:endParaRPr>
          </a:p>
          <a:p>
            <a:r>
              <a:rPr lang="ru-RU" dirty="0" smtClean="0">
                <a:solidFill>
                  <a:srgbClr val="181818"/>
                </a:solidFill>
                <a:latin typeface="Arial"/>
                <a:ea typeface="Times New Roman"/>
              </a:rPr>
              <a:t>Выполнение </a:t>
            </a:r>
            <a:r>
              <a:rPr lang="ru-RU" dirty="0">
                <a:solidFill>
                  <a:srgbClr val="181818"/>
                </a:solidFill>
                <a:latin typeface="Arial"/>
                <a:ea typeface="Times New Roman"/>
              </a:rPr>
              <a:t>работ по изобразительной деятельности</a:t>
            </a:r>
            <a:r>
              <a:rPr lang="ru-RU" dirty="0" smtClean="0">
                <a:solidFill>
                  <a:srgbClr val="181818"/>
                </a:solidFill>
                <a:latin typeface="Arial"/>
                <a:ea typeface="Times New Roman"/>
              </a:rPr>
              <a:t>;</a:t>
            </a:r>
          </a:p>
          <a:p>
            <a:r>
              <a:rPr lang="ru-RU" dirty="0" smtClean="0">
                <a:solidFill>
                  <a:srgbClr val="181818"/>
                </a:solidFill>
                <a:latin typeface="Arial"/>
                <a:ea typeface="Times New Roman"/>
              </a:rPr>
              <a:t> </a:t>
            </a:r>
            <a:r>
              <a:rPr lang="ru-RU" dirty="0">
                <a:solidFill>
                  <a:srgbClr val="181818"/>
                </a:solidFill>
                <a:latin typeface="Arial"/>
                <a:ea typeface="Times New Roman"/>
              </a:rPr>
              <a:t>Чтение, прослушивание и просмотр сказок. </a:t>
            </a:r>
            <a:endParaRPr lang="ru-RU" dirty="0" smtClean="0">
              <a:solidFill>
                <a:srgbClr val="181818"/>
              </a:solidFill>
              <a:latin typeface="Arial"/>
              <a:ea typeface="Times New Roman"/>
            </a:endParaRPr>
          </a:p>
          <a:p>
            <a:r>
              <a:rPr lang="ru-RU" dirty="0" smtClean="0">
                <a:solidFill>
                  <a:srgbClr val="181818"/>
                </a:solidFill>
                <a:latin typeface="Arial"/>
                <a:ea typeface="Times New Roman"/>
              </a:rPr>
              <a:t>Совместная </a:t>
            </a:r>
            <a:r>
              <a:rPr lang="ru-RU" dirty="0">
                <a:solidFill>
                  <a:srgbClr val="181818"/>
                </a:solidFill>
                <a:latin typeface="Arial"/>
                <a:ea typeface="Times New Roman"/>
              </a:rPr>
              <a:t>деятельность по конструированию. </a:t>
            </a:r>
            <a:endParaRPr lang="ru-RU" dirty="0" smtClean="0">
              <a:solidFill>
                <a:srgbClr val="181818"/>
              </a:solidFill>
              <a:latin typeface="Arial"/>
              <a:ea typeface="Times New Roman"/>
            </a:endParaRPr>
          </a:p>
          <a:p>
            <a:r>
              <a:rPr lang="ru-RU" dirty="0" smtClean="0">
                <a:solidFill>
                  <a:srgbClr val="181818"/>
                </a:solidFill>
                <a:latin typeface="Arial"/>
                <a:ea typeface="Times New Roman"/>
              </a:rPr>
              <a:t>Организация физкультурных досугов.</a:t>
            </a:r>
          </a:p>
          <a:p>
            <a:r>
              <a:rPr lang="ru-RU" dirty="0" smtClean="0">
                <a:solidFill>
                  <a:srgbClr val="181818"/>
                </a:solidFill>
                <a:latin typeface="Arial"/>
                <a:ea typeface="Times New Roman"/>
              </a:rPr>
              <a:t>Развлекательный </a:t>
            </a:r>
            <a:r>
              <a:rPr lang="ru-RU" dirty="0">
                <a:solidFill>
                  <a:srgbClr val="181818"/>
                </a:solidFill>
                <a:latin typeface="Arial"/>
                <a:ea typeface="Times New Roman"/>
              </a:rPr>
              <a:t>досуг «В гостях у сказки».</a:t>
            </a:r>
            <a:endParaRPr lang="ru-RU" dirty="0" smtClean="0">
              <a:solidFill>
                <a:srgbClr val="181818"/>
              </a:solidFill>
              <a:latin typeface="Arial"/>
              <a:ea typeface="Times New Roman"/>
            </a:endParaRPr>
          </a:p>
          <a:p>
            <a:endParaRPr lang="ru-RU" dirty="0" smtClean="0">
              <a:solidFill>
                <a:srgbClr val="181818"/>
              </a:solidFill>
              <a:latin typeface="Arial"/>
              <a:ea typeface="Times New Roman"/>
            </a:endParaRPr>
          </a:p>
          <a:p>
            <a:endParaRPr lang="ru-RU" dirty="0">
              <a:solidFill>
                <a:srgbClr val="181818"/>
              </a:solidFill>
              <a:latin typeface="Arial"/>
            </a:endParaRPr>
          </a:p>
          <a:p>
            <a:endParaRPr lang="ru-RU" dirty="0"/>
          </a:p>
        </p:txBody>
      </p:sp>
    </p:spTree>
    <p:extLst>
      <p:ext uri="{BB962C8B-B14F-4D97-AF65-F5344CB8AC3E}">
        <p14:creationId xmlns:p14="http://schemas.microsoft.com/office/powerpoint/2010/main" val="397128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0374" y="457200"/>
            <a:ext cx="8528177" cy="841248"/>
          </a:xfrm>
        </p:spPr>
        <p:txBody>
          <a:bodyPr/>
          <a:lstStyle/>
          <a:p>
            <a:r>
              <a:rPr lang="ru-RU" sz="4000" u="sng" dirty="0">
                <a:solidFill>
                  <a:schemeClr val="tx1"/>
                </a:solidFill>
              </a:rPr>
              <a:t>Предметно-развивающая среда</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632" y="1844824"/>
            <a:ext cx="4536504" cy="46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5" descr="https://nachalo4ka.ru/wp-content/uploads/2014/08/Lisa-i-Kolobok.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99265"/>
            <a:ext cx="219573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3789040"/>
            <a:ext cx="1944215" cy="324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95602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905</TotalTime>
  <Words>432</Words>
  <Application>Microsoft Office PowerPoint</Application>
  <PresentationFormat>Экран (4:3)</PresentationFormat>
  <Paragraphs>55</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Трек</vt:lpstr>
      <vt:lpstr>                                            ПРОЕКТНАЯ ДЕЯТЕЛЬНОСТЬ                  «ЭТИ УДИВИТЕЛЬНЫЕ СКАЗКИ»</vt:lpstr>
      <vt:lpstr>          Актуальность проекта               </vt:lpstr>
      <vt:lpstr>                  Участники проекта   Дети средней  группы Проект (тип):ПОЗНАВАТЕЛЬНО-РЕЧЕВОЙ. Срок реализации: краткосрочный (1неделя)   </vt:lpstr>
      <vt:lpstr>                     Проблема</vt:lpstr>
      <vt:lpstr>                 Цель проекта</vt:lpstr>
      <vt:lpstr>                   Задачи проекта </vt:lpstr>
      <vt:lpstr>    Этапы реализации проекта </vt:lpstr>
      <vt:lpstr>           Формы реализации</vt:lpstr>
      <vt:lpstr>Предметно-развивающая среда</vt:lpstr>
      <vt:lpstr>Презентация PowerPoint</vt:lpstr>
      <vt:lpstr>                               Пазлы       «Колобок»                     «Маша и Медведь»                            </vt:lpstr>
      <vt:lpstr>Презентация PowerPoint</vt:lpstr>
      <vt:lpstr>Презентация PowerPoint</vt:lpstr>
      <vt:lpstr>                        Инсценировка сказки                                          «Репка»</vt:lpstr>
      <vt:lpstr>        Лепка      «Колобок»  </vt:lpstr>
      <vt:lpstr>                         Раскраски                       «герои сказок» </vt:lpstr>
      <vt:lpstr>                        Конструирование      Домик для зверят по сказке "Теремок"</vt:lpstr>
      <vt:lpstr>Презентация PowerPoint</vt:lpstr>
      <vt:lpstr>                         Развлекательный досуг                            «В гостях у сказки»</vt:lpstr>
      <vt:lpstr>                         Консультация для родителей  Сказка как средство развития связной речи у детей.</vt:lpstr>
      <vt:lpstr>                                           Выставка по сказкам:               «Зайкина  избушка» «Пряничный домик» «Теремок»</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76</cp:revision>
  <dcterms:created xsi:type="dcterms:W3CDTF">2022-04-18T15:16:22Z</dcterms:created>
  <dcterms:modified xsi:type="dcterms:W3CDTF">2023-11-06T16:45:11Z</dcterms:modified>
</cp:coreProperties>
</file>