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8" r:id="rId2"/>
    <p:sldId id="257" r:id="rId3"/>
    <p:sldId id="267" r:id="rId4"/>
    <p:sldId id="258" r:id="rId5"/>
    <p:sldId id="269" r:id="rId6"/>
    <p:sldId id="260" r:id="rId7"/>
    <p:sldId id="261" r:id="rId8"/>
    <p:sldId id="262" r:id="rId9"/>
    <p:sldId id="263" r:id="rId10"/>
    <p:sldId id="270" r:id="rId11"/>
    <p:sldId id="271" r:id="rId12"/>
    <p:sldId id="276" r:id="rId13"/>
    <p:sldId id="272" r:id="rId14"/>
    <p:sldId id="264" r:id="rId15"/>
    <p:sldId id="265" r:id="rId16"/>
    <p:sldId id="266" r:id="rId17"/>
    <p:sldId id="274" r:id="rId18"/>
    <p:sldId id="273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80" autoAdjust="0"/>
    <p:restoredTop sz="94660"/>
  </p:normalViewPr>
  <p:slideViewPr>
    <p:cSldViewPr>
      <p:cViewPr varScale="1">
        <p:scale>
          <a:sx n="66" d="100"/>
          <a:sy n="66" d="100"/>
        </p:scale>
        <p:origin x="1196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02233" y="2060848"/>
            <a:ext cx="6912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Использование </a:t>
            </a:r>
            <a:r>
              <a:rPr lang="ru-RU" sz="2800" b="1" dirty="0" err="1" smtClean="0">
                <a:solidFill>
                  <a:srgbClr val="0070C0"/>
                </a:solidFill>
              </a:rPr>
              <a:t>кейс-технологии</a:t>
            </a:r>
            <a:endParaRPr lang="ru-RU" sz="2800" dirty="0" smtClean="0">
              <a:solidFill>
                <a:srgbClr val="0070C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на уроках литературного чтения как средство повышения качества обучения 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1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394692"/>
            <a:ext cx="7200800" cy="725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Тип урока: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Открытие нового знания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Тема урока: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В. Осеева «Синие листья»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Цели урока: 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 продолжить знакомство учащихся с произведениями В. Осеевой «Синие листья», 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 формировать умения работать с текстом текст,  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 создать условия для полноценного анализа ситуации, изображенной автором, 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 развивать речь уч-ся, память, внимание,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- воспитывать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у учащихся честность, ответственность за свои поступки</a:t>
            </a:r>
            <a:r>
              <a:rPr lang="ru-RU" sz="240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Оборудование: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портрет В.А. Осеевой, презентация, конверты с заданиями и материалом для работы в группах.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231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571480"/>
            <a:ext cx="6500858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Этапы урока с использованием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кейс-метода</a:t>
            </a:r>
            <a:r>
              <a:rPr lang="ru-RU" sz="2400" b="1" dirty="0">
                <a:solidFill>
                  <a:srgbClr val="002060"/>
                </a:solidFill>
              </a:rPr>
              <a:t> 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Введение в тему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Первичное восприятие текста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Повторное восприятие текста (работа в группах)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Анализ произведения (работа в группах)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Подведение итогов работы в группах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Итог урока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Рефлексия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1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620688"/>
            <a:ext cx="573841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u="sng" dirty="0" smtClean="0">
                <a:solidFill>
                  <a:srgbClr val="002060"/>
                </a:solidFill>
              </a:rPr>
              <a:t>ХОД УРОКА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1. Введение в тему </a:t>
            </a: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Кто кого обидел первым?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Он меня!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Нет, он меня!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Кто кого ударил первым?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Он меня!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Нет, он меня!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Вы же раньше так дружили!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Я дружил!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И я дружил!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Что же вы не поделили?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i="1" dirty="0" smtClean="0">
                <a:solidFill>
                  <a:srgbClr val="002060"/>
                </a:solidFill>
              </a:rPr>
              <a:t>- Я забыл!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>
              <a:buFontTx/>
              <a:buChar char="-"/>
            </a:pPr>
            <a:r>
              <a:rPr lang="ru-RU" sz="2000" b="1" i="1" dirty="0" smtClean="0">
                <a:solidFill>
                  <a:srgbClr val="002060"/>
                </a:solidFill>
              </a:rPr>
              <a:t>И я забыл!</a:t>
            </a:r>
          </a:p>
          <a:p>
            <a:pPr algn="r"/>
            <a:r>
              <a:rPr lang="ru-RU" sz="2000" b="1" i="1" dirty="0" smtClean="0">
                <a:solidFill>
                  <a:srgbClr val="002060"/>
                </a:solidFill>
              </a:rPr>
              <a:t>В. Орлов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rgbClr val="00206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8085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571480"/>
            <a:ext cx="684075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    </a:t>
            </a:r>
            <a:endParaRPr lang="ru-RU" sz="2400" b="1" dirty="0" smtClean="0"/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4. Анализ произведения </a:t>
            </a:r>
          </a:p>
          <a:p>
            <a:pPr algn="ctr"/>
            <a:endParaRPr lang="ru-RU" sz="2000" dirty="0" smtClean="0">
              <a:solidFill>
                <a:srgbClr val="002060"/>
              </a:solidFill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</a:rPr>
              <a:t> Работа </a:t>
            </a:r>
            <a:r>
              <a:rPr lang="ru-RU" sz="2000" dirty="0">
                <a:solidFill>
                  <a:srgbClr val="002060"/>
                </a:solidFill>
              </a:rPr>
              <a:t>по содержанию.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 </a:t>
            </a:r>
            <a:r>
              <a:rPr lang="ru-RU" sz="2000" dirty="0" smtClean="0">
                <a:solidFill>
                  <a:srgbClr val="002060"/>
                </a:solidFill>
              </a:rPr>
              <a:t>- </a:t>
            </a:r>
            <a:r>
              <a:rPr lang="ru-RU" sz="2000" dirty="0">
                <a:solidFill>
                  <a:srgbClr val="002060"/>
                </a:solidFill>
              </a:rPr>
              <a:t>Теперь каждая группа откроет конверт по №2. Прочитайте, какое задание там написано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  <a:p>
            <a:endParaRPr lang="ru-RU" sz="2000" dirty="0">
              <a:solidFill>
                <a:srgbClr val="002060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1я </a:t>
            </a:r>
            <a:r>
              <a:rPr lang="ru-RU" sz="2000" b="1" dirty="0">
                <a:solidFill>
                  <a:srgbClr val="002060"/>
                </a:solidFill>
              </a:rPr>
              <a:t>группа. В чём заключалась проблема Лены? 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2-я группа. Как вы объясните поведение Кати? </a:t>
            </a:r>
            <a:endParaRPr lang="ru-RU" sz="20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3</a:t>
            </a:r>
            <a:r>
              <a:rPr lang="ru-RU" sz="2000" dirty="0">
                <a:solidFill>
                  <a:srgbClr val="002060"/>
                </a:solidFill>
              </a:rPr>
              <a:t>-</a:t>
            </a:r>
            <a:r>
              <a:rPr lang="ru-RU" sz="2000" b="1" dirty="0">
                <a:solidFill>
                  <a:srgbClr val="002060"/>
                </a:solidFill>
              </a:rPr>
              <a:t>я группа. Придумать другую концовку рассказа.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26625" name="Picture 1" descr="graphicstock-children-working-in-group-in-the-classroom-illustration_SOSRLsqg3e_SB_P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500570"/>
            <a:ext cx="18161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31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1" y="1000108"/>
            <a:ext cx="814393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</a:rPr>
              <a:t>Примерные вопросы учащимся 1-й группы</a:t>
            </a:r>
            <a:r>
              <a:rPr lang="ru-RU" sz="2400" b="1" dirty="0" smtClean="0">
                <a:solidFill>
                  <a:srgbClr val="002060"/>
                </a:solidFill>
              </a:rPr>
              <a:t>:</a:t>
            </a:r>
          </a:p>
          <a:p>
            <a:pPr lvl="0"/>
            <a:endParaRPr lang="ru-RU" sz="2400" dirty="0">
              <a:solidFill>
                <a:srgbClr val="002060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</a:rPr>
              <a:t>-</a:t>
            </a:r>
            <a:r>
              <a:rPr lang="ru-RU" sz="2000" dirty="0" smtClean="0">
                <a:solidFill>
                  <a:srgbClr val="002060"/>
                </a:solidFill>
              </a:rPr>
              <a:t>Что </a:t>
            </a:r>
            <a:r>
              <a:rPr lang="ru-RU" sz="2000" dirty="0">
                <a:solidFill>
                  <a:srgbClr val="002060"/>
                </a:solidFill>
              </a:rPr>
              <a:t>надо было нарисовать Лене?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-Почему </a:t>
            </a:r>
            <a:r>
              <a:rPr lang="ru-RU" sz="2000" dirty="0">
                <a:solidFill>
                  <a:srgbClr val="002060"/>
                </a:solidFill>
              </a:rPr>
              <a:t>она не смогла раскрасить листья?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-К </a:t>
            </a:r>
            <a:r>
              <a:rPr lang="ru-RU" sz="2000" dirty="0">
                <a:solidFill>
                  <a:srgbClr val="002060"/>
                </a:solidFill>
              </a:rPr>
              <a:t>кому она обратилась за помощью? 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-Почему </a:t>
            </a:r>
            <a:r>
              <a:rPr lang="ru-RU" sz="2000" dirty="0">
                <a:solidFill>
                  <a:srgbClr val="002060"/>
                </a:solidFill>
              </a:rPr>
              <a:t>именно у Кати попросила Лена </a:t>
            </a:r>
            <a:endParaRPr lang="ru-RU" sz="2000" dirty="0" smtClean="0">
              <a:solidFill>
                <a:srgbClr val="002060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зеленый </a:t>
            </a:r>
            <a:r>
              <a:rPr lang="ru-RU" sz="2000" dirty="0">
                <a:solidFill>
                  <a:srgbClr val="002060"/>
                </a:solidFill>
              </a:rPr>
              <a:t>карандаш?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-Почему </a:t>
            </a:r>
            <a:r>
              <a:rPr lang="ru-RU" sz="2000" dirty="0">
                <a:solidFill>
                  <a:srgbClr val="002060"/>
                </a:solidFill>
              </a:rPr>
              <a:t>Лена не взяла карандаш, </a:t>
            </a:r>
            <a:r>
              <a:rPr lang="ru-RU" sz="2000" dirty="0" smtClean="0">
                <a:solidFill>
                  <a:srgbClr val="002060"/>
                </a:solidFill>
              </a:rPr>
              <a:t>который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был ей нужен?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 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0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1268760"/>
            <a:ext cx="6921960" cy="32008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</a:rPr>
              <a:t>Примерные вопросы учащимся </a:t>
            </a:r>
            <a:r>
              <a:rPr lang="ru-RU" sz="2400" dirty="0">
                <a:solidFill>
                  <a:srgbClr val="002060"/>
                </a:solidFill>
              </a:rPr>
              <a:t>2</a:t>
            </a:r>
            <a:r>
              <a:rPr lang="ru-RU" sz="2400" b="1" dirty="0">
                <a:solidFill>
                  <a:srgbClr val="002060"/>
                </a:solidFill>
              </a:rPr>
              <a:t>-й группы</a:t>
            </a:r>
            <a:r>
              <a:rPr lang="ru-RU" sz="2400" b="1" dirty="0" smtClean="0">
                <a:solidFill>
                  <a:srgbClr val="002060"/>
                </a:solidFill>
              </a:rPr>
              <a:t>:</a:t>
            </a:r>
          </a:p>
          <a:p>
            <a:pPr lvl="0"/>
            <a:endParaRPr lang="ru-RU" sz="2800" dirty="0">
              <a:solidFill>
                <a:srgbClr val="002060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 Почему </a:t>
            </a:r>
            <a:r>
              <a:rPr lang="ru-RU" sz="2000" dirty="0">
                <a:solidFill>
                  <a:srgbClr val="002060"/>
                </a:solidFill>
              </a:rPr>
              <a:t>Катя не дала Лене карандаш сразу?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 У </a:t>
            </a:r>
            <a:r>
              <a:rPr lang="ru-RU" sz="2000" dirty="0">
                <a:solidFill>
                  <a:srgbClr val="002060"/>
                </a:solidFill>
              </a:rPr>
              <a:t>кого нужно было спросить разрешения?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 Чего </a:t>
            </a:r>
            <a:r>
              <a:rPr lang="ru-RU" sz="2000" dirty="0">
                <a:solidFill>
                  <a:srgbClr val="002060"/>
                </a:solidFill>
              </a:rPr>
              <a:t>боялась Катя?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 Дала </a:t>
            </a:r>
            <a:r>
              <a:rPr lang="ru-RU" sz="2000" dirty="0">
                <a:solidFill>
                  <a:srgbClr val="002060"/>
                </a:solidFill>
              </a:rPr>
              <a:t>ли она карандаш Лене?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 Почему </a:t>
            </a:r>
            <a:r>
              <a:rPr lang="ru-RU" sz="2000" dirty="0">
                <a:solidFill>
                  <a:srgbClr val="002060"/>
                </a:solidFill>
              </a:rPr>
              <a:t>Катя на уроке покраснела «как, рак»?</a:t>
            </a:r>
          </a:p>
        </p:txBody>
      </p:sp>
    </p:spTree>
    <p:extLst>
      <p:ext uri="{BB962C8B-B14F-4D97-AF65-F5344CB8AC3E}">
        <p14:creationId xmlns:p14="http://schemas.microsoft.com/office/powerpoint/2010/main" val="292167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1142984"/>
            <a:ext cx="8001056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</a:rPr>
              <a:t>Примерные вопросы учащимся </a:t>
            </a:r>
            <a:r>
              <a:rPr lang="ru-RU" sz="2400" b="1" dirty="0" smtClean="0">
                <a:solidFill>
                  <a:srgbClr val="002060"/>
                </a:solidFill>
              </a:rPr>
              <a:t>3-й группы:</a:t>
            </a:r>
          </a:p>
          <a:p>
            <a:pPr lvl="0"/>
            <a:endParaRPr lang="ru-RU" sz="2800" dirty="0">
              <a:solidFill>
                <a:srgbClr val="002060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-Были </a:t>
            </a:r>
            <a:r>
              <a:rPr lang="ru-RU" sz="2000" dirty="0">
                <a:solidFill>
                  <a:srgbClr val="002060"/>
                </a:solidFill>
              </a:rPr>
              <a:t>ли Катя и Лена подругами? Аргументируйте свой ответ.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-Нужно </a:t>
            </a:r>
            <a:r>
              <a:rPr lang="ru-RU" sz="2000" dirty="0">
                <a:solidFill>
                  <a:srgbClr val="002060"/>
                </a:solidFill>
              </a:rPr>
              <a:t>ли помогать другим людям? </a:t>
            </a:r>
            <a:endParaRPr lang="ru-RU" sz="2000" dirty="0" smtClean="0">
              <a:solidFill>
                <a:srgbClr val="002060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  Докажите </a:t>
            </a:r>
            <a:r>
              <a:rPr lang="ru-RU" sz="2000" dirty="0">
                <a:solidFill>
                  <a:srgbClr val="002060"/>
                </a:solidFill>
              </a:rPr>
              <a:t>свое мнение.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-Как </a:t>
            </a:r>
            <a:r>
              <a:rPr lang="ru-RU" sz="2000" dirty="0">
                <a:solidFill>
                  <a:srgbClr val="002060"/>
                </a:solidFill>
              </a:rPr>
              <a:t>бы вы решили проблему Лены? 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-Почему </a:t>
            </a:r>
            <a:r>
              <a:rPr lang="ru-RU" sz="2000" dirty="0">
                <a:solidFill>
                  <a:srgbClr val="002060"/>
                </a:solidFill>
              </a:rPr>
              <a:t>учитель сказал такие слова: </a:t>
            </a:r>
            <a:endParaRPr lang="ru-RU" sz="2000" dirty="0" smtClean="0">
              <a:solidFill>
                <a:srgbClr val="002060"/>
              </a:solidFill>
            </a:endParaRP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«</a:t>
            </a:r>
            <a:r>
              <a:rPr lang="ru-RU" sz="2000" dirty="0">
                <a:solidFill>
                  <a:srgbClr val="002060"/>
                </a:solidFill>
              </a:rPr>
              <a:t>Надо </a:t>
            </a:r>
            <a:r>
              <a:rPr lang="ru-RU" sz="2000" dirty="0" smtClean="0">
                <a:solidFill>
                  <a:srgbClr val="002060"/>
                </a:solidFill>
              </a:rPr>
              <a:t>так </a:t>
            </a:r>
            <a:r>
              <a:rPr lang="ru-RU" sz="2000" dirty="0">
                <a:solidFill>
                  <a:srgbClr val="002060"/>
                </a:solidFill>
              </a:rPr>
              <a:t>давать, чтобы можно было взять</a:t>
            </a:r>
            <a:r>
              <a:rPr lang="ru-RU" sz="2000" dirty="0" smtClean="0">
                <a:solidFill>
                  <a:srgbClr val="002060"/>
                </a:solidFill>
              </a:rPr>
              <a:t>».</a:t>
            </a:r>
          </a:p>
          <a:p>
            <a:pPr lvl="0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</a:rPr>
              <a:t>- </a:t>
            </a:r>
            <a:r>
              <a:rPr lang="ru-RU" sz="2000" dirty="0">
                <a:solidFill>
                  <a:srgbClr val="002060"/>
                </a:solidFill>
              </a:rPr>
              <a:t>Как вы их понимаете?</a:t>
            </a:r>
          </a:p>
        </p:txBody>
      </p:sp>
    </p:spTree>
    <p:extLst>
      <p:ext uri="{BB962C8B-B14F-4D97-AF65-F5344CB8AC3E}">
        <p14:creationId xmlns:p14="http://schemas.microsoft.com/office/powerpoint/2010/main" val="301373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71538" y="1571612"/>
            <a:ext cx="7143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2400" b="1" dirty="0" smtClean="0">
                <a:solidFill>
                  <a:srgbClr val="002060"/>
                </a:solidFill>
                <a:latin typeface="Century Schoolbook" pitchFamily="18" charset="0"/>
                <a:cs typeface="Times New Roman" panose="02020603050405020304" pitchFamily="18" charset="0"/>
              </a:rPr>
              <a:t>Кейс дает возможность приблизиться к практике, встать на позицию человека,</a:t>
            </a:r>
          </a:p>
          <a:p>
            <a:pPr algn="ctr">
              <a:lnSpc>
                <a:spcPct val="150000"/>
              </a:lnSpc>
            </a:pPr>
            <a:r>
              <a:rPr lang="ru-RU" altLang="ru-RU" sz="2400" b="1" dirty="0" smtClean="0">
                <a:solidFill>
                  <a:srgbClr val="002060"/>
                </a:solidFill>
                <a:latin typeface="Century Schoolbook" pitchFamily="18" charset="0"/>
                <a:cs typeface="Times New Roman" panose="02020603050405020304" pitchFamily="18" charset="0"/>
              </a:rPr>
              <a:t> реально принимающего решения,</a:t>
            </a:r>
          </a:p>
          <a:p>
            <a:pPr algn="ctr">
              <a:lnSpc>
                <a:spcPct val="150000"/>
              </a:lnSpc>
            </a:pPr>
            <a:r>
              <a:rPr lang="ru-RU" altLang="ru-RU" sz="2400" b="1" dirty="0" smtClean="0">
                <a:solidFill>
                  <a:srgbClr val="002060"/>
                </a:solidFill>
                <a:latin typeface="Century Schoolbook" pitchFamily="18" charset="0"/>
                <a:cs typeface="Times New Roman" panose="02020603050405020304" pitchFamily="18" charset="0"/>
              </a:rPr>
              <a:t> учиться на ошибках других.</a:t>
            </a:r>
            <a:endParaRPr lang="ru-RU" sz="2400" b="1" dirty="0">
              <a:solidFill>
                <a:srgbClr val="002060"/>
              </a:solidFill>
              <a:latin typeface="Century Schoolbook" pitchFamily="18" charset="0"/>
            </a:endParaRPr>
          </a:p>
        </p:txBody>
      </p:sp>
      <p:pic>
        <p:nvPicPr>
          <p:cNvPr id="3" name="Picture 2" descr="&amp;Pcy;&amp;rcy;&amp;ocy;&amp;gcy;&amp;rcy;&amp;acy;&amp;mcy;&amp;mcy;&amp;acy; &amp;tcy;&amp;rcy;&amp;ucy;&amp;dcy;&amp;ocy;&amp;vcy;&amp;ocy;&amp;gcy;&amp;ocy; &amp;vcy;&amp;ocy;&amp;scy;&amp;pcy;&amp;icy;&amp;tcy;&amp;acy;&amp;ncy;&amp;icy;&amp;yacy; &amp;dcy;&amp;ocy;&amp;shcy;&amp;kcy;&amp;ocy;&amp;lcy;&amp;softcy;&amp;ncy;&amp;icy;&amp;kcy;&amp;ocy;&amp;vcy; - &amp;Fcy;&amp;acy;&amp;jcy;&amp;lcy;&amp;ocy;&amp;vcy;&amp;ycy;&amp;jcy; &amp;acy;&amp;rcy;&amp;khcy;&amp;icy;&amp;v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3857628"/>
            <a:ext cx="263903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73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1142984"/>
            <a:ext cx="760377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Кейс-технология –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это </a:t>
            </a:r>
            <a:r>
              <a:rPr lang="ru-RU" sz="2400" b="1" i="1" dirty="0" smtClean="0">
                <a:solidFill>
                  <a:srgbClr val="002060"/>
                </a:solidFill>
              </a:rPr>
              <a:t>эффективные методы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повышения качества образования.</a:t>
            </a: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      Но несмотря на сильные стороны, 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кейс-технологию необходимо использовать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в органичном единстве с другими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методами обучения.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73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2852936"/>
            <a:ext cx="7603778" cy="57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85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923037"/>
            <a:ext cx="733848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Кейс-технология – это </a:t>
            </a:r>
            <a:r>
              <a:rPr lang="ru-RU" sz="2800" b="1" dirty="0" smtClean="0">
                <a:solidFill>
                  <a:srgbClr val="002060"/>
                </a:solidFill>
              </a:rPr>
              <a:t>общее название технологий обучения, представляющих собой методы анализа. 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6382" y="4000504"/>
            <a:ext cx="2707048" cy="211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9104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642919"/>
            <a:ext cx="800105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 кейс-технологиям относятся: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метод ситуационного анализа,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ситуационные задачи и упражнения,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анализ конкретных ситуаций (</a:t>
            </a:r>
            <a:r>
              <a:rPr lang="ru-RU" sz="2400" dirty="0" err="1" smtClean="0">
                <a:solidFill>
                  <a:srgbClr val="002060"/>
                </a:solidFill>
              </a:rPr>
              <a:t>кейс-стади</a:t>
            </a:r>
            <a:r>
              <a:rPr lang="ru-RU" sz="2400" dirty="0" smtClean="0">
                <a:solidFill>
                  <a:srgbClr val="002060"/>
                </a:solidFill>
              </a:rPr>
              <a:t>),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метод кейсов, метод инцидента,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метод ситуационно-ролевых игр,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метод разбора деловой корреспонденции,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игровое проектирование,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метод дискуссии</a:t>
            </a:r>
          </a:p>
        </p:txBody>
      </p:sp>
    </p:spTree>
    <p:extLst>
      <p:ext uri="{BB962C8B-B14F-4D97-AF65-F5344CB8AC3E}">
        <p14:creationId xmlns:p14="http://schemas.microsoft.com/office/powerpoint/2010/main" val="249104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143108" y="714356"/>
            <a:ext cx="4993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Существует три вида «кейса»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854491"/>
              </p:ext>
            </p:extLst>
          </p:nvPr>
        </p:nvGraphicFramePr>
        <p:xfrm>
          <a:off x="357158" y="1428736"/>
          <a:ext cx="8215369" cy="4907280"/>
        </p:xfrm>
        <a:graphic>
          <a:graphicData uri="http://schemas.openxmlformats.org/drawingml/2006/table">
            <a:tbl>
              <a:tblPr/>
              <a:tblGrid>
                <a:gridCol w="2053198"/>
                <a:gridCol w="2054057"/>
                <a:gridCol w="2054057"/>
                <a:gridCol w="2054057"/>
              </a:tblGrid>
              <a:tr h="935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Содержание кейса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Цель создания кейса 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Основная обучающая, образовательная задача кейса</a:t>
                      </a:r>
                      <a:endParaRPr lang="ru-RU" sz="20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4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Практический кейс</a:t>
                      </a:r>
                      <a:endParaRPr lang="ru-RU" sz="20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Жизненные ситуации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Познание, понимание жизни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Тренинг поведения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Обучающий кейс</a:t>
                      </a:r>
                      <a:endParaRPr lang="ru-RU" sz="20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Учебные (условные) ситуации</a:t>
                      </a:r>
                      <a:endParaRPr lang="ru-RU" sz="20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Понимание типичных характеристик ситуации 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Анализ, осмысливание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5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Научно-исследовательский кейс</a:t>
                      </a:r>
                      <a:endParaRPr lang="ru-RU" sz="20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Исследовательские ситуации</a:t>
                      </a:r>
                      <a:endParaRPr lang="ru-RU" sz="200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Создание моделей ситуаций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Исследование, проектирование</a:t>
                      </a:r>
                      <a:endParaRPr lang="ru-RU" sz="2000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45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0" y="1500174"/>
            <a:ext cx="650085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    Кейс-метод или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метод конкретных ситуаций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–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это метод активного проблемного, эвристического обучения. 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   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    Название метода происходит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от английского </a:t>
            </a:r>
            <a:r>
              <a:rPr lang="en-US" sz="2400" dirty="0" smtClean="0">
                <a:solidFill>
                  <a:srgbClr val="002060"/>
                </a:solidFill>
              </a:rPr>
              <a:t>case</a:t>
            </a:r>
            <a:r>
              <a:rPr lang="ru-RU" sz="2400" dirty="0" smtClean="0">
                <a:solidFill>
                  <a:srgbClr val="002060"/>
                </a:solidFill>
              </a:rPr>
              <a:t> – случай, ситуация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и от понятия «кейс» - чемоданчик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для хранения различных бумаг, журналов, документов и пр.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04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000108"/>
            <a:ext cx="782037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Требования к кейс-методу: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     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соответствовать </a:t>
            </a:r>
            <a:r>
              <a:rPr lang="ru-RU" sz="2400" dirty="0">
                <a:solidFill>
                  <a:srgbClr val="002060"/>
                </a:solidFill>
              </a:rPr>
              <a:t>чётко поставленной 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solidFill>
                  <a:srgbClr val="002060"/>
                </a:solidFill>
              </a:rPr>
              <a:t>   цели создания</a:t>
            </a:r>
            <a:r>
              <a:rPr lang="ru-RU" sz="2400" dirty="0">
                <a:solidFill>
                  <a:srgbClr val="002060"/>
                </a:solidFill>
              </a:rPr>
              <a:t>;</a:t>
            </a:r>
          </a:p>
          <a:p>
            <a:pPr lvl="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иметь </a:t>
            </a:r>
            <a:r>
              <a:rPr lang="ru-RU" sz="2400" dirty="0">
                <a:solidFill>
                  <a:srgbClr val="002060"/>
                </a:solidFill>
              </a:rPr>
              <a:t>уровень трудности в </a:t>
            </a:r>
            <a:r>
              <a:rPr lang="ru-RU" sz="2400" dirty="0" smtClean="0">
                <a:solidFill>
                  <a:srgbClr val="002060"/>
                </a:solidFill>
              </a:rPr>
              <a:t>соответствии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   с возможностями </a:t>
            </a:r>
            <a:r>
              <a:rPr lang="ru-RU" sz="2400" dirty="0">
                <a:solidFill>
                  <a:srgbClr val="002060"/>
                </a:solidFill>
              </a:rPr>
              <a:t>обучающихся;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- быть </a:t>
            </a:r>
            <a:r>
              <a:rPr lang="ru-RU" sz="2400" dirty="0">
                <a:solidFill>
                  <a:srgbClr val="002060"/>
                </a:solidFill>
              </a:rPr>
              <a:t>актуальным на сегодняшний </a:t>
            </a:r>
            <a:r>
              <a:rPr lang="ru-RU" sz="2400" dirty="0" smtClean="0">
                <a:solidFill>
                  <a:srgbClr val="002060"/>
                </a:solidFill>
              </a:rPr>
              <a:t>день;</a:t>
            </a:r>
          </a:p>
          <a:p>
            <a:pPr lvl="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быть </a:t>
            </a:r>
            <a:r>
              <a:rPr lang="ru-RU" sz="2400" dirty="0">
                <a:solidFill>
                  <a:srgbClr val="002060"/>
                </a:solidFill>
              </a:rPr>
              <a:t>ориентированным на коллективную </a:t>
            </a:r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   выработку </a:t>
            </a:r>
            <a:r>
              <a:rPr lang="ru-RU" sz="2400" dirty="0">
                <a:solidFill>
                  <a:srgbClr val="002060"/>
                </a:solidFill>
              </a:rPr>
              <a:t>решений;</a:t>
            </a:r>
          </a:p>
          <a:p>
            <a:pPr lvl="0">
              <a:buFontTx/>
              <a:buChar char="-"/>
            </a:pPr>
            <a:r>
              <a:rPr lang="ru-RU" sz="2400" dirty="0" smtClean="0">
                <a:solidFill>
                  <a:srgbClr val="002060"/>
                </a:solidFill>
              </a:rPr>
              <a:t> иметь </a:t>
            </a:r>
            <a:r>
              <a:rPr lang="ru-RU" sz="2400" dirty="0">
                <a:solidFill>
                  <a:srgbClr val="002060"/>
                </a:solidFill>
              </a:rPr>
              <a:t>несколько решений для </a:t>
            </a:r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   организации дискуссии</a:t>
            </a:r>
            <a:r>
              <a:rPr lang="ru-RU" sz="2400" dirty="0">
                <a:solidFill>
                  <a:srgbClr val="002060"/>
                </a:solidFill>
              </a:rPr>
              <a:t>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01873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414" y="785794"/>
            <a:ext cx="664373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МЕТОД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ПРАКТИЧЕСКОГО КЕЙСА</a:t>
            </a:r>
          </a:p>
          <a:p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Основная задача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практического «кейса</a:t>
            </a:r>
            <a:r>
              <a:rPr lang="ru-RU" sz="2400" b="1" dirty="0">
                <a:solidFill>
                  <a:srgbClr val="002060"/>
                </a:solidFill>
              </a:rPr>
              <a:t>»</a:t>
            </a:r>
            <a:r>
              <a:rPr lang="ru-RU" sz="2400" dirty="0">
                <a:solidFill>
                  <a:srgbClr val="002060"/>
                </a:solidFill>
              </a:rPr>
              <a:t> 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заключается </a:t>
            </a:r>
            <a:r>
              <a:rPr lang="ru-RU" sz="2400" dirty="0">
                <a:solidFill>
                  <a:srgbClr val="002060"/>
                </a:solidFill>
              </a:rPr>
              <a:t>в том, чтобы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детально </a:t>
            </a:r>
            <a:r>
              <a:rPr lang="ru-RU" sz="2400" dirty="0">
                <a:solidFill>
                  <a:srgbClr val="002060"/>
                </a:solidFill>
              </a:rPr>
              <a:t>и подробно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отразить </a:t>
            </a:r>
            <a:r>
              <a:rPr lang="ru-RU" sz="2400" dirty="0">
                <a:solidFill>
                  <a:srgbClr val="002060"/>
                </a:solidFill>
              </a:rPr>
              <a:t>жизненную ситуацию.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По </a:t>
            </a:r>
            <a:r>
              <a:rPr lang="ru-RU" sz="2400" dirty="0">
                <a:solidFill>
                  <a:srgbClr val="002060"/>
                </a:solidFill>
              </a:rPr>
              <a:t>сути дела такой «кейс»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создает </a:t>
            </a:r>
            <a:r>
              <a:rPr lang="ru-RU" sz="2400" dirty="0">
                <a:solidFill>
                  <a:srgbClr val="002060"/>
                </a:solidFill>
              </a:rPr>
              <a:t>практическую, что называется «действующую» модель ситуации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772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785794"/>
            <a:ext cx="7056784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              Структура </a:t>
            </a:r>
            <a:r>
              <a:rPr lang="ru-RU" sz="2800" b="1" dirty="0">
                <a:solidFill>
                  <a:srgbClr val="002060"/>
                </a:solidFill>
              </a:rPr>
              <a:t>«кейса»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lvl="0"/>
            <a:r>
              <a:rPr lang="ru-RU" sz="2400" b="1" i="1" dirty="0" smtClean="0">
                <a:solidFill>
                  <a:srgbClr val="002060"/>
                </a:solidFill>
              </a:rPr>
              <a:t>1. Предисловие </a:t>
            </a:r>
            <a:r>
              <a:rPr lang="ru-RU" sz="2400" dirty="0">
                <a:solidFill>
                  <a:srgbClr val="002060"/>
                </a:solidFill>
              </a:rPr>
              <a:t>или </a:t>
            </a:r>
            <a:r>
              <a:rPr lang="ru-RU" sz="2400" b="1" i="1" dirty="0">
                <a:solidFill>
                  <a:srgbClr val="002060"/>
                </a:solidFill>
              </a:rPr>
              <a:t>вводная часть </a:t>
            </a:r>
            <a:r>
              <a:rPr lang="ru-RU" sz="2400" dirty="0">
                <a:solidFill>
                  <a:srgbClr val="002060"/>
                </a:solidFill>
              </a:rPr>
              <a:t>или </a:t>
            </a:r>
            <a:r>
              <a:rPr lang="ru-RU" sz="2400" b="1" i="1" dirty="0">
                <a:solidFill>
                  <a:srgbClr val="002060"/>
                </a:solidFill>
              </a:rPr>
              <a:t>введение </a:t>
            </a:r>
            <a:r>
              <a:rPr lang="ru-RU" sz="2400" dirty="0">
                <a:solidFill>
                  <a:srgbClr val="002060"/>
                </a:solidFill>
              </a:rPr>
              <a:t>– дает общую информацию о «кейсе». Может содержать вызов – небольшое вступление, интригующее читателя. </a:t>
            </a:r>
            <a:endParaRPr lang="ru-RU" sz="2400" dirty="0" smtClean="0">
              <a:solidFill>
                <a:srgbClr val="002060"/>
              </a:solidFill>
            </a:endParaRPr>
          </a:p>
          <a:p>
            <a:pPr lvl="0"/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b="1" i="1" dirty="0" smtClean="0">
                <a:solidFill>
                  <a:srgbClr val="002060"/>
                </a:solidFill>
              </a:rPr>
              <a:t>2. Основная часть </a:t>
            </a:r>
            <a:r>
              <a:rPr lang="ru-RU" sz="2400" dirty="0" smtClean="0">
                <a:solidFill>
                  <a:srgbClr val="002060"/>
                </a:solidFill>
              </a:rPr>
              <a:t>– контекст</a:t>
            </a:r>
            <a:r>
              <a:rPr lang="ru-RU" sz="2400" dirty="0">
                <a:solidFill>
                  <a:srgbClr val="002060"/>
                </a:solidFill>
              </a:rPr>
              <a:t>, случай, проблема, факты и решения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pPr lvl="0"/>
            <a:endParaRPr lang="ru-RU" sz="2400" dirty="0" smtClean="0">
              <a:solidFill>
                <a:srgbClr val="002060"/>
              </a:solidFill>
            </a:endParaRPr>
          </a:p>
          <a:p>
            <a:pPr lvl="0"/>
            <a:r>
              <a:rPr lang="ru-RU" sz="2400" b="1" i="1" dirty="0" smtClean="0">
                <a:solidFill>
                  <a:srgbClr val="002060"/>
                </a:solidFill>
              </a:rPr>
              <a:t>3. </a:t>
            </a:r>
            <a:r>
              <a:rPr lang="ru-RU" sz="2400" b="1" i="1" dirty="0">
                <a:solidFill>
                  <a:srgbClr val="002060"/>
                </a:solidFill>
              </a:rPr>
              <a:t>Послесловие </a:t>
            </a:r>
            <a:r>
              <a:rPr lang="ru-RU" sz="2400" dirty="0">
                <a:solidFill>
                  <a:srgbClr val="002060"/>
                </a:solidFill>
              </a:rPr>
              <a:t>или </a:t>
            </a:r>
            <a:r>
              <a:rPr lang="ru-RU" sz="2400" b="1" i="1" dirty="0">
                <a:solidFill>
                  <a:srgbClr val="002060"/>
                </a:solidFill>
              </a:rPr>
              <a:t> материалы для решения </a:t>
            </a:r>
            <a:r>
              <a:rPr lang="ru-RU" sz="2400" dirty="0">
                <a:solidFill>
                  <a:srgbClr val="002060"/>
                </a:solidFill>
              </a:rPr>
              <a:t>– завершающая часть «кейса», имеет вариативный характер, представляет дополнительную информацию, которая позволит лучше разобраться в «кейсе</a:t>
            </a:r>
            <a:r>
              <a:rPr lang="ru-RU" sz="2400" dirty="0" smtClean="0">
                <a:solidFill>
                  <a:srgbClr val="002060"/>
                </a:solidFill>
              </a:rPr>
              <a:t>». 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92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2976" y="1714488"/>
            <a:ext cx="68407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    </a:t>
            </a:r>
            <a:r>
              <a:rPr lang="ru-RU" sz="2400" b="1" dirty="0" smtClean="0">
                <a:solidFill>
                  <a:srgbClr val="002060"/>
                </a:solidFill>
              </a:rPr>
              <a:t>Урок </a:t>
            </a:r>
            <a:r>
              <a:rPr lang="ru-RU" sz="2400" b="1" dirty="0">
                <a:solidFill>
                  <a:srgbClr val="002060"/>
                </a:solidFill>
              </a:rPr>
              <a:t>литературного чтения в 1 классе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 </a:t>
            </a:r>
            <a:r>
              <a:rPr lang="ru-RU" sz="2400" b="1" dirty="0">
                <a:solidFill>
                  <a:srgbClr val="002060"/>
                </a:solidFill>
              </a:rPr>
              <a:t>использованием метода практического кейса на примере произведения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</a:t>
            </a:r>
            <a:r>
              <a:rPr lang="ru-RU" sz="2400" b="1" dirty="0">
                <a:solidFill>
                  <a:srgbClr val="002060"/>
                </a:solidFill>
              </a:rPr>
              <a:t>. Осеевой «Синие листья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  <a:r>
              <a:rPr lang="ru-RU" sz="2400" b="1" dirty="0"/>
              <a:t> </a:t>
            </a:r>
            <a:endParaRPr lang="ru-RU" sz="2400" b="1" dirty="0" smtClean="0"/>
          </a:p>
          <a:p>
            <a:r>
              <a:rPr lang="ru-RU" sz="2400" b="1" dirty="0">
                <a:solidFill>
                  <a:srgbClr val="002060"/>
                </a:solidFill>
              </a:rPr>
              <a:t> </a:t>
            </a:r>
          </a:p>
        </p:txBody>
      </p:sp>
      <p:sp>
        <p:nvSpPr>
          <p:cNvPr id="7170" name="AutoShape 2" descr="https://pandia.ru/text/80/648/images/img1_3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 descr="Ð´ÐµÐ²Ð¾ÑÐºÐ¸ ÑÐ¸ÑÑÑÑ Ð² Ð°Ð»ÑÐ±Ð¾Ð¼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040" y="3789040"/>
            <a:ext cx="2657803" cy="2799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31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252</TotalTime>
  <Words>639</Words>
  <Application>Microsoft Office PowerPoint</Application>
  <PresentationFormat>Экран (4:3)</PresentationFormat>
  <Paragraphs>158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Calibri</vt:lpstr>
      <vt:lpstr>Century Schoolbook</vt:lpstr>
      <vt:lpstr>Times New Roman</vt:lpstr>
      <vt:lpstr>Wingdings</vt:lpstr>
      <vt:lpstr>Wingdings 2</vt:lpstr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Зам3</cp:lastModifiedBy>
  <cp:revision>31</cp:revision>
  <dcterms:created xsi:type="dcterms:W3CDTF">2019-01-27T18:31:09Z</dcterms:created>
  <dcterms:modified xsi:type="dcterms:W3CDTF">2022-03-24T06:06:20Z</dcterms:modified>
</cp:coreProperties>
</file>