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  <p:sldMasterId id="2147483852" r:id="rId2"/>
  </p:sldMasterIdLst>
  <p:sldIdLst>
    <p:sldId id="256" r:id="rId3"/>
    <p:sldId id="257" r:id="rId4"/>
    <p:sldId id="258" r:id="rId5"/>
    <p:sldId id="259" r:id="rId6"/>
    <p:sldId id="260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1" r:id="rId21"/>
    <p:sldId id="262" r:id="rId22"/>
    <p:sldId id="263" r:id="rId23"/>
    <p:sldId id="280" r:id="rId24"/>
    <p:sldId id="265" r:id="rId25"/>
    <p:sldId id="26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568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368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180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100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44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318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17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41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412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673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7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13.11.2024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85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8458200" cy="266429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РЕШЕНИЕ УРАВНЕНИЙ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645024"/>
            <a:ext cx="5472608" cy="144360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подготовка к ОГЭ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</a:rPr>
              <a:t>9 </a:t>
            </a:r>
            <a:r>
              <a:rPr lang="ru-RU" sz="2800" b="1" dirty="0" smtClean="0">
                <a:solidFill>
                  <a:srgbClr val="C00000"/>
                </a:solidFill>
              </a:rPr>
              <a:t>класс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Учитель МОУ «</a:t>
            </a:r>
            <a:r>
              <a:rPr lang="ru-RU" sz="2800" b="1" dirty="0" err="1" smtClean="0">
                <a:solidFill>
                  <a:srgbClr val="002060"/>
                </a:solidFill>
              </a:rPr>
              <a:t>Рамешковская</a:t>
            </a:r>
            <a:r>
              <a:rPr lang="ru-RU" sz="2800" b="1" dirty="0" smtClean="0">
                <a:solidFill>
                  <a:srgbClr val="002060"/>
                </a:solidFill>
              </a:rPr>
              <a:t> СОШ» - Орлова Г.Б.</a:t>
            </a:r>
            <a:endParaRPr lang="ru-RU" sz="2800" b="1" dirty="0">
              <a:solidFill>
                <a:srgbClr val="002060"/>
              </a:solidFill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85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50420"/>
            <a:ext cx="8506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>
              <a:defRPr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Решение уравнения с использованием теоремы Виета.</a:t>
            </a: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907704" y="2060848"/>
                <a:ext cx="5616624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уравнение: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x² –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теореме, обратной теореме Виета: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  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 ∙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aseline="-25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3.</a:t>
                </a:r>
              </a:p>
              <a:p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060848"/>
                <a:ext cx="5616624" cy="341632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737" t="-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884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4082"/>
            <a:ext cx="6876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>
              <a:defRPr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Решение уравнения методом выделения полного квадрата.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08394" y="1070739"/>
                <a:ext cx="5827902" cy="5705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уравнение: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x² –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 – 2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∙ 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∙1 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+ 1² - 1² - 3 = 0</a:t>
                </a:r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endParaRPr lang="ru-RU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² – 2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∙ 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∙1 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+ 1²) - 1² - 3 = 0</a:t>
                </a:r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endParaRPr lang="ru-RU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(х−1)</m:t>
                        </m:r>
                      </m:e>
                      <m:sup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−4=0</m:t>
                    </m:r>
                  </m:oMath>
                </a14:m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endParaRPr lang="ru-RU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(х−1)</m:t>
                        </m:r>
                      </m:e>
                      <m:sup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endParaRPr lang="ru-RU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 х−1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- 2,         </a:t>
                </a:r>
                <a14:m>
                  <m:oMath xmlns:m="http://schemas.openxmlformats.org/officeDocument/2006/math">
                    <m:r>
                      <a:rPr lang="ru-RU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х−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=  2</a:t>
                </a:r>
              </a:p>
              <a:p>
                <a:endParaRPr lang="ru-RU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  х</m:t>
                        </m:r>
                      </m:e>
                      <m:sub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-1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b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  <a:p>
                <a:endParaRPr lang="ru-RU" sz="2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b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000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b>
                        <m:r>
                          <a:rPr lang="ru-RU" sz="200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3.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394" y="1070739"/>
                <a:ext cx="5827902" cy="570515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569" t="-8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345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 flipH="1" flipV="1">
            <a:off x="683568" y="1002794"/>
            <a:ext cx="7416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>
              <a:defRPr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 algn="ctr"/>
            <a:r>
              <a:rPr lang="ru-RU" sz="5400" dirty="0"/>
              <a:t>Графическое решение квадратного </a:t>
            </a:r>
            <a:r>
              <a:rPr lang="ru-RU" sz="5400" dirty="0" smtClean="0"/>
              <a:t>уравнения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x² </a:t>
            </a:r>
            <a:r>
              <a:rPr lang="en-US" sz="5400" dirty="0"/>
              <a:t>– </a:t>
            </a:r>
            <a:r>
              <a:rPr lang="ru-RU" sz="5400" dirty="0"/>
              <a:t>2x - 3 = </a:t>
            </a:r>
            <a:r>
              <a:rPr lang="ru-RU" sz="5400" dirty="0" smtClean="0"/>
              <a:t>0.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6355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611560" y="764704"/>
                <a:ext cx="2996952" cy="5256584"/>
              </a:xfrm>
            </p:spPr>
            <p:txBody>
              <a:bodyPr>
                <a:normAutofit fontScale="77500" lnSpcReduction="20000"/>
              </a:bodyPr>
              <a:lstStyle/>
              <a:p>
                <a:pPr marL="45720" indent="0">
                  <a:buNone/>
                </a:pPr>
                <a:r>
                  <a:rPr lang="ru-RU" b="1" i="1" dirty="0" smtClean="0">
                    <a:solidFill>
                      <a:srgbClr val="C00000"/>
                    </a:solidFill>
                  </a:rPr>
                  <a:t>Решите уравнение</a:t>
                </a:r>
              </a:p>
              <a:p>
                <a:pPr marL="45720" indent="0">
                  <a:buNone/>
                </a:pPr>
                <a:r>
                  <a:rPr lang="ru-RU" b="1" i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ru-RU" sz="2400" dirty="0">
                    <a:solidFill>
                      <a:srgbClr val="C00000"/>
                    </a:solidFill>
                  </a:rPr>
                  <a:t>x² </a:t>
                </a:r>
                <a:r>
                  <a:rPr lang="en-US" sz="2400" dirty="0">
                    <a:solidFill>
                      <a:srgbClr val="C00000"/>
                    </a:solidFill>
                  </a:rPr>
                  <a:t>– </a:t>
                </a:r>
                <a:r>
                  <a:rPr lang="ru-RU" sz="2400" dirty="0">
                    <a:solidFill>
                      <a:srgbClr val="C00000"/>
                    </a:solidFill>
                  </a:rPr>
                  <a:t>2x - 3 = </a:t>
                </a:r>
                <a:r>
                  <a:rPr lang="ru-RU" sz="2400" dirty="0" smtClean="0">
                    <a:solidFill>
                      <a:srgbClr val="C00000"/>
                    </a:solidFill>
                  </a:rPr>
                  <a:t>0</a:t>
                </a:r>
              </a:p>
              <a:p>
                <a:pPr marL="45720" indent="0">
                  <a:buNone/>
                </a:pPr>
                <a:r>
                  <a:rPr lang="ru-RU" sz="2400" dirty="0">
                    <a:solidFill>
                      <a:srgbClr val="C00000"/>
                    </a:solidFill>
                  </a:rPr>
                  <a:t/>
                </a:r>
                <a:br>
                  <a:rPr lang="ru-RU" sz="2400" dirty="0">
                    <a:solidFill>
                      <a:srgbClr val="C00000"/>
                    </a:solidFill>
                  </a:rPr>
                </a:br>
                <a:r>
                  <a:rPr lang="ru-RU" b="1" i="1" dirty="0" smtClean="0"/>
                  <a:t>1способ</a:t>
                </a:r>
                <a:r>
                  <a:rPr lang="ru-RU" dirty="0" smtClean="0"/>
                  <a:t>:</a:t>
                </a:r>
              </a:p>
              <a:p>
                <a:pPr marL="45720" indent="0">
                  <a:buNone/>
                </a:pPr>
                <a:endParaRPr lang="ru-RU" dirty="0" smtClean="0"/>
              </a:p>
              <a:p>
                <a:pPr marL="45720" indent="0">
                  <a:buNone/>
                </a:pPr>
                <a:r>
                  <a:rPr lang="ru-RU" b="1" dirty="0" smtClean="0"/>
                  <a:t>Построим график функции у = </a:t>
                </a:r>
                <a:r>
                  <a:rPr lang="ru-RU" sz="2000" b="1" dirty="0" smtClean="0"/>
                  <a:t>x² </a:t>
                </a:r>
                <a:r>
                  <a:rPr lang="en-US" sz="2000" b="1" dirty="0" smtClean="0"/>
                  <a:t>– </a:t>
                </a:r>
                <a:r>
                  <a:rPr lang="ru-RU" sz="2000" b="1" dirty="0" smtClean="0"/>
                  <a:t>2x – 3.</a:t>
                </a:r>
              </a:p>
              <a:p>
                <a:pPr marL="45720" indent="0">
                  <a:buNone/>
                </a:pPr>
                <a:r>
                  <a:rPr lang="ru-RU" b="1" dirty="0" smtClean="0"/>
                  <a:t>Вершина параболы:</a:t>
                </a:r>
              </a:p>
              <a:p>
                <a:pPr marL="45720" indent="0">
                  <a:buNone/>
                </a:pPr>
                <a:r>
                  <a:rPr lang="ru-RU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/>
                          </a:rPr>
                          <m:t>− </m:t>
                        </m:r>
                        <m:r>
                          <a:rPr lang="en-US" b="1" i="1">
                            <a:latin typeface="Cambria Math"/>
                          </a:rPr>
                          <m:t>𝒃</m:t>
                        </m:r>
                        <m:r>
                          <a:rPr lang="en-US" b="1" i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ru-RU" b="1" i="1">
                            <a:latin typeface="Cambria Math"/>
                          </a:rPr>
                          <m:t>𝟐</m:t>
                        </m:r>
                        <m:r>
                          <a:rPr lang="ru-RU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ru-RU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ru-RU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b="1" dirty="0"/>
                  <a:t> </a:t>
                </a:r>
                <a:r>
                  <a:rPr lang="ru-RU" b="1" dirty="0" smtClean="0"/>
                  <a:t> = 1;</a:t>
                </a:r>
              </a:p>
              <a:p>
                <a:pPr marL="4572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ru-RU" b="1" i="1" smtClean="0">
                            <a:latin typeface="Cambria Math"/>
                          </a:rPr>
                          <m:t>у</m:t>
                        </m:r>
                      </m:e>
                      <m:sub>
                        <m:r>
                          <a:rPr lang="ru-RU" b="1" i="1" smtClean="0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b="1" dirty="0" smtClean="0"/>
                  <a:t> = у(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en-US" b="1" i="1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b="1" dirty="0" smtClean="0"/>
                  <a:t>) = у(1) = - 4.</a:t>
                </a:r>
                <a:endParaRPr lang="ru-RU" b="1" dirty="0"/>
              </a:p>
              <a:p>
                <a:pPr marL="45720" indent="0">
                  <a:buNone/>
                </a:pPr>
                <a:r>
                  <a:rPr lang="ru-RU" b="1" dirty="0" smtClean="0"/>
                  <a:t>Точка </a:t>
                </a:r>
                <a:r>
                  <a:rPr lang="ru-RU" b="1" dirty="0"/>
                  <a:t>(1;-4), а осью параболы – прямая </a:t>
                </a:r>
                <a:r>
                  <a:rPr lang="ru-RU" b="1" dirty="0" smtClean="0"/>
                  <a:t>x=1</a:t>
                </a:r>
              </a:p>
              <a:p>
                <a:pPr marL="45720" indent="0">
                  <a:buNone/>
                </a:pPr>
                <a:r>
                  <a:rPr lang="ru-RU" b="1" dirty="0"/>
                  <a:t>Корнями </a:t>
                </a:r>
                <a:r>
                  <a:rPr lang="ru-RU" b="1" dirty="0" smtClean="0"/>
                  <a:t>уравнения </a:t>
                </a:r>
              </a:p>
              <a:p>
                <a:pPr marL="45720" indent="0">
                  <a:buNone/>
                </a:pPr>
                <a:r>
                  <a:rPr lang="ru-RU" b="1" dirty="0" smtClean="0"/>
                  <a:t> </a:t>
                </a:r>
                <a:r>
                  <a:rPr lang="ru-RU" sz="2000" b="1" dirty="0"/>
                  <a:t>x² </a:t>
                </a:r>
                <a:r>
                  <a:rPr lang="en-US" sz="2000" b="1" dirty="0"/>
                  <a:t>– </a:t>
                </a:r>
                <a:r>
                  <a:rPr lang="ru-RU" sz="2000" b="1" dirty="0"/>
                  <a:t>2x - 3 = 0</a:t>
                </a:r>
                <a:br>
                  <a:rPr lang="ru-RU" sz="2000" b="1" dirty="0"/>
                </a:br>
                <a:r>
                  <a:rPr lang="ru-RU" b="1" dirty="0" smtClean="0"/>
                  <a:t>являются абсциссы  точек пересечения параболы с осью х; значит, корни уравнения</a:t>
                </a:r>
              </a:p>
              <a:p>
                <a:pPr marL="45720" indent="0">
                  <a:buNone/>
                </a:pPr>
                <a:r>
                  <a:rPr lang="ru-RU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b="1" i="1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b="1" i="1">
                        <a:latin typeface="Cambria Math"/>
                      </a:rPr>
                      <m:t> </m:t>
                    </m:r>
                  </m:oMath>
                </a14:m>
                <a:r>
                  <a:rPr lang="ru-RU" b="1" dirty="0"/>
                  <a:t>= </a:t>
                </a:r>
                <a:r>
                  <a:rPr lang="ru-RU" b="1" dirty="0" smtClean="0"/>
                  <a:t>- 1;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b="1" i="1"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b="1" i="1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b="1" dirty="0"/>
                  <a:t> = </a:t>
                </a:r>
                <a:r>
                  <a:rPr lang="ru-RU" b="1" dirty="0" smtClean="0"/>
                  <a:t>3. </a:t>
                </a:r>
              </a:p>
              <a:p>
                <a:pPr marL="45720" indent="0">
                  <a:buNone/>
                </a:pPr>
                <a:endParaRPr lang="ru-RU" b="1" dirty="0" smtClean="0"/>
              </a:p>
              <a:p>
                <a:pPr marL="45720" indent="0">
                  <a:buNone/>
                </a:pPr>
                <a:endParaRPr lang="ru-RU" dirty="0"/>
              </a:p>
              <a:p>
                <a:pPr marL="4572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611560" y="764704"/>
                <a:ext cx="2996952" cy="5256584"/>
              </a:xfrm>
              <a:blipFill rotWithShape="1">
                <a:blip r:embed="rId2" cstate="print"/>
                <a:stretch>
                  <a:fillRect t="-1275" b="-4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2"/>
            <a:ext cx="4536504" cy="492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17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93694"/>
            <a:ext cx="4165802" cy="462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52358" y="836712"/>
                <a:ext cx="3096344" cy="5113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Решите уравнение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 x² </a:t>
                </a:r>
                <a:r>
                  <a:rPr lang="en-US" sz="1700" b="1" i="1" dirty="0">
                    <a:solidFill>
                      <a:srgbClr val="C00000"/>
                    </a:solidFill>
                  </a:rPr>
                  <a:t>– </a:t>
                </a:r>
                <a:r>
                  <a:rPr lang="ru-RU" sz="1700" b="1" i="1" dirty="0">
                    <a:solidFill>
                      <a:srgbClr val="C00000"/>
                    </a:solidFill>
                  </a:rPr>
                  <a:t>2x - 3 = 0</a:t>
                </a:r>
                <a:r>
                  <a:rPr lang="ru-RU" sz="1700" b="1" i="1" dirty="0" smtClean="0">
                    <a:solidFill>
                      <a:srgbClr val="C00000"/>
                    </a:solidFill>
                  </a:rPr>
                  <a:t>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endParaRPr lang="ru-RU" sz="1700" b="1" i="1" dirty="0">
                  <a:solidFill>
                    <a:srgbClr val="C00000"/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2 способ:</a:t>
                </a:r>
                <a:b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</a:br>
                <a:endParaRPr lang="ru-RU" sz="1700" b="1" i="1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Преобразуем уравнение к виду x² =</a:t>
                </a:r>
                <a:r>
                  <a:rPr lang="en-US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2x + 3.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Построим </a:t>
                </a: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в одной системе координат графики функций у = x²  </a:t>
                </a:r>
                <a:r>
                  <a:rPr lang="ru-RU" sz="17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и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у = 2x + 3.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Они пересекаются в двух точках A(-1;1) и B(3;9).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Корнями уравнения служат абсциссы точек A и </a:t>
                </a:r>
                <a:r>
                  <a:rPr lang="en-US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B</a:t>
                </a:r>
                <a:r>
                  <a:rPr lang="ru-RU" sz="17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, значит корни уравнения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1700" b="1" i="1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= - 1;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= 3. 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</a:p>
              <a:p>
                <a:endParaRPr lang="ru-RU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358" y="836712"/>
                <a:ext cx="3096344" cy="511370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t="-1311" r="-23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218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11560" y="591071"/>
                <a:ext cx="2952328" cy="5846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Решите уравнение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 x² </a:t>
                </a:r>
                <a:r>
                  <a:rPr lang="en-US" sz="1700" b="1" i="1" dirty="0">
                    <a:solidFill>
                      <a:srgbClr val="C00000"/>
                    </a:solidFill>
                  </a:rPr>
                  <a:t>– </a:t>
                </a:r>
                <a:r>
                  <a:rPr lang="ru-RU" sz="1700" b="1" i="1" dirty="0">
                    <a:solidFill>
                      <a:srgbClr val="C00000"/>
                    </a:solidFill>
                  </a:rPr>
                  <a:t>2x - 3 = 0.</a:t>
                </a:r>
              </a:p>
              <a:p>
                <a:pPr marL="45720"/>
                <a:endParaRPr lang="ru-RU" i="1" dirty="0">
                  <a:solidFill>
                    <a:prstClr val="black"/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3 способ: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endParaRPr lang="ru-RU" sz="1700" b="1" i="1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Преобразуем уравнения к виду x² - 3 = </a:t>
                </a:r>
                <a:r>
                  <a:rPr lang="en-US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2x 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Построим в одной системе координат графики функций 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у = x² - 3 и у = 2x.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Они 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пересекаются в двух точках A(-1;-2) и </a:t>
                </a: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  В 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(3;6</a:t>
                </a: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).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Корнями уравнения являются абсциссы точек  А и В, поэтому  корни уравнения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1700" b="1" i="1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= - 1;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= 3. 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</a:p>
              <a:p>
                <a:endParaRPr lang="ru-RU" dirty="0">
                  <a:solidFill>
                    <a:prstClr val="black"/>
                  </a:solidFill>
                </a:endParaRPr>
              </a:p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91071"/>
                <a:ext cx="2952328" cy="584621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11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570" y="591071"/>
            <a:ext cx="4475850" cy="478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17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39553" y="535571"/>
                <a:ext cx="3384375" cy="5229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Решите уравнение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 x² </a:t>
                </a:r>
                <a:r>
                  <a:rPr lang="en-US" sz="1700" b="1" i="1" dirty="0">
                    <a:solidFill>
                      <a:srgbClr val="C00000"/>
                    </a:solidFill>
                  </a:rPr>
                  <a:t>– </a:t>
                </a:r>
                <a:r>
                  <a:rPr lang="ru-RU" sz="1700" b="1" i="1" dirty="0">
                    <a:solidFill>
                      <a:srgbClr val="C00000"/>
                    </a:solidFill>
                  </a:rPr>
                  <a:t>2x - 3 = 0</a:t>
                </a:r>
                <a:r>
                  <a:rPr lang="ru-RU" sz="1700" b="1" i="1" dirty="0" smtClean="0">
                    <a:solidFill>
                      <a:srgbClr val="C00000"/>
                    </a:solidFill>
                  </a:rPr>
                  <a:t>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endParaRPr lang="ru-RU" sz="1700" b="1" i="1" dirty="0">
                  <a:solidFill>
                    <a:srgbClr val="C00000"/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4 способ: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endParaRPr lang="ru-RU" sz="1700" b="1" i="1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Преобразуем уравнения к виду x² - 2x + 1 = 4, т. е.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(х−1)</m:t>
                        </m:r>
                      </m:e>
                      <m:sup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= 4.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Построим в одной системе координат графики функций 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(х−1)</m:t>
                        </m:r>
                      </m:e>
                      <m:sup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и у = 4.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Они пересекаются в точках  А(-1;4) и В(3;4).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Корнями уравнений служат абсциссы точек  А и В, поэтому корни уравнения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700" b="1" i="1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= - 1;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= 3. 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</a:p>
              <a:p>
                <a:pPr marL="45720"/>
                <a:endParaRPr lang="ru-RU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3" y="535571"/>
                <a:ext cx="3384375" cy="5229380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1282" r="-18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411434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894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83568" y="692696"/>
                <a:ext cx="3168352" cy="5285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Решите уравнение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srgbClr val="C00000"/>
                    </a:solidFill>
                  </a:rPr>
                  <a:t> x² </a:t>
                </a:r>
                <a:r>
                  <a:rPr lang="en-US" sz="1700" b="1" i="1" dirty="0">
                    <a:solidFill>
                      <a:srgbClr val="C00000"/>
                    </a:solidFill>
                  </a:rPr>
                  <a:t>– </a:t>
                </a:r>
                <a:r>
                  <a:rPr lang="ru-RU" sz="1700" b="1" i="1" dirty="0">
                    <a:solidFill>
                      <a:srgbClr val="C00000"/>
                    </a:solidFill>
                  </a:rPr>
                  <a:t>2x - 3 = 0.</a:t>
                </a:r>
              </a:p>
              <a:p>
                <a:pPr marL="45720"/>
                <a:endParaRPr lang="ru-RU" i="1" dirty="0">
                  <a:solidFill>
                    <a:prstClr val="black"/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5 способ: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endParaRPr lang="ru-RU" sz="1700" b="1" i="1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Разделим </a:t>
                </a:r>
                <a:r>
                  <a:rPr lang="ru-RU" sz="1700" b="1" i="1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почленно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обе части уравнения на x, получим: х – 2 -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= 0;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х – 2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.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Построим в одной системе координат  гиперболу 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den>
                    </m:f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 и прямую у = х – 2.   </a:t>
                </a: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                     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        Графики пересекаются </a:t>
                </a: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в двух   точках А(-1;-3) и В(3;1). Корнями уравнений являются абсциссы точек А и В, следовательно, корни уравнения</a:t>
                </a:r>
              </a:p>
              <a:p>
                <a:pPr marL="45720">
                  <a:lnSpc>
                    <a:spcPct val="80000"/>
                  </a:lnSpc>
                  <a:spcBef>
                    <a:spcPct val="20000"/>
                  </a:spcBef>
                  <a:spcAft>
                    <a:spcPts val="300"/>
                  </a:spcAft>
                  <a:buClr>
                    <a:srgbClr val="F14124">
                      <a:lumMod val="75000"/>
                    </a:srgbClr>
                  </a:buClr>
                  <a:buSzPct val="130000"/>
                </a:pPr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700" b="1" i="1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= - 1;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1700" b="1" i="1"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1700" b="1" i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= 3. </a:t>
                </a:r>
                <a:r>
                  <a:rPr lang="ru-RU" sz="1700" b="1" i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   </a:t>
                </a:r>
                <a:endParaRPr lang="ru-RU" sz="1700" b="1" i="1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692696"/>
                <a:ext cx="3168352" cy="5285742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t="-1269" r="-962" b="-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92696"/>
            <a:ext cx="4392488" cy="475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19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12776"/>
            <a:ext cx="7920880" cy="3380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200" b="1" i="1" dirty="0">
                <a:solidFill>
                  <a:srgbClr val="C00000"/>
                </a:solidFill>
              </a:rPr>
              <a:t>Вывод: </a:t>
            </a:r>
          </a:p>
          <a:p>
            <a:pPr marL="45720">
              <a:lnSpc>
                <a:spcPct val="8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200" b="1" i="1" dirty="0">
                <a:solidFill>
                  <a:srgbClr val="C00000"/>
                </a:solidFill>
              </a:rPr>
              <a:t>Умение быстро и рационально решать квадратные уравнения необходимо для решения более сложных уравнений, например, дробно-рациональных уравнений, биквадратных уравнений, уравнений высших степеней.</a:t>
            </a:r>
          </a:p>
        </p:txBody>
      </p:sp>
    </p:spTree>
    <p:extLst>
      <p:ext uri="{BB962C8B-B14F-4D97-AF65-F5344CB8AC3E}">
        <p14:creationId xmlns:p14="http://schemas.microsoft.com/office/powerpoint/2010/main" val="54238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46378" y="188639"/>
                <a:ext cx="7990118" cy="4861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>
                    <a:solidFill>
                      <a:srgbClr val="C00000"/>
                    </a:solidFill>
                  </a:rPr>
                  <a:t>Решите </a:t>
                </a:r>
                <a:r>
                  <a:rPr lang="ru-RU" sz="2800" b="1" dirty="0" smtClean="0">
                    <a:solidFill>
                      <a:srgbClr val="C00000"/>
                    </a:solidFill>
                  </a:rPr>
                  <a:t>уравнения:</a:t>
                </a:r>
              </a:p>
              <a:p>
                <a:pPr algn="ctr"/>
                <a:r>
                  <a:rPr lang="ru-RU" sz="2800" b="1" dirty="0" smtClean="0">
                    <a:solidFill>
                      <a:srgbClr val="C00000"/>
                    </a:solidFill>
                    <a:sym typeface="Wingdings" pitchFamily="2" charset="2"/>
                  </a:rPr>
                  <a:t>(Задание ОГЭ - №21)</a:t>
                </a:r>
              </a:p>
              <a:p>
                <a:endParaRPr lang="ru-RU" sz="2800" b="1" dirty="0">
                  <a:solidFill>
                    <a:srgbClr val="C00000"/>
                  </a:solidFill>
                </a:endParaRPr>
              </a:p>
              <a:p>
                <a:r>
                  <a:rPr lang="ru-RU" sz="2800" b="1" dirty="0"/>
                  <a:t> </a:t>
                </a:r>
                <a:r>
                  <a:rPr lang="ru-RU" sz="2800" b="1" dirty="0" smtClean="0"/>
                  <a:t>№</a:t>
                </a:r>
                <a:r>
                  <a:rPr lang="ru-RU" sz="2800" b="1" dirty="0"/>
                  <a:t>1</a:t>
                </a:r>
                <a:r>
                  <a:rPr lang="ru-RU" sz="2800" b="1" dirty="0" smtClean="0"/>
                  <a:t>. </a:t>
                </a:r>
                <a:r>
                  <a:rPr lang="ru-RU" sz="2800" b="1" dirty="0"/>
                  <a:t>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800" b="1" dirty="0"/>
                  <a:t> – 2х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latin typeface="Cambria Math"/>
                          </a:rPr>
                          <m:t>𝟑</m:t>
                        </m:r>
                        <m:r>
                          <a:rPr lang="ru-RU" sz="2800" b="1" i="1">
                            <a:latin typeface="Cambria Math"/>
                          </a:rPr>
                          <m:t>−х</m:t>
                        </m:r>
                      </m:e>
                    </m:rad>
                  </m:oMath>
                </a14:m>
                <a:r>
                  <a:rPr lang="ru-RU" sz="28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latin typeface="Cambria Math"/>
                          </a:rPr>
                          <m:t>𝟑</m:t>
                        </m:r>
                        <m:r>
                          <a:rPr lang="ru-RU" sz="2800" b="1" i="1">
                            <a:latin typeface="Cambria Math"/>
                          </a:rPr>
                          <m:t>−х </m:t>
                        </m:r>
                      </m:e>
                    </m:rad>
                    <m:r>
                      <a:rPr lang="ru-RU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800" b="1" dirty="0"/>
                  <a:t>+ 8</a:t>
                </a:r>
              </a:p>
              <a:p>
                <a:endParaRPr lang="ru-RU" sz="2800" b="1" dirty="0"/>
              </a:p>
              <a:p>
                <a:r>
                  <a:rPr lang="ru-RU" sz="2800" b="1" dirty="0" smtClean="0"/>
                  <a:t>№2.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/>
                          </a:rPr>
                          <m:t>(х−</m:t>
                        </m:r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ru-RU" sz="2800" b="1" dirty="0"/>
                  <a:t>(х - 3) = 12(х - 2)</a:t>
                </a:r>
              </a:p>
              <a:p>
                <a:r>
                  <a:rPr lang="ru-RU" sz="2800" b="1" dirty="0"/>
                  <a:t> </a:t>
                </a:r>
              </a:p>
              <a:p>
                <a:r>
                  <a:rPr lang="ru-RU" sz="2800" b="1" dirty="0" smtClean="0"/>
                  <a:t>№3.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ru-RU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800" b="1" i="1"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>
                            <a:latin typeface="Cambria Math"/>
                          </a:rPr>
                          <m:t>−</m:t>
                        </m:r>
                        <m:r>
                          <a:rPr lang="ru-RU" sz="2800" b="1" i="1">
                            <a:latin typeface="Cambria Math"/>
                          </a:rPr>
                          <m:t>𝟐𝟓</m:t>
                        </m:r>
                        <m:r>
                          <a:rPr lang="ru-RU" sz="2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 </m:t>
                        </m:r>
                      </m:sup>
                    </m:sSup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/>
                          </a:rPr>
                          <m:t>+ ( </m:t>
                        </m:r>
                        <m:sSup>
                          <m:sSupPr>
                            <m:ctrlPr>
                              <a:rPr lang="ru-RU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800" b="1" i="1"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>
                            <a:latin typeface="Cambria Math"/>
                          </a:rPr>
                          <m:t>+</m:t>
                        </m:r>
                        <m:r>
                          <a:rPr lang="ru-RU" sz="2800" b="1" i="1">
                            <a:latin typeface="Cambria Math"/>
                          </a:rPr>
                          <m:t>𝟑</m:t>
                        </m:r>
                        <m:r>
                          <a:rPr lang="ru-RU" sz="2800" b="1" i="1">
                            <a:latin typeface="Cambria Math"/>
                          </a:rPr>
                          <m:t>х−</m:t>
                        </m:r>
                        <m:r>
                          <a:rPr lang="ru-RU" sz="2800" b="1" i="1">
                            <a:latin typeface="Cambria Math"/>
                          </a:rPr>
                          <m:t>𝟏𝟎</m:t>
                        </m:r>
                        <m:r>
                          <a:rPr lang="ru-RU" sz="2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ru-RU" sz="2800" b="1" dirty="0"/>
                  <a:t> = </a:t>
                </a:r>
                <a:r>
                  <a:rPr lang="ru-RU" sz="2800" b="1" dirty="0" smtClean="0"/>
                  <a:t>0</a:t>
                </a:r>
              </a:p>
              <a:p>
                <a:endParaRPr lang="ru-RU" sz="2800" b="1" dirty="0"/>
              </a:p>
              <a:p>
                <a:endParaRPr lang="ru-RU" dirty="0"/>
              </a:p>
              <a:p>
                <a:r>
                  <a:rPr lang="ru-RU" dirty="0"/>
                  <a:t> 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6378" y="188639"/>
                <a:ext cx="7990118" cy="486133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603" t="-11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266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484444"/>
            <a:ext cx="72728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Закончите предложения</a:t>
            </a:r>
            <a:r>
              <a:rPr lang="en-US" sz="2800" b="1" dirty="0">
                <a:solidFill>
                  <a:srgbClr val="C00000"/>
                </a:solidFill>
              </a:rPr>
              <a:t>:</a:t>
            </a:r>
            <a:endParaRPr lang="ru-RU" sz="2800" b="1" dirty="0">
              <a:solidFill>
                <a:srgbClr val="C00000"/>
              </a:solidFill>
            </a:endParaRPr>
          </a:p>
          <a:p>
            <a:endParaRPr lang="en-US" sz="2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800" b="1" dirty="0" smtClean="0"/>
              <a:t>1</a:t>
            </a:r>
            <a:r>
              <a:rPr lang="ru-RU" sz="2800" b="1" dirty="0" smtClean="0"/>
              <a:t>.  </a:t>
            </a:r>
            <a:r>
              <a:rPr lang="ru-RU" sz="2800" b="1" dirty="0"/>
              <a:t>Уравнение – это …</a:t>
            </a:r>
          </a:p>
          <a:p>
            <a:pPr>
              <a:buNone/>
            </a:pPr>
            <a:endParaRPr lang="ru-RU" sz="2800" b="1" dirty="0"/>
          </a:p>
          <a:p>
            <a:pPr>
              <a:buNone/>
            </a:pPr>
            <a:r>
              <a:rPr lang="ru-RU" sz="2800" b="1" dirty="0" smtClean="0"/>
              <a:t>2. </a:t>
            </a:r>
            <a:r>
              <a:rPr lang="ru-RU" sz="2800" b="1" dirty="0"/>
              <a:t>Корень уравнения – это…</a:t>
            </a:r>
          </a:p>
          <a:p>
            <a:pPr>
              <a:buNone/>
            </a:pPr>
            <a:endParaRPr lang="ru-RU" sz="2800" b="1" dirty="0"/>
          </a:p>
          <a:p>
            <a:pPr>
              <a:buNone/>
            </a:pPr>
            <a:r>
              <a:rPr lang="ru-RU" sz="2800" b="1" dirty="0" smtClean="0"/>
              <a:t>3.  </a:t>
            </a:r>
            <a:r>
              <a:rPr lang="ru-RU" sz="2800" b="1" dirty="0"/>
              <a:t>Решить уравнение – это значит …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8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388421" y="764704"/>
                <a:ext cx="6876256" cy="3836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/>
                  <a:t>№</a:t>
                </a:r>
                <a:r>
                  <a:rPr lang="ru-RU" sz="2800" b="1" dirty="0"/>
                  <a:t>4</a:t>
                </a:r>
                <a:r>
                  <a:rPr lang="ru-RU" sz="2800" b="1" dirty="0" smtClean="0"/>
                  <a:t>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sSup>
                          <m:sSupPr>
                            <m:ctrlPr>
                              <a:rPr lang="ru-RU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800" b="1" i="1"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>
                            <a:latin typeface="Cambria Math"/>
                          </a:rPr>
                          <m:t>+</m:t>
                        </m:r>
                        <m:r>
                          <a:rPr lang="ru-RU" sz="2800" b="1" i="1">
                            <a:latin typeface="Cambria Math"/>
                          </a:rPr>
                          <m:t>𝟕</m:t>
                        </m:r>
                        <m:r>
                          <a:rPr lang="ru-RU" sz="2800" b="1" i="1">
                            <a:latin typeface="Cambria Math"/>
                          </a:rPr>
                          <m:t>х+</m:t>
                        </m:r>
                        <m:r>
                          <a:rPr lang="ru-RU" sz="2800" b="1" i="1">
                            <a:latin typeface="Cambria Math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ru-RU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800" b="1" i="1"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>
                            <a:latin typeface="Cambria Math"/>
                          </a:rPr>
                          <m:t>−</m:t>
                        </m:r>
                        <m:r>
                          <a:rPr lang="ru-RU" sz="2800" b="1" i="1"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r>
                  <a:rPr lang="ru-RU" sz="2800" b="1" dirty="0"/>
                  <a:t> = </a:t>
                </a:r>
                <a:r>
                  <a:rPr lang="ru-RU" sz="2800" b="1" dirty="0" smtClean="0"/>
                  <a:t>1</a:t>
                </a:r>
              </a:p>
              <a:p>
                <a:endParaRPr lang="ru-RU" sz="2800" b="1" dirty="0"/>
              </a:p>
              <a:p>
                <a:r>
                  <a:rPr lang="ru-RU" sz="2800" b="1" dirty="0" smtClean="0"/>
                  <a:t>№5.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800" b="1" i="1" smtClean="0"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ru-RU" sz="2800" b="1" dirty="0"/>
                  <a:t> </a:t>
                </a:r>
                <a14:m>
                  <m:oMath xmlns:m="http://schemas.openxmlformats.org/officeDocument/2006/math">
                    <m:r>
                      <a:rPr lang="ru-RU" sz="2800" b="1" i="1">
                        <a:latin typeface="Cambria Math"/>
                      </a:rPr>
                      <m:t>−</m:t>
                    </m:r>
                  </m:oMath>
                </a14:m>
                <a:r>
                  <a:rPr lang="ru-RU" sz="2800" b="1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800" b="1" i="1">
                            <a:latin typeface="Cambria Math"/>
                          </a:rPr>
                          <m:t>(х−</m:t>
                        </m:r>
                        <m:r>
                          <a:rPr lang="ru-RU" sz="2800" b="1" i="1" smtClean="0">
                            <a:latin typeface="Cambria Math"/>
                          </a:rPr>
                          <m:t>𝟏</m:t>
                        </m:r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 </m:t>
                        </m:r>
                      </m:sup>
                    </m:sSup>
                  </m:oMath>
                </a14:m>
                <a:r>
                  <a:rPr lang="ru-RU" sz="2800" b="1" dirty="0" smtClean="0"/>
                  <a:t>= 0</a:t>
                </a:r>
                <a:endParaRPr lang="ru-RU" sz="2800" b="1" dirty="0"/>
              </a:p>
              <a:p>
                <a:endParaRPr lang="ru-RU" sz="2800" b="1" dirty="0" smtClean="0"/>
              </a:p>
              <a:p>
                <a:r>
                  <a:rPr lang="ru-RU" sz="2800" b="1" dirty="0" smtClean="0"/>
                  <a:t>№6.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latin typeface="Cambria Math"/>
                          </a:rPr>
                          <m:t>𝟔</m:t>
                        </m:r>
                        <m:r>
                          <a:rPr lang="ru-RU" sz="2800" b="1" i="1">
                            <a:latin typeface="Cambria Math"/>
                          </a:rPr>
                          <m:t>+</m:t>
                        </m:r>
                        <m:r>
                          <a:rPr lang="ru-RU" sz="2800" b="1" i="1">
                            <a:latin typeface="Cambria Math"/>
                          </a:rPr>
                          <m:t>𝟓</m:t>
                        </m:r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</m:e>
                    </m:rad>
                  </m:oMath>
                </a14:m>
                <a:r>
                  <a:rPr lang="ru-RU" sz="2800" b="1" dirty="0"/>
                  <a:t> = </a:t>
                </a:r>
                <a:r>
                  <a:rPr lang="ru-RU" sz="2800" b="1" dirty="0" smtClean="0"/>
                  <a:t>х</a:t>
                </a:r>
              </a:p>
              <a:p>
                <a:r>
                  <a:rPr lang="ru-RU" sz="2800" b="1" dirty="0" smtClean="0"/>
                  <a:t> </a:t>
                </a:r>
                <a:r>
                  <a:rPr lang="ru-RU" sz="2800" dirty="0"/>
                  <a:t>(Если уравнение имеет более одного корня, в ответе запишите меньший из корней.)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421" y="764704"/>
                <a:ext cx="6876256" cy="3836563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862" b="-36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152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303497"/>
            <a:ext cx="72311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Самостоятельная </a:t>
            </a:r>
            <a:r>
              <a:rPr lang="ru-RU" sz="2800" b="1" dirty="0" smtClean="0">
                <a:solidFill>
                  <a:srgbClr val="C00000"/>
                </a:solidFill>
              </a:rPr>
              <a:t>работа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по теме «Уравнение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(на примерах заданий </a:t>
            </a:r>
            <a:r>
              <a:rPr lang="ru-RU" sz="2800" b="1" dirty="0" err="1">
                <a:solidFill>
                  <a:srgbClr val="C00000"/>
                </a:solidFill>
              </a:rPr>
              <a:t>КИМов</a:t>
            </a:r>
            <a:r>
              <a:rPr lang="ru-RU" sz="2800" b="1" dirty="0">
                <a:solidFill>
                  <a:srgbClr val="C00000"/>
                </a:solidFill>
              </a:rPr>
              <a:t> ОГЭ)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1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043608" y="116632"/>
                <a:ext cx="3801616" cy="6480720"/>
              </a:xfrm>
              <a:ln>
                <a:solidFill>
                  <a:srgbClr val="0070C0"/>
                </a:solidFill>
              </a:ln>
            </p:spPr>
            <p:txBody>
              <a:bodyPr>
                <a:noAutofit/>
              </a:bodyPr>
              <a:lstStyle/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Вариант 1</a:t>
                </a:r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1</a:t>
                </a:r>
                <a:r>
                  <a:rPr lang="ru-RU" sz="2000" dirty="0"/>
                  <a:t>.Найдите корень уравнения:    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b="1" dirty="0" smtClean="0"/>
                  <a:t>2 </a:t>
                </a:r>
                <a:r>
                  <a:rPr lang="ru-RU" sz="2000" b="1" dirty="0"/>
                  <a:t>+ 3x = − 7x </a:t>
                </a:r>
                <a:r>
                  <a:rPr lang="ru-RU" sz="2000" b="1" dirty="0" smtClean="0"/>
                  <a:t>− </a:t>
                </a:r>
                <a:r>
                  <a:rPr lang="ru-RU" sz="2000" b="1" dirty="0"/>
                  <a:t>5.</a:t>
                </a:r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2. </a:t>
                </a:r>
                <a:r>
                  <a:rPr lang="ru-RU" sz="2000" dirty="0"/>
                  <a:t>Решите уравнение: 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dirty="0" smtClean="0"/>
                  <a:t>  </a:t>
                </a:r>
                <a:r>
                  <a:rPr lang="ru-RU" sz="2000" b="1" dirty="0"/>
                  <a:t> (− 5x − 3)(2x − 1) = 0.</a:t>
                </a:r>
              </a:p>
              <a:p>
                <a:pPr marL="82296" indent="0">
                  <a:buNone/>
                </a:pPr>
                <a:r>
                  <a:rPr lang="ru-RU" sz="2000" i="1" dirty="0" smtClean="0"/>
                  <a:t>Если </a:t>
                </a:r>
                <a:r>
                  <a:rPr lang="ru-RU" sz="2000" i="1" dirty="0"/>
                  <a:t>уравнение имеет более одного корня, в ответ запишите меньший </a:t>
                </a:r>
                <a:br>
                  <a:rPr lang="ru-RU" sz="2000" i="1" dirty="0"/>
                </a:br>
                <a:r>
                  <a:rPr lang="ru-RU" sz="2000" i="1" dirty="0"/>
                  <a:t>из корней.</a:t>
                </a:r>
                <a:endParaRPr lang="ru-RU" sz="2000" dirty="0"/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3.</a:t>
                </a:r>
                <a:r>
                  <a:rPr lang="ru-RU" sz="2000" dirty="0"/>
                  <a:t>Решите уравнение: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dirty="0" smtClean="0"/>
                  <a:t>  </a:t>
                </a:r>
                <a:r>
                  <a:rPr lang="ru-RU" sz="2000" dirty="0"/>
                  <a:t> </a:t>
                </a:r>
                <a:r>
                  <a:rPr lang="ru-RU" sz="2000" b="1" dirty="0"/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b="1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0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000" b="1" dirty="0"/>
                  <a:t> − 20x = 0.</a:t>
                </a:r>
              </a:p>
              <a:p>
                <a:pPr marL="82296" indent="0">
                  <a:buNone/>
                </a:pPr>
                <a:r>
                  <a:rPr lang="ru-RU" sz="2000" i="1" dirty="0"/>
                  <a:t>Если уравнение имеет более одного корня, в ответ запишите больший </a:t>
                </a:r>
                <a:br>
                  <a:rPr lang="ru-RU" sz="2000" i="1" dirty="0"/>
                </a:br>
                <a:r>
                  <a:rPr lang="ru-RU" sz="2000" i="1" dirty="0"/>
                  <a:t>из корней.</a:t>
                </a:r>
                <a:endParaRPr lang="ru-RU" sz="2000" dirty="0"/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4.</a:t>
                </a:r>
                <a:r>
                  <a:rPr lang="ru-RU" sz="2000" dirty="0"/>
                  <a:t>Решите уравнение: 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dirty="0"/>
                  <a:t> </a:t>
                </a:r>
                <a14:m>
                  <m:oMath xmlns:m="http://schemas.openxmlformats.org/officeDocument/2006/math">
                    <m:r>
                      <a:rPr lang="ru-RU" sz="2000" b="0" i="1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ru-RU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b="1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0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/>
                  <a:t> – 3х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latin typeface="Cambria Math"/>
                          </a:rPr>
                          <m:t>𝟔</m:t>
                        </m:r>
                        <m:r>
                          <a:rPr lang="ru-RU" sz="2000" b="1" i="1">
                            <a:latin typeface="Cambria Math"/>
                          </a:rPr>
                          <m:t>−х</m:t>
                        </m:r>
                      </m:e>
                    </m:rad>
                  </m:oMath>
                </a14:m>
                <a:r>
                  <a:rPr lang="ru-RU" sz="20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latin typeface="Cambria Math"/>
                          </a:rPr>
                          <m:t>𝟔</m:t>
                        </m:r>
                        <m:r>
                          <a:rPr lang="ru-RU" sz="2000" b="1" i="1">
                            <a:latin typeface="Cambria Math"/>
                          </a:rPr>
                          <m:t>−х </m:t>
                        </m:r>
                      </m:e>
                    </m:rad>
                    <m:r>
                      <a:rPr lang="ru-RU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000" b="1" dirty="0"/>
                  <a:t>+28.</a:t>
                </a:r>
              </a:p>
              <a:p>
                <a:pPr marL="82296" indent="0">
                  <a:buNone/>
                </a:pPr>
                <a:endParaRPr lang="ru-RU" sz="2000" b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043608" y="116632"/>
                <a:ext cx="3801616" cy="6480720"/>
              </a:xfrm>
              <a:blipFill rotWithShape="1">
                <a:blip r:embed="rId2" cstate="print"/>
                <a:stretch>
                  <a:fillRect t="-376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860032" y="116632"/>
                <a:ext cx="4032448" cy="6480720"/>
              </a:xfrm>
              <a:ln>
                <a:solidFill>
                  <a:srgbClr val="0070C0"/>
                </a:solidFill>
              </a:ln>
            </p:spPr>
            <p:txBody>
              <a:bodyPr>
                <a:noAutofit/>
              </a:bodyPr>
              <a:lstStyle/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Вариант </a:t>
                </a:r>
                <a:r>
                  <a:rPr lang="ru-RU" sz="2000" b="1" dirty="0" smtClean="0">
                    <a:solidFill>
                      <a:srgbClr val="C00000"/>
                    </a:solidFill>
                  </a:rPr>
                  <a:t>2</a:t>
                </a:r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1</a:t>
                </a:r>
                <a:r>
                  <a:rPr lang="ru-RU" sz="2000" dirty="0"/>
                  <a:t>.Найдите корень уравнения: 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b="1" dirty="0" smtClean="0"/>
                  <a:t> </a:t>
                </a:r>
                <a:r>
                  <a:rPr lang="ru-RU" sz="2000" b="1" dirty="0"/>
                  <a:t> 9 + 8x = 6x − 2. </a:t>
                </a:r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2</a:t>
                </a:r>
                <a:r>
                  <a:rPr lang="ru-RU" sz="2000" dirty="0"/>
                  <a:t>.Решите уравнение: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dirty="0" smtClean="0"/>
                  <a:t>  </a:t>
                </a:r>
                <a:r>
                  <a:rPr lang="ru-RU" sz="2000" b="1" dirty="0"/>
                  <a:t> (− x − 4)(3x + 3) = 0.</a:t>
                </a:r>
              </a:p>
              <a:p>
                <a:pPr marL="82296" indent="0">
                  <a:buNone/>
                </a:pPr>
                <a:r>
                  <a:rPr lang="ru-RU" sz="2000" i="1" dirty="0"/>
                  <a:t>Если уравнение имеет более одного корня, в ответ запишите больший </a:t>
                </a:r>
                <a:br>
                  <a:rPr lang="ru-RU" sz="2000" i="1" dirty="0"/>
                </a:br>
                <a:r>
                  <a:rPr lang="ru-RU" sz="2000" i="1" dirty="0"/>
                  <a:t>из корней.</a:t>
                </a:r>
                <a:endParaRPr lang="ru-RU" sz="2000" dirty="0"/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3</a:t>
                </a:r>
                <a:r>
                  <a:rPr lang="ru-RU" sz="2000" dirty="0"/>
                  <a:t>.Решите </a:t>
                </a:r>
                <a:r>
                  <a:rPr lang="ru-RU" sz="2000" dirty="0" smtClean="0"/>
                  <a:t>уравнение</a:t>
                </a:r>
                <a:r>
                  <a:rPr lang="ru-RU" sz="2000" dirty="0"/>
                  <a:t>: 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dirty="0" smtClean="0"/>
                  <a:t>  </a:t>
                </a:r>
                <a:r>
                  <a:rPr lang="ru-RU" sz="2000" dirty="0"/>
                  <a:t> </a:t>
                </a:r>
                <a:r>
                  <a:rPr lang="ru-RU" sz="2000" b="1" dirty="0"/>
                  <a:t>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b="1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0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000" b="1" dirty="0"/>
                  <a:t> + 20x =0.</a:t>
                </a:r>
              </a:p>
              <a:p>
                <a:pPr marL="82296" indent="0">
                  <a:buNone/>
                </a:pPr>
                <a:r>
                  <a:rPr lang="ru-RU" sz="2000" i="1" dirty="0"/>
                  <a:t>Если уравнение имеет более одного корня, в ответ запишите меньший </a:t>
                </a:r>
                <a:br>
                  <a:rPr lang="ru-RU" sz="2000" i="1" dirty="0"/>
                </a:br>
                <a:r>
                  <a:rPr lang="ru-RU" sz="2000" i="1" dirty="0"/>
                  <a:t>из корней.</a:t>
                </a:r>
                <a:endParaRPr lang="ru-RU" sz="2000" dirty="0"/>
              </a:p>
              <a:p>
                <a:pPr marL="82296" indent="0">
                  <a:buNone/>
                </a:pPr>
                <a:r>
                  <a:rPr lang="ru-RU" sz="2000" b="1" dirty="0">
                    <a:solidFill>
                      <a:srgbClr val="C00000"/>
                    </a:solidFill>
                  </a:rPr>
                  <a:t>4</a:t>
                </a:r>
                <a:r>
                  <a:rPr lang="ru-RU" sz="2000" dirty="0"/>
                  <a:t>.Решите урав­не­ние:    </a:t>
                </a:r>
                <a:endParaRPr lang="ru-RU" sz="2000" dirty="0" smtClean="0"/>
              </a:p>
              <a:p>
                <a:pPr marL="82296" indent="0">
                  <a:buNone/>
                </a:pPr>
                <a:r>
                  <a:rPr lang="ru-RU" sz="2000" dirty="0"/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ru-RU" sz="2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000" b="1" i="1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20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000" b="1" dirty="0"/>
                  <a:t> – 2х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latin typeface="Cambria Math"/>
                          </a:rPr>
                          <m:t>𝟒</m:t>
                        </m:r>
                        <m:r>
                          <a:rPr lang="ru-RU" sz="2000" b="1" i="1">
                            <a:latin typeface="Cambria Math"/>
                          </a:rPr>
                          <m:t>−х</m:t>
                        </m:r>
                      </m:e>
                    </m:rad>
                  </m:oMath>
                </a14:m>
                <a:r>
                  <a:rPr lang="ru-RU" sz="20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latin typeface="Cambria Math"/>
                          </a:rPr>
                          <m:t>𝟒</m:t>
                        </m:r>
                        <m:r>
                          <a:rPr lang="ru-RU" sz="2000" b="1" i="1">
                            <a:latin typeface="Cambria Math"/>
                          </a:rPr>
                          <m:t>−х </m:t>
                        </m:r>
                      </m:e>
                    </m:rad>
                    <m:r>
                      <a:rPr lang="ru-RU" sz="2000" b="1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2000" b="1" dirty="0"/>
                  <a:t>+ 15.</a:t>
                </a:r>
              </a:p>
              <a:p>
                <a:endParaRPr lang="ru-RU" sz="2000" dirty="0"/>
              </a:p>
              <a:p>
                <a:pPr marL="82296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860032" y="116632"/>
                <a:ext cx="4032448" cy="6480720"/>
              </a:xfrm>
              <a:blipFill rotWithShape="1">
                <a:blip r:embed="rId3" cstate="print"/>
                <a:stretch>
                  <a:fillRect t="-376" r="-301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429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320"/>
            <a:ext cx="774606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Проверь себя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82296" indent="0">
              <a:buNone/>
            </a:pPr>
            <a:r>
              <a:rPr lang="ru-RU" b="1" dirty="0">
                <a:solidFill>
                  <a:srgbClr val="C00000"/>
                </a:solidFill>
              </a:rPr>
              <a:t>Вариант 1</a:t>
            </a:r>
          </a:p>
          <a:p>
            <a:pPr marL="82296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82296" indent="0">
              <a:buNone/>
            </a:pPr>
            <a:r>
              <a:rPr lang="ru-RU" b="1" dirty="0">
                <a:solidFill>
                  <a:srgbClr val="C00000"/>
                </a:solidFill>
              </a:rPr>
              <a:t>Вариант </a:t>
            </a:r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28860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240" y="2197452"/>
            <a:ext cx="28098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635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7646" y="1052736"/>
            <a:ext cx="6219523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На уроке повторили: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линейные уравнения,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квадратные </a:t>
            </a:r>
            <a:r>
              <a:rPr lang="ru-RU" sz="2800" b="1" dirty="0"/>
              <a:t>уравнения</a:t>
            </a:r>
            <a:r>
              <a:rPr lang="ru-RU" sz="2800" b="1" dirty="0" smtClean="0"/>
              <a:t>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биквадратные </a:t>
            </a:r>
            <a:r>
              <a:rPr lang="ru-RU" sz="2800" b="1" dirty="0"/>
              <a:t>уравнения</a:t>
            </a:r>
            <a:r>
              <a:rPr lang="ru-RU" sz="2800" b="1" dirty="0" smtClean="0"/>
              <a:t>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дробно-рациональные </a:t>
            </a:r>
            <a:r>
              <a:rPr lang="ru-RU" sz="2800" b="1" dirty="0"/>
              <a:t>уравнения</a:t>
            </a:r>
            <a:r>
              <a:rPr lang="ru-RU" sz="2800" b="1" dirty="0" smtClean="0"/>
              <a:t>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иррациональные уравнения, 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 уравнения с модулем,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комбинированные уравнения.</a:t>
            </a:r>
            <a:endParaRPr lang="ru-RU" sz="2800" b="1" dirty="0"/>
          </a:p>
          <a:p>
            <a:pPr marL="457200" indent="-457200">
              <a:buFontTx/>
              <a:buChar char="-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6463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6632"/>
            <a:ext cx="691276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1</a:t>
            </a:r>
            <a:r>
              <a:rPr lang="ru-RU" sz="2800" b="1" dirty="0" smtClean="0">
                <a:solidFill>
                  <a:srgbClr val="C00000"/>
                </a:solidFill>
              </a:rPr>
              <a:t>. Решите </a:t>
            </a:r>
            <a:r>
              <a:rPr lang="ru-RU" sz="2800" b="1" dirty="0">
                <a:solidFill>
                  <a:srgbClr val="C00000"/>
                </a:solidFill>
              </a:rPr>
              <a:t>устно уравнения:</a:t>
            </a:r>
            <a:endParaRPr lang="ru-RU" sz="28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1)  6х + 42 = 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2)  2х – 9 = 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3)  -4х + 1=0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4)   6х – 8 = 7х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5)  10х – 12 = 8х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6)  5(х – 3) = 5х – 15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7)  2х - 12 = 2х + 8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какому типу относятся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приведенные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выше уравнения?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19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6632"/>
            <a:ext cx="8028384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2. Решите устно уравнения:</a:t>
            </a:r>
            <a:endParaRPr lang="ru-RU" sz="28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1)  х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+ 5х=0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2)  х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-25=0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3)  - х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+ 7 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4)   х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+ 16 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5)  х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- 8х + 15=0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6)  х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- 10х + 25=0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7)  ( х + 4 )( х – 6 )=0</a:t>
            </a:r>
            <a:r>
              <a:rPr lang="ru-RU" b="1" dirty="0"/>
              <a:t> </a:t>
            </a:r>
            <a:endParaRPr lang="ru-RU" dirty="0"/>
          </a:p>
          <a:p>
            <a:r>
              <a:rPr lang="ru-RU" sz="2800" dirty="0"/>
              <a:t>К какому типу относятся приведенные выше уравнения?</a:t>
            </a:r>
          </a:p>
          <a:p>
            <a:r>
              <a:rPr lang="ru-RU" sz="2800" dirty="0"/>
              <a:t>Какие квадратные уравнения являются полными ? Какие неполными?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6821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03648" y="135065"/>
                <a:ext cx="7056784" cy="6779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C00000"/>
                    </a:solidFill>
                  </a:rPr>
                  <a:t>3.Решите устно уравнения:</a:t>
                </a:r>
                <a:endParaRPr lang="ru-RU" sz="2800" dirty="0">
                  <a:solidFill>
                    <a:srgbClr val="C0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sz="2800" b="1" dirty="0"/>
                  <a:t>1)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latin typeface="Cambria Math"/>
                          </a:rPr>
                          <m:t>х−</m:t>
                        </m:r>
                        <m:r>
                          <a:rPr lang="ru-RU" sz="2800" b="1" i="1" smtClean="0">
                            <a:latin typeface="Cambria Math"/>
                          </a:rPr>
                          <m:t>𝟎</m:t>
                        </m:r>
                        <m:r>
                          <a:rPr lang="ru-RU" sz="2800" b="1" i="1" smtClean="0">
                            <a:latin typeface="Cambria Math"/>
                          </a:rPr>
                          <m:t>,</m:t>
                        </m:r>
                        <m:r>
                          <a:rPr lang="en-US" sz="2800" b="1" i="1">
                            <a:latin typeface="Cambria Math"/>
                          </a:rPr>
                          <m:t>𝟖</m:t>
                        </m:r>
                      </m:e>
                    </m:rad>
                  </m:oMath>
                </a14:m>
                <a:r>
                  <a:rPr lang="en-US" sz="2800" b="1" dirty="0"/>
                  <a:t> = 5                          </a:t>
                </a:r>
                <a:endParaRPr lang="ru-RU" sz="2800" dirty="0"/>
              </a:p>
              <a:p>
                <a:pPr>
                  <a:lnSpc>
                    <a:spcPct val="150000"/>
                  </a:lnSpc>
                </a:pPr>
                <a:r>
                  <a:rPr lang="en-US" sz="2800" b="1" dirty="0"/>
                  <a:t>2)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800" b="1" i="1" smtClean="0">
                            <a:latin typeface="Cambria Math"/>
                          </a:rPr>
                          <m:t>𝟑</m:t>
                        </m:r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  <m:r>
                          <a:rPr lang="ru-RU" sz="2800" b="1" i="1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sz="2800" b="1" i="1" dirty="0"/>
                  <a:t>= - 6</a:t>
                </a:r>
                <a:endParaRPr lang="ru-RU" sz="2800" dirty="0"/>
              </a:p>
              <a:p>
                <a:pPr>
                  <a:lnSpc>
                    <a:spcPct val="150000"/>
                  </a:lnSpc>
                </a:pPr>
                <a:r>
                  <a:rPr lang="en-US" sz="2800" b="1" dirty="0"/>
                  <a:t>3)  | 2</a:t>
                </a:r>
                <a:r>
                  <a:rPr lang="en-US" sz="2800" b="1" i="1" dirty="0"/>
                  <a:t>x</a:t>
                </a:r>
                <a:r>
                  <a:rPr lang="en-US" sz="2800" b="1" dirty="0"/>
                  <a:t> – 3 |= 0</a:t>
                </a:r>
                <a:endParaRPr lang="ru-RU" sz="2800" dirty="0"/>
              </a:p>
              <a:p>
                <a:pPr>
                  <a:lnSpc>
                    <a:spcPct val="150000"/>
                  </a:lnSpc>
                </a:pPr>
                <a:r>
                  <a:rPr lang="en-US" sz="2800" b="1" dirty="0"/>
                  <a:t>4)  | </a:t>
                </a:r>
                <a:r>
                  <a:rPr lang="en-US" sz="2800" b="1" i="1" dirty="0"/>
                  <a:t>x</a:t>
                </a:r>
                <a:r>
                  <a:rPr lang="en-US" sz="2800" b="1" dirty="0"/>
                  <a:t> – 5 |= 2,5</a:t>
                </a:r>
                <a:endParaRPr lang="ru-RU" sz="2800" dirty="0"/>
              </a:p>
              <a:p>
                <a:pPr>
                  <a:lnSpc>
                    <a:spcPct val="150000"/>
                  </a:lnSpc>
                </a:pPr>
                <a:r>
                  <a:rPr lang="en-US" sz="2800" b="1" dirty="0"/>
                  <a:t>5)  | 2,1</a:t>
                </a:r>
                <a:r>
                  <a:rPr lang="en-US" sz="2800" b="1" i="1" dirty="0"/>
                  <a:t>x</a:t>
                </a:r>
                <a:r>
                  <a:rPr lang="en-US" sz="2800" b="1" dirty="0"/>
                  <a:t> – 10 |= - 2</a:t>
                </a:r>
                <a:endParaRPr lang="ru-RU" sz="2800" dirty="0"/>
              </a:p>
              <a:p>
                <a:pPr>
                  <a:lnSpc>
                    <a:spcPct val="150000"/>
                  </a:lnSpc>
                </a:pPr>
                <a:r>
                  <a:rPr lang="en-US" sz="2800" b="1" dirty="0"/>
                  <a:t>6)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  <m:r>
                          <a:rPr lang="en-US" sz="2800" b="1" i="1">
                            <a:latin typeface="Cambria Math"/>
                          </a:rPr>
                          <m:t> − </m:t>
                        </m:r>
                        <m:r>
                          <a:rPr lang="ru-RU" sz="2800" b="1" i="1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  <m:r>
                          <a:rPr lang="en-US" sz="2800" b="1" i="1">
                            <a:latin typeface="Cambria Math"/>
                          </a:rPr>
                          <m:t> − </m:t>
                        </m:r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800" b="1" dirty="0"/>
                  <a:t> =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</a:rPr>
                          <m:t>х</m:t>
                        </m:r>
                        <m:r>
                          <a:rPr lang="en-US" sz="2800" b="1" i="1">
                            <a:latin typeface="Cambria Math"/>
                          </a:rPr>
                          <m:t> − </m:t>
                        </m:r>
                        <m:r>
                          <a:rPr lang="ru-RU" sz="28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b="1" dirty="0"/>
                  <a:t> </a:t>
                </a:r>
                <a:r>
                  <a:rPr lang="en-US" sz="2800" b="1" dirty="0" smtClean="0"/>
                  <a:t>7</a:t>
                </a:r>
                <a:r>
                  <a:rPr lang="en-US" sz="2800" b="1" dirty="0"/>
                  <a:t>)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800" b="1" i="1">
                                <a:latin typeface="Cambria Math"/>
                              </a:rPr>
                              <m:t>х</m:t>
                            </m:r>
                          </m:e>
                          <m:sup>
                            <m:r>
                              <a:rPr lang="ru-RU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ru-RU" sz="2800" b="1" i="1">
                            <a:latin typeface="Cambria Math"/>
                          </a:rPr>
                          <m:t>−</m:t>
                        </m:r>
                        <m:r>
                          <a:rPr lang="ru-RU" sz="2800" b="1">
                            <a:latin typeface="Cambria Math"/>
                          </a:rPr>
                          <m:t> </m:t>
                        </m:r>
                        <m:r>
                          <a:rPr lang="ru-RU" sz="2800" b="1" i="1">
                            <a:latin typeface="Cambria Math"/>
                          </a:rPr>
                          <m:t>𝟗</m:t>
                        </m:r>
                        <m:r>
                          <a:rPr lang="ru-RU" sz="2800" b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ru-RU" sz="2800" b="1" i="1">
                            <a:latin typeface="Cambria Math"/>
                          </a:rPr>
                          <m:t>х + </m:t>
                        </m:r>
                        <m:r>
                          <a:rPr lang="ru-RU" sz="28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2800" b="1" dirty="0"/>
                  <a:t> = 0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800" b="1" dirty="0"/>
                  <a:t> </a:t>
                </a:r>
                <a:endParaRPr lang="ru-RU" sz="2800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35065"/>
                <a:ext cx="7056784" cy="6779869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727" t="-8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777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096687" cy="2736304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Разные </a:t>
            </a:r>
            <a:r>
              <a:rPr lang="ru-RU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способы решения </a:t>
            </a:r>
            <a: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квадратного уравнения</a:t>
            </a:r>
            <a:b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x² – </a:t>
            </a:r>
            <a:r>
              <a:rPr lang="ru-RU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= 0</a:t>
            </a:r>
            <a:endParaRPr lang="ru-RU" sz="44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4005064"/>
            <a:ext cx="49600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Подготовили: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ученицы 9 «а»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класса </a:t>
            </a:r>
          </a:p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Рамешковская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 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Михайлова Анна, </a:t>
            </a:r>
            <a:r>
              <a:rPr lang="ru-RU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Байкова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Анна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Педагог: Орлова Галина Борисовна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44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27740" y="1284818"/>
                <a:ext cx="7948716" cy="5201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уравнение: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x² –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ru-RU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Разложим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левую часть на множители:</a:t>
                </a:r>
              </a:p>
              <a:p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ru-RU" sz="2400" i="1" baseline="30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- 2х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- 3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х</a:t>
                </a:r>
                <a:r>
                  <a:rPr lang="ru-RU" sz="2400" i="1" baseline="30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- 3х + х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х(х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- 3)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- 3)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(х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- 3)(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+ 1).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Следовательно,  уравнение можно переписать так:</a:t>
                </a:r>
              </a:p>
              <a:p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(х - 3)(х + 1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Произведение  множителей равно нулю,  если  по крайней мере, один из его множителей равен нулю. </a:t>
                </a:r>
              </a:p>
              <a:p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3 = 0,          </a:t>
                </a:r>
                <a:r>
                  <a:rPr lang="ru-RU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</a:t>
                </a:r>
                <a:r>
                  <a:rPr lang="ru-RU" sz="2400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+ 1 = 0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= 3                 х = - 1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aseline="-25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3.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40" y="1284818"/>
                <a:ext cx="7948716" cy="5201424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150" t="-9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716232" y="260648"/>
            <a:ext cx="75034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квадратного уравнения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разложением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левой части уравнения на множители.</a:t>
            </a:r>
          </a:p>
          <a:p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25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1783" y="465080"/>
            <a:ext cx="709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>
              <a:defRPr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Решение квадратного уравнения по формуле.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28529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37632" y="1484783"/>
            <a:ext cx="5904656" cy="4644541"/>
          </a:xfrm>
          <a:prstGeom prst="rect">
            <a:avLst/>
          </a:prstGeom>
          <a:blipFill rotWithShape="1">
            <a:blip r:embed="rId2" cstate="print"/>
            <a:stretch>
              <a:fillRect l="-1548" t="-1051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205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691680" y="1691728"/>
                <a:ext cx="6696744" cy="4665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Решить уравнение: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x² –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ru-RU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 </a:t>
                </a:r>
                <a:r>
                  <a:rPr 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= −</m:t>
                    </m:r>
                  </m:oMath>
                </a14:m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ac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(−</m:t>
                        </m:r>
                        <m: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− 1 ∙</m:t>
                    </m:r>
                    <m:r>
                      <a:rPr lang="ru-RU" sz="2400" i="1" smtClean="0">
                        <a:solidFill>
                          <a:prstClr val="black"/>
                        </a:solidFill>
                        <a:latin typeface="Cambria Math"/>
                      </a:rPr>
                      <m:t>(−3)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 + 3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ru-RU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− </m:t>
                        </m:r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− 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den>
                    </m:f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 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− </m:t>
                        </m:r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ru-RU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ru-RU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ru-RU" sz="2400" i="1">
                        <a:solidFill>
                          <a:srgbClr val="C0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1+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den>
                    </m:f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ru-RU" sz="2400" smtClean="0">
                        <a:solidFill>
                          <a:prstClr val="black"/>
                        </a:solidFill>
                        <a:latin typeface="Cambria Math"/>
                      </a:rPr>
                      <m:t>1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 =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  <a:p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aseline="-250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-1;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b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3</a:t>
                </a:r>
              </a:p>
              <a:p>
                <a:endParaRPr lang="ru-RU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1691728"/>
                <a:ext cx="6696744" cy="4665701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1457" t="-10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971599" y="476672"/>
            <a:ext cx="72008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lvl="0">
              <a:defRPr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Решение квадратного уравнения по формуле второго четного коэффициента.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2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210</TotalTime>
  <Words>1270</Words>
  <Application>Microsoft Office PowerPoint</Application>
  <PresentationFormat>Экран (4:3)</PresentationFormat>
  <Paragraphs>210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Солнцестояние</vt:lpstr>
      <vt:lpstr>Воздушный поток</vt:lpstr>
      <vt:lpstr>Тема урока:   РЕШЕНИЕ УРАВНЕНИЙ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Разные способы решения  квадратного уравнения  x² – 2x - 3 = 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 «Уравнения в заданиях ОГЭ» </dc:title>
  <dc:creator>wer</dc:creator>
  <cp:lastModifiedBy>RePack by Diakov</cp:lastModifiedBy>
  <cp:revision>24</cp:revision>
  <dcterms:created xsi:type="dcterms:W3CDTF">2019-03-31T18:16:27Z</dcterms:created>
  <dcterms:modified xsi:type="dcterms:W3CDTF">2024-11-13T14:26:00Z</dcterms:modified>
</cp:coreProperties>
</file>