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82" d="100"/>
          <a:sy n="82" d="100"/>
        </p:scale>
        <p:origin x="-1614" y="-96"/>
      </p:cViewPr>
      <p:guideLst>
        <p:guide pos="2160" orient="horz"/>
        <p:guide pos="2880"/>
      </p:guideLst>
    </p:cSldViewPr>
  </p:slideViewPr>
  <p:gridSpacing cx="73736200" cy="73736200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 /><Relationship Id="rId15" Type="http://schemas.openxmlformats.org/officeDocument/2006/relationships/tableStyles" Target="tableStyles.xml" /><Relationship Id="rId1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>
            <a:lvl1pPr algn="ctr"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799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1"/>
            <a:ext cx="7772400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1187623" y="1600201"/>
            <a:ext cx="3528391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932039" y="1600201"/>
            <a:ext cx="375475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1187623" y="1535113"/>
            <a:ext cx="35283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1187623" y="2174874"/>
            <a:ext cx="35283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860031" y="1535113"/>
            <a:ext cx="382676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860031" y="2174874"/>
            <a:ext cx="382676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187623" y="273049"/>
            <a:ext cx="266429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995935" y="273050"/>
            <a:ext cx="4690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187623" y="1435101"/>
            <a:ext cx="2664295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187623" y="4800600"/>
            <a:ext cx="7488831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187623" y="612774"/>
            <a:ext cx="7488831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187623" y="5367337"/>
            <a:ext cx="7488831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1187623" y="1600201"/>
            <a:ext cx="7499175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6" name="Shape 1058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6343" y="6641"/>
                </a:moveTo>
                <a:lnTo>
                  <a:pt x="6343" y="6641"/>
                </a:lnTo>
                <a:cubicBezTo>
                  <a:pt x="7781" y="2374"/>
                  <a:pt x="8594" y="0"/>
                  <a:pt x="8594" y="0"/>
                </a:cubicBezTo>
                <a:lnTo>
                  <a:pt x="0" y="0"/>
                </a:lnTo>
                <a:lnTo>
                  <a:pt x="0" y="43200"/>
                </a:lnTo>
                <a:lnTo>
                  <a:pt x="43200" y="43200"/>
                </a:lnTo>
                <a:lnTo>
                  <a:pt x="43200" y="37760"/>
                </a:lnTo>
                <a:lnTo>
                  <a:pt x="43200" y="37760"/>
                </a:lnTo>
                <a:cubicBezTo>
                  <a:pt x="43200" y="37760"/>
                  <a:pt x="34824" y="39282"/>
                  <a:pt x="21228" y="41101"/>
                </a:cubicBezTo>
                <a:lnTo>
                  <a:pt x="21228" y="41101"/>
                </a:lnTo>
                <a:cubicBezTo>
                  <a:pt x="3446" y="43478"/>
                  <a:pt x="-5241" y="41016"/>
                  <a:pt x="6343" y="6641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7" name="Shape 1059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</p:spPr>
      </p:sp>
      <p:sp>
        <p:nvSpPr>
          <p:cNvPr id="48" name="Shape 1060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361" y="36777"/>
                </a:moveTo>
                <a:lnTo>
                  <a:pt x="22361" y="36777"/>
                </a:lnTo>
                <a:cubicBezTo>
                  <a:pt x="5219" y="39070"/>
                  <a:pt x="-2372" y="36412"/>
                  <a:pt x="7775" y="6299"/>
                </a:cubicBezTo>
                <a:lnTo>
                  <a:pt x="7775" y="6299"/>
                </a:lnTo>
                <a:cubicBezTo>
                  <a:pt x="9119" y="2311"/>
                  <a:pt x="9892" y="58"/>
                  <a:pt x="9911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612"/>
                </a:lnTo>
                <a:lnTo>
                  <a:pt x="43200" y="33612"/>
                </a:lnTo>
                <a:cubicBezTo>
                  <a:pt x="43110" y="33630"/>
                  <a:pt x="35168" y="35065"/>
                  <a:pt x="22361" y="36777"/>
                </a:cubicBezTo>
                <a:close/>
              </a:path>
            </a:pathLst>
          </a:custGeom>
          <a:solidFill>
            <a:schemeClr val="accent1">
              <a:alpha val="9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9" name="Shape 1061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276" y="37156"/>
                </a:moveTo>
                <a:lnTo>
                  <a:pt x="22276" y="37156"/>
                </a:lnTo>
                <a:cubicBezTo>
                  <a:pt x="5093" y="39454"/>
                  <a:pt x="-2596" y="36819"/>
                  <a:pt x="7680" y="6325"/>
                </a:cubicBezTo>
                <a:lnTo>
                  <a:pt x="7680" y="6325"/>
                </a:lnTo>
                <a:cubicBezTo>
                  <a:pt x="9010" y="2380"/>
                  <a:pt x="9781" y="117"/>
                  <a:pt x="981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980"/>
                </a:lnTo>
                <a:lnTo>
                  <a:pt x="43200" y="33980"/>
                </a:lnTo>
                <a:cubicBezTo>
                  <a:pt x="43020" y="34016"/>
                  <a:pt x="35046" y="35449"/>
                  <a:pt x="22276" y="37156"/>
                </a:cubicBezTo>
                <a:close/>
              </a:path>
            </a:pathLst>
          </a:custGeom>
          <a:solidFill>
            <a:schemeClr val="accent1">
              <a:alpha val="18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0" name="Shape 1062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192" y="37535"/>
                </a:moveTo>
                <a:lnTo>
                  <a:pt x="22192" y="37535"/>
                </a:lnTo>
                <a:cubicBezTo>
                  <a:pt x="4968" y="39839"/>
                  <a:pt x="-2820" y="37226"/>
                  <a:pt x="7585" y="6350"/>
                </a:cubicBezTo>
                <a:lnTo>
                  <a:pt x="7585" y="6350"/>
                </a:lnTo>
                <a:cubicBezTo>
                  <a:pt x="8900" y="2448"/>
                  <a:pt x="9670" y="176"/>
                  <a:pt x="9726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348"/>
                </a:lnTo>
                <a:lnTo>
                  <a:pt x="43200" y="34348"/>
                </a:lnTo>
                <a:cubicBezTo>
                  <a:pt x="42885" y="34402"/>
                  <a:pt x="34924" y="35833"/>
                  <a:pt x="22192" y="37535"/>
                </a:cubicBezTo>
                <a:close/>
              </a:path>
            </a:pathLst>
          </a:custGeom>
          <a:solidFill>
            <a:schemeClr val="accent1">
              <a:alpha val="26999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1" name="Shape 1063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107" y="37914"/>
                </a:moveTo>
                <a:lnTo>
                  <a:pt x="22107" y="37914"/>
                </a:lnTo>
                <a:cubicBezTo>
                  <a:pt x="4842" y="40223"/>
                  <a:pt x="-3044" y="37634"/>
                  <a:pt x="7490" y="6376"/>
                </a:cubicBezTo>
                <a:lnTo>
                  <a:pt x="7490" y="6376"/>
                </a:lnTo>
                <a:cubicBezTo>
                  <a:pt x="8790" y="2517"/>
                  <a:pt x="9559" y="235"/>
                  <a:pt x="9634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717"/>
                </a:lnTo>
                <a:lnTo>
                  <a:pt x="43200" y="34717"/>
                </a:lnTo>
                <a:cubicBezTo>
                  <a:pt x="42795" y="34789"/>
                  <a:pt x="34802" y="36217"/>
                  <a:pt x="22107" y="37914"/>
                </a:cubicBezTo>
                <a:close/>
              </a:path>
            </a:pathLst>
          </a:custGeom>
          <a:solidFill>
            <a:schemeClr val="accent1">
              <a:alpha val="36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2" name="Shape 1064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022" y="38293"/>
                </a:moveTo>
                <a:lnTo>
                  <a:pt x="22022" y="38293"/>
                </a:lnTo>
                <a:cubicBezTo>
                  <a:pt x="4717" y="40608"/>
                  <a:pt x="-3267" y="38041"/>
                  <a:pt x="7394" y="6401"/>
                </a:cubicBezTo>
                <a:lnTo>
                  <a:pt x="7394" y="6401"/>
                </a:lnTo>
                <a:cubicBezTo>
                  <a:pt x="8680" y="2586"/>
                  <a:pt x="9448" y="293"/>
                  <a:pt x="954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085"/>
                </a:lnTo>
                <a:lnTo>
                  <a:pt x="43200" y="35085"/>
                </a:lnTo>
                <a:cubicBezTo>
                  <a:pt x="42705" y="35175"/>
                  <a:pt x="34680" y="36601"/>
                  <a:pt x="22022" y="38293"/>
                </a:cubicBezTo>
                <a:close/>
              </a:path>
            </a:pathLst>
          </a:custGeom>
          <a:solidFill>
            <a:schemeClr val="accent1">
              <a:alpha val="4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3" name="Shape 1065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937" y="38673"/>
                </a:moveTo>
                <a:lnTo>
                  <a:pt x="21937" y="38673"/>
                </a:lnTo>
                <a:cubicBezTo>
                  <a:pt x="4591" y="40992"/>
                  <a:pt x="-3491" y="38448"/>
                  <a:pt x="7299" y="6427"/>
                </a:cubicBezTo>
                <a:lnTo>
                  <a:pt x="7299" y="6427"/>
                </a:lnTo>
                <a:cubicBezTo>
                  <a:pt x="8570" y="2655"/>
                  <a:pt x="9336" y="352"/>
                  <a:pt x="944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453"/>
                </a:lnTo>
                <a:lnTo>
                  <a:pt x="43200" y="35453"/>
                </a:lnTo>
                <a:cubicBezTo>
                  <a:pt x="42570" y="35561"/>
                  <a:pt x="34558" y="36985"/>
                  <a:pt x="21937" y="38673"/>
                </a:cubicBezTo>
                <a:close/>
              </a:path>
            </a:pathLst>
          </a:custGeom>
          <a:solidFill>
            <a:schemeClr val="accent1">
              <a:alpha val="5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4" name="Shape 1066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853" y="39052"/>
                </a:moveTo>
                <a:lnTo>
                  <a:pt x="21853" y="39052"/>
                </a:lnTo>
                <a:cubicBezTo>
                  <a:pt x="4466" y="41377"/>
                  <a:pt x="-3715" y="38855"/>
                  <a:pt x="7204" y="6453"/>
                </a:cubicBezTo>
                <a:lnTo>
                  <a:pt x="7204" y="6453"/>
                </a:lnTo>
                <a:cubicBezTo>
                  <a:pt x="8461" y="2724"/>
                  <a:pt x="9225" y="411"/>
                  <a:pt x="9357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822"/>
                </a:lnTo>
                <a:lnTo>
                  <a:pt x="43200" y="35822"/>
                </a:lnTo>
                <a:cubicBezTo>
                  <a:pt x="42480" y="35948"/>
                  <a:pt x="34436" y="37369"/>
                  <a:pt x="21853" y="39052"/>
                </a:cubicBezTo>
                <a:close/>
              </a:path>
            </a:pathLst>
          </a:custGeom>
          <a:solidFill>
            <a:schemeClr val="accent1">
              <a:alpha val="63999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5" name="Shape 1067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768" y="39431"/>
                </a:moveTo>
                <a:lnTo>
                  <a:pt x="21768" y="39431"/>
                </a:lnTo>
                <a:cubicBezTo>
                  <a:pt x="4340" y="41761"/>
                  <a:pt x="-3939" y="39262"/>
                  <a:pt x="7109" y="6478"/>
                </a:cubicBezTo>
                <a:lnTo>
                  <a:pt x="7109" y="6478"/>
                </a:lnTo>
                <a:cubicBezTo>
                  <a:pt x="8351" y="2792"/>
                  <a:pt x="9114" y="470"/>
                  <a:pt x="9265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190"/>
                </a:lnTo>
                <a:lnTo>
                  <a:pt x="43200" y="36190"/>
                </a:lnTo>
                <a:cubicBezTo>
                  <a:pt x="42390" y="36334"/>
                  <a:pt x="34314" y="37753"/>
                  <a:pt x="21768" y="39431"/>
                </a:cubicBezTo>
                <a:close/>
              </a:path>
            </a:pathLst>
          </a:custGeom>
          <a:solidFill>
            <a:schemeClr val="accent1">
              <a:alpha val="73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6" name="Shape 1068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83" y="39810"/>
                </a:moveTo>
                <a:lnTo>
                  <a:pt x="21683" y="39810"/>
                </a:lnTo>
                <a:cubicBezTo>
                  <a:pt x="4214" y="42146"/>
                  <a:pt x="-4163" y="39669"/>
                  <a:pt x="7014" y="6504"/>
                </a:cubicBezTo>
                <a:lnTo>
                  <a:pt x="7014" y="6504"/>
                </a:lnTo>
                <a:cubicBezTo>
                  <a:pt x="8241" y="2861"/>
                  <a:pt x="9003" y="528"/>
                  <a:pt x="917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558"/>
                </a:lnTo>
                <a:lnTo>
                  <a:pt x="43200" y="36558"/>
                </a:lnTo>
                <a:cubicBezTo>
                  <a:pt x="42300" y="36720"/>
                  <a:pt x="34192" y="38137"/>
                  <a:pt x="21683" y="39810"/>
                </a:cubicBezTo>
                <a:close/>
              </a:path>
            </a:pathLst>
          </a:custGeom>
          <a:solidFill>
            <a:schemeClr val="accent1">
              <a:alpha val="82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7" name="Shape 1069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9" y="40189"/>
                </a:moveTo>
                <a:lnTo>
                  <a:pt x="21599" y="40189"/>
                </a:lnTo>
                <a:cubicBezTo>
                  <a:pt x="4089" y="42530"/>
                  <a:pt x="-4386" y="40077"/>
                  <a:pt x="6918" y="6529"/>
                </a:cubicBezTo>
                <a:lnTo>
                  <a:pt x="6918" y="6529"/>
                </a:lnTo>
                <a:cubicBezTo>
                  <a:pt x="8131" y="2930"/>
                  <a:pt x="8892" y="587"/>
                  <a:pt x="9080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926"/>
                </a:lnTo>
                <a:lnTo>
                  <a:pt x="43200" y="36926"/>
                </a:lnTo>
                <a:cubicBezTo>
                  <a:pt x="42165" y="37107"/>
                  <a:pt x="34070" y="38521"/>
                  <a:pt x="21599" y="40189"/>
                </a:cubicBezTo>
                <a:close/>
              </a:path>
            </a:pathLst>
          </a:custGeom>
          <a:solidFill>
            <a:schemeClr val="accent1">
              <a:alpha val="91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8" name="Shape 1070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14" y="40568"/>
                </a:moveTo>
                <a:lnTo>
                  <a:pt x="21514" y="40568"/>
                </a:lnTo>
                <a:cubicBezTo>
                  <a:pt x="3963" y="42915"/>
                  <a:pt x="-4610" y="40484"/>
                  <a:pt x="6823" y="6555"/>
                </a:cubicBezTo>
                <a:lnTo>
                  <a:pt x="6823" y="6555"/>
                </a:lnTo>
                <a:cubicBezTo>
                  <a:pt x="8022" y="2999"/>
                  <a:pt x="8781" y="646"/>
                  <a:pt x="8988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7295"/>
                </a:lnTo>
                <a:lnTo>
                  <a:pt x="43200" y="37295"/>
                </a:lnTo>
                <a:cubicBezTo>
                  <a:pt x="42075" y="37493"/>
                  <a:pt x="33948" y="38905"/>
                  <a:pt x="21514" y="40568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187623" y="274638"/>
            <a:ext cx="74991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948263" y="6356350"/>
            <a:ext cx="17385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	</a:t>
            </a:r>
            <a:fld id="{F8E3F0E9-0FC2-4DDE-87CF-3BA6A04EA4CC}" type="slidenum">
              <a:rPr lang="ru-RU"/>
              <a:t/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1214263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844279" y="6356350"/>
            <a:ext cx="26719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>
        <a:spcBef>
          <a:spcPts val="0"/>
        </a:spcBef>
        <a:buNone/>
        <a:defRPr sz="44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hyperlink" Target="https://freelance.ru/img/portfolio/pics/00/05/9E/368296.jpg" TargetMode="External"/><Relationship Id="rId4" Type="http://schemas.openxmlformats.org/officeDocument/2006/relationships/hyperlink" Target="http://bezopasnost-detej.ru/images/2013/101-5-bezopasnost-dorozhnogo-dvizheniya-kartinki-dlya-detej.jpg" TargetMode="Externa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hyperlink" Target="https://encrypted-tbn0.gstatic.com/images?q=tbn:ANd9GcRhWN8dFL3OFXZchRICuByY5n1XAXzYH3HP0vdQeNYJl8qeFF-K" TargetMode="External"/><Relationship Id="rId4" Type="http://schemas.openxmlformats.org/officeDocument/2006/relationships/hyperlink" Target="http://img02.deviantart.net/f744/i/2013/343/2/2/prince_adam_and_princess_belle_by_princelionel-d6xce38.png" TargetMode="Externa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 bwMode="auto">
          <a:xfrm>
            <a:off x="2786049" y="4714884"/>
            <a:ext cx="5858275" cy="579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ru-RU" sz="3200">
              <a:solidFill>
                <a:schemeClr val="bg2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733581299" name=""/>
          <p:cNvSpPr/>
          <p:nvPr/>
        </p:nvSpPr>
        <p:spPr bwMode="auto">
          <a:xfrm>
            <a:off x="1076239" y="2148660"/>
            <a:ext cx="6992240" cy="1737720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a:r>
              <a:rPr lang="ru-RU" sz="3600" b="1">
                <a:ln w="127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/>
                </a:solidFill>
                <a:highlight>
                  <a:srgbClr val="FFFFFF"/>
                </a:highlight>
                <a:latin typeface="Arial"/>
                <a:cs typeface="Arial"/>
              </a:rPr>
              <a:t>ТЕМА</a:t>
            </a:r>
            <a:endParaRPr sz="3600" b="1">
              <a:ln w="12700">
                <a:solidFill>
                  <a:schemeClr val="accent4">
                    <a:lumMod val="75000"/>
                  </a:schemeClr>
                </a:solidFill>
              </a:ln>
              <a:solidFill>
                <a:schemeClr val="accent4"/>
              </a:solidFill>
              <a:highlight>
                <a:srgbClr val="FFFFFF"/>
              </a:highlight>
            </a:endParaRPr>
          </a:p>
          <a:p>
            <a:pPr algn="ctr">
              <a:defRPr/>
            </a:pPr>
            <a:endParaRPr sz="3600" b="1">
              <a:ln w="12700">
                <a:solidFill>
                  <a:schemeClr val="accent4">
                    <a:lumMod val="75000"/>
                  </a:schemeClr>
                </a:solidFill>
              </a:ln>
              <a:solidFill>
                <a:schemeClr val="accent4"/>
              </a:solidFill>
              <a:highlight>
                <a:srgbClr val="FFFFFF"/>
              </a:highlight>
              <a:latin typeface="Arial"/>
              <a:cs typeface="Arial"/>
            </a:endParaRPr>
          </a:p>
          <a:p>
            <a:pPr algn="ctr">
              <a:defRPr/>
            </a:pPr>
            <a:r>
              <a:rPr lang="ru-RU" sz="3600" b="1">
                <a:ln w="127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/>
                </a:solidFill>
                <a:highlight>
                  <a:srgbClr val="FFFFFF"/>
                </a:highlight>
                <a:latin typeface="Arial"/>
                <a:cs typeface="Arial"/>
              </a:rPr>
              <a:t>Главные члены предложения</a:t>
            </a:r>
            <a:endParaRPr sz="3600" b="1">
              <a:ln w="12700">
                <a:solidFill>
                  <a:schemeClr val="accent4">
                    <a:lumMod val="75000"/>
                  </a:schemeClr>
                </a:solidFill>
              </a:ln>
              <a:solidFill>
                <a:schemeClr val="accent4"/>
              </a:solidFill>
              <a:highlight>
                <a:srgbClr val="FFFFFF"/>
              </a:highlight>
              <a:latin typeface="Arial"/>
              <a:cs typeface="Arial"/>
            </a:endParaRPr>
          </a:p>
        </p:txBody>
      </p:sp>
      <p:sp>
        <p:nvSpPr>
          <p:cNvPr id="198036182" name=""/>
          <p:cNvSpPr txBox="1"/>
          <p:nvPr/>
        </p:nvSpPr>
        <p:spPr bwMode="auto">
          <a:xfrm flipH="0" flipV="0">
            <a:off x="5212928" y="5402035"/>
            <a:ext cx="3760756" cy="11890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Выполнила: Роговская Татьяна Алексеевна</a:t>
            </a:r>
            <a:endParaRPr/>
          </a:p>
          <a:p>
            <a:pPr>
              <a:defRPr/>
            </a:pPr>
            <a:r>
              <a:rPr/>
              <a:t>Учитель начальных классов</a:t>
            </a:r>
            <a:endParaRPr/>
          </a:p>
          <a:p>
            <a:pPr>
              <a:defRPr/>
            </a:pPr>
            <a:r>
              <a:rPr/>
              <a:t>МОУ «Рамешковская СОШ»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48" name="Picture 24" descr="http://www.allstick.ru/UserFiles/Picture/cat_42/7156.png"/>
          <p:cNvPicPr>
            <a:picLocks noChangeAspect="1" noChangeArrowheads="1"/>
          </p:cNvPicPr>
          <p:nvPr/>
        </p:nvPicPr>
        <p:blipFill>
          <a:blip r:embed="rId2"/>
          <a:srcRect l="2672" t="59853" r="2671" b="19950"/>
          <a:stretch/>
        </p:blipFill>
        <p:spPr bwMode="auto">
          <a:xfrm>
            <a:off x="0" y="1"/>
            <a:ext cx="3500430" cy="142851"/>
          </a:xfrm>
          <a:prstGeom prst="rect">
            <a:avLst/>
          </a:prstGeom>
          <a:noFill/>
        </p:spPr>
      </p:pic>
      <p:pic>
        <p:nvPicPr>
          <p:cNvPr id="24" name="Picture 24" descr="http://www.allstick.ru/UserFiles/Picture/cat_42/7156.png"/>
          <p:cNvPicPr>
            <a:picLocks noChangeAspect="1" noChangeArrowheads="1"/>
          </p:cNvPicPr>
          <p:nvPr/>
        </p:nvPicPr>
        <p:blipFill>
          <a:blip r:embed="rId2"/>
          <a:srcRect l="2672" t="59853" r="2671" b="19950"/>
          <a:stretch/>
        </p:blipFill>
        <p:spPr bwMode="auto">
          <a:xfrm>
            <a:off x="3500430" y="0"/>
            <a:ext cx="3500430" cy="142852"/>
          </a:xfrm>
          <a:prstGeom prst="rect">
            <a:avLst/>
          </a:prstGeom>
          <a:noFill/>
        </p:spPr>
      </p:pic>
      <p:pic>
        <p:nvPicPr>
          <p:cNvPr id="25" name="Picture 24" descr="http://www.allstick.ru/UserFiles/Picture/cat_42/7156.png"/>
          <p:cNvPicPr>
            <a:picLocks noChangeAspect="1" noChangeArrowheads="1"/>
          </p:cNvPicPr>
          <p:nvPr/>
        </p:nvPicPr>
        <p:blipFill>
          <a:blip r:embed="rId2"/>
          <a:srcRect l="2672" t="59853" r="2671" b="19950"/>
          <a:stretch/>
        </p:blipFill>
        <p:spPr bwMode="auto">
          <a:xfrm>
            <a:off x="0" y="6715148"/>
            <a:ext cx="3500430" cy="142852"/>
          </a:xfrm>
          <a:prstGeom prst="rect">
            <a:avLst/>
          </a:prstGeom>
          <a:noFill/>
        </p:spPr>
      </p:pic>
      <p:pic>
        <p:nvPicPr>
          <p:cNvPr id="26" name="Picture 24" descr="http://www.allstick.ru/UserFiles/Picture/cat_42/7156.png"/>
          <p:cNvPicPr>
            <a:picLocks noChangeAspect="1" noChangeArrowheads="1"/>
          </p:cNvPicPr>
          <p:nvPr/>
        </p:nvPicPr>
        <p:blipFill>
          <a:blip r:embed="rId2"/>
          <a:srcRect l="2672" t="59853" r="2671" b="19950"/>
          <a:stretch/>
        </p:blipFill>
        <p:spPr bwMode="auto">
          <a:xfrm>
            <a:off x="3500430" y="6715148"/>
            <a:ext cx="3500430" cy="142852"/>
          </a:xfrm>
          <a:prstGeom prst="rect">
            <a:avLst/>
          </a:prstGeom>
          <a:noFill/>
        </p:spPr>
      </p:pic>
      <p:pic>
        <p:nvPicPr>
          <p:cNvPr id="27" name="Picture 24" descr="http://www.allstick.ru/UserFiles/Picture/cat_42/7156.png"/>
          <p:cNvPicPr>
            <a:picLocks noChangeAspect="1" noChangeArrowheads="1"/>
          </p:cNvPicPr>
          <p:nvPr/>
        </p:nvPicPr>
        <p:blipFill>
          <a:blip r:embed="rId2"/>
          <a:srcRect l="2672" t="59853" r="2671" b="19950"/>
          <a:stretch/>
        </p:blipFill>
        <p:spPr bwMode="auto">
          <a:xfrm>
            <a:off x="5643570" y="6715148"/>
            <a:ext cx="3500430" cy="142852"/>
          </a:xfrm>
          <a:prstGeom prst="rect">
            <a:avLst/>
          </a:prstGeom>
          <a:noFill/>
        </p:spPr>
      </p:pic>
      <p:pic>
        <p:nvPicPr>
          <p:cNvPr id="28" name="Picture 24" descr="http://www.allstick.ru/UserFiles/Picture/cat_42/7156.png"/>
          <p:cNvPicPr>
            <a:picLocks noChangeAspect="1" noChangeArrowheads="1"/>
          </p:cNvPicPr>
          <p:nvPr/>
        </p:nvPicPr>
        <p:blipFill>
          <a:blip r:embed="rId2"/>
          <a:srcRect l="2672" t="59853" r="2671" b="19950"/>
          <a:stretch/>
        </p:blipFill>
        <p:spPr bwMode="auto">
          <a:xfrm rot="5400000">
            <a:off x="7322363" y="4893479"/>
            <a:ext cx="3500430" cy="142844"/>
          </a:xfrm>
          <a:prstGeom prst="rect">
            <a:avLst/>
          </a:prstGeom>
          <a:noFill/>
        </p:spPr>
      </p:pic>
      <p:pic>
        <p:nvPicPr>
          <p:cNvPr id="29" name="Picture 24" descr="http://www.allstick.ru/UserFiles/Picture/cat_42/7156.png"/>
          <p:cNvPicPr>
            <a:picLocks noChangeAspect="1" noChangeArrowheads="1"/>
          </p:cNvPicPr>
          <p:nvPr/>
        </p:nvPicPr>
        <p:blipFill>
          <a:blip r:embed="rId2"/>
          <a:srcRect l="2672" t="59853" r="2671" b="19950"/>
          <a:stretch/>
        </p:blipFill>
        <p:spPr bwMode="auto">
          <a:xfrm rot="5400000">
            <a:off x="7322363" y="1678793"/>
            <a:ext cx="3500430" cy="142844"/>
          </a:xfrm>
          <a:prstGeom prst="rect">
            <a:avLst/>
          </a:prstGeom>
          <a:noFill/>
        </p:spPr>
      </p:pic>
      <p:pic>
        <p:nvPicPr>
          <p:cNvPr id="30" name="Picture 24" descr="http://www.allstick.ru/UserFiles/Picture/cat_42/7156.png"/>
          <p:cNvPicPr>
            <a:picLocks noChangeAspect="1" noChangeArrowheads="1"/>
          </p:cNvPicPr>
          <p:nvPr/>
        </p:nvPicPr>
        <p:blipFill>
          <a:blip r:embed="rId2"/>
          <a:srcRect l="2672" t="59853" r="2671" b="19950"/>
          <a:stretch/>
        </p:blipFill>
        <p:spPr bwMode="auto">
          <a:xfrm>
            <a:off x="5643570" y="0"/>
            <a:ext cx="3500430" cy="142852"/>
          </a:xfrm>
          <a:prstGeom prst="rect">
            <a:avLst/>
          </a:prstGeom>
          <a:noFill/>
        </p:spPr>
      </p:pic>
      <p:pic>
        <p:nvPicPr>
          <p:cNvPr id="31" name="Picture 24" descr="http://www.allstick.ru/UserFiles/Picture/cat_42/7156.png"/>
          <p:cNvPicPr>
            <a:picLocks noChangeAspect="1" noChangeArrowheads="1"/>
          </p:cNvPicPr>
          <p:nvPr/>
        </p:nvPicPr>
        <p:blipFill>
          <a:blip r:embed="rId2"/>
          <a:srcRect l="2672" t="59853" r="2671" b="19950"/>
          <a:stretch/>
        </p:blipFill>
        <p:spPr bwMode="auto">
          <a:xfrm rot="5400000">
            <a:off x="-1678793" y="1678793"/>
            <a:ext cx="3500430" cy="142844"/>
          </a:xfrm>
          <a:prstGeom prst="rect">
            <a:avLst/>
          </a:prstGeom>
          <a:noFill/>
        </p:spPr>
      </p:pic>
      <p:pic>
        <p:nvPicPr>
          <p:cNvPr id="32" name="Picture 24" descr="http://www.allstick.ru/UserFiles/Picture/cat_42/7156.png"/>
          <p:cNvPicPr>
            <a:picLocks noChangeAspect="1" noChangeArrowheads="1"/>
          </p:cNvPicPr>
          <p:nvPr/>
        </p:nvPicPr>
        <p:blipFill>
          <a:blip r:embed="rId2"/>
          <a:srcRect l="2672" t="59853" r="2671" b="19950"/>
          <a:stretch/>
        </p:blipFill>
        <p:spPr bwMode="auto">
          <a:xfrm rot="5400000">
            <a:off x="-1678793" y="5036363"/>
            <a:ext cx="3500430" cy="142844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 bwMode="auto">
          <a:xfrm>
            <a:off x="428595" y="2285991"/>
            <a:ext cx="8358605" cy="2286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ru-RU" sz="2400">
              <a:latin typeface="Arial"/>
              <a:cs typeface="Arial"/>
            </a:endParaRPr>
          </a:p>
          <a:p>
            <a:pPr>
              <a:defRPr/>
            </a:pPr>
            <a:r>
              <a:rPr lang="ru-RU" sz="2400" u="sng">
                <a:latin typeface="Arial"/>
                <a:cs typeface="Arial"/>
                <a:hlinkClick r:id="rId3" tooltip="https://freelance.ru/img/portfolio/pics/00/05/9E/368296.jpg"/>
              </a:rPr>
              <a:t>3. Белочка</a:t>
            </a:r>
            <a:endParaRPr/>
          </a:p>
          <a:p>
            <a:pPr>
              <a:defRPr/>
            </a:pPr>
            <a:r>
              <a:rPr lang="ru-RU" sz="2400" u="sng">
                <a:latin typeface="Arial"/>
                <a:cs typeface="Arial"/>
                <a:hlinkClick r:id="rId3" tooltip="https://freelance.ru/img/portfolio/pics/00/05/9E/368296.jpg"/>
              </a:rPr>
              <a:t> </a:t>
            </a:r>
            <a:r>
              <a:rPr lang="en-US" sz="2400" u="sng">
                <a:latin typeface="Arial"/>
                <a:cs typeface="Arial"/>
                <a:hlinkClick r:id="rId3" tooltip="https://freelance.ru/img/portfolio/pics/00/05/9E/368296.jpg"/>
              </a:rPr>
              <a:t>https://freelance.ru/img/portfolio/pics/00/05/9E/368296.jpg</a:t>
            </a:r>
            <a:endParaRPr lang="ru-RU" sz="2400">
              <a:latin typeface="Arial"/>
              <a:cs typeface="Arial"/>
            </a:endParaRPr>
          </a:p>
          <a:p>
            <a:pPr>
              <a:defRPr/>
            </a:pPr>
            <a:endParaRPr lang="ru-RU" sz="2400">
              <a:latin typeface="Arial"/>
              <a:cs typeface="Arial"/>
            </a:endParaRPr>
          </a:p>
          <a:p>
            <a:pPr>
              <a:defRPr/>
            </a:pPr>
            <a:endParaRPr lang="ru-RU" sz="2400">
              <a:latin typeface="Arial"/>
              <a:cs typeface="Arial"/>
            </a:endParaRPr>
          </a:p>
          <a:p>
            <a:pPr>
              <a:defRPr/>
            </a:pPr>
            <a:endParaRPr lang="ru-RU" sz="2400">
              <a:latin typeface="Arial"/>
              <a:cs typeface="Arial"/>
            </a:endParaRP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500033" y="3357561"/>
            <a:ext cx="8144291" cy="1554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u="sng">
                <a:latin typeface="Arial"/>
                <a:cs typeface="Arial"/>
                <a:hlinkClick r:id="rId4" tooltip="http://bezopasnost-detej.ru/images/2013/101-5-bezopasnost-dorozhnogo-dvizheniya-kartinki-dlya-detej.jpg"/>
              </a:rPr>
              <a:t>4. Дети на </a:t>
            </a:r>
            <a:r>
              <a:rPr lang="ru-RU" sz="2400" u="sng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  <a:hlinkClick r:id="rId4" tooltip="http://bezopasnost-detej.ru/images/2013/101-5-bezopasnost-dorozhnogo-dvizheniya-kartinki-dlya-detej.jpg"/>
              </a:rPr>
              <a:t>дороге</a:t>
            </a:r>
            <a:endParaRPr/>
          </a:p>
          <a:p>
            <a:pPr>
              <a:defRPr/>
            </a:pPr>
            <a:r>
              <a:rPr lang="ru-RU" sz="2400" u="sng">
                <a:latin typeface="Arial"/>
                <a:cs typeface="Arial"/>
                <a:hlinkClick r:id="rId4" tooltip="http://bezopasnost-detej.ru/images/2013/101-5-bezopasnost-dorozhnogo-dvizheniya-kartinki-dlya-detej.jpg"/>
              </a:rPr>
              <a:t> </a:t>
            </a:r>
            <a:r>
              <a:rPr lang="en-US" sz="2400" u="sng">
                <a:latin typeface="Arial"/>
                <a:cs typeface="Arial"/>
                <a:hlinkClick r:id="rId4" tooltip="http://bezopasnost-detej.ru/images/2013/101-5-bezopasnost-dorozhnogo-dvizheniya-kartinki-dlya-detej.jpg"/>
              </a:rPr>
              <a:t>http://bezopasnost-detej.ru/images/2013/101-5-bezopasnost-dorozhnogo-dvizheniya-kartinki-dlya-detej.jpg</a:t>
            </a:r>
            <a:r>
              <a:rPr lang="ru-RU" sz="2400">
                <a:latin typeface="Arial"/>
                <a:cs typeface="Arial"/>
              </a:rPr>
              <a:t>  </a:t>
            </a:r>
            <a:endParaRPr lang="ru-RU" sz="240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428595" y="857232"/>
            <a:ext cx="8358605" cy="2194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1. Павленко В.К., Клыпа Г.А. Методическое пособие для учителей 4 класса 11-летней общеобразовательной школы., г </a:t>
            </a:r>
            <a:r>
              <a:rPr lang="ru-RU" sz="240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Алматы</a:t>
            </a:r>
            <a:r>
              <a:rPr lang="ru-RU" sz="240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 2011</a:t>
            </a:r>
            <a:endParaRPr/>
          </a:p>
          <a:p>
            <a:pPr>
              <a:defRPr/>
            </a:pPr>
            <a:r>
              <a:rPr lang="ru-RU" sz="240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2. Павленко В.К., Клыпа Г.А., Учебник для 4 класса 11-летней общеобразовательной школы, </a:t>
            </a:r>
            <a:r>
              <a:rPr lang="ru-RU" sz="240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Алматы</a:t>
            </a:r>
            <a:r>
              <a:rPr lang="ru-RU" sz="240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 2015</a:t>
            </a:r>
            <a:endParaRPr/>
          </a:p>
          <a:p>
            <a:pPr>
              <a:defRPr/>
            </a:pPr>
            <a:endParaRPr lang="ru-RU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 bwMode="auto">
          <a:xfrm>
            <a:off x="642909" y="357165"/>
            <a:ext cx="3550626" cy="518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80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Источники ресурсов</a:t>
            </a:r>
            <a:endParaRPr lang="ru-RU" sz="280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48" name="Picture 24" descr="http://www.allstick.ru/UserFiles/Picture/cat_42/7156.png"/>
          <p:cNvPicPr>
            <a:picLocks noChangeAspect="1" noChangeArrowheads="1"/>
          </p:cNvPicPr>
          <p:nvPr/>
        </p:nvPicPr>
        <p:blipFill>
          <a:blip r:embed="rId2"/>
          <a:srcRect l="2672" t="59853" r="2671" b="19950"/>
          <a:stretch/>
        </p:blipFill>
        <p:spPr bwMode="auto">
          <a:xfrm>
            <a:off x="0" y="1"/>
            <a:ext cx="3500430" cy="142851"/>
          </a:xfrm>
          <a:prstGeom prst="rect">
            <a:avLst/>
          </a:prstGeom>
          <a:noFill/>
        </p:spPr>
      </p:pic>
      <p:pic>
        <p:nvPicPr>
          <p:cNvPr id="24" name="Picture 24" descr="http://www.allstick.ru/UserFiles/Picture/cat_42/7156.png"/>
          <p:cNvPicPr>
            <a:picLocks noChangeAspect="1" noChangeArrowheads="1"/>
          </p:cNvPicPr>
          <p:nvPr/>
        </p:nvPicPr>
        <p:blipFill>
          <a:blip r:embed="rId2"/>
          <a:srcRect l="2672" t="59853" r="2671" b="19950"/>
          <a:stretch/>
        </p:blipFill>
        <p:spPr bwMode="auto">
          <a:xfrm>
            <a:off x="3500430" y="0"/>
            <a:ext cx="3500430" cy="142852"/>
          </a:xfrm>
          <a:prstGeom prst="rect">
            <a:avLst/>
          </a:prstGeom>
          <a:noFill/>
        </p:spPr>
      </p:pic>
      <p:pic>
        <p:nvPicPr>
          <p:cNvPr id="25" name="Picture 24" descr="http://www.allstick.ru/UserFiles/Picture/cat_42/7156.png"/>
          <p:cNvPicPr>
            <a:picLocks noChangeAspect="1" noChangeArrowheads="1"/>
          </p:cNvPicPr>
          <p:nvPr/>
        </p:nvPicPr>
        <p:blipFill>
          <a:blip r:embed="rId2"/>
          <a:srcRect l="2672" t="59853" r="2671" b="19950"/>
          <a:stretch/>
        </p:blipFill>
        <p:spPr bwMode="auto">
          <a:xfrm>
            <a:off x="0" y="6715148"/>
            <a:ext cx="3500430" cy="142852"/>
          </a:xfrm>
          <a:prstGeom prst="rect">
            <a:avLst/>
          </a:prstGeom>
          <a:noFill/>
        </p:spPr>
      </p:pic>
      <p:pic>
        <p:nvPicPr>
          <p:cNvPr id="26" name="Picture 24" descr="http://www.allstick.ru/UserFiles/Picture/cat_42/7156.png"/>
          <p:cNvPicPr>
            <a:picLocks noChangeAspect="1" noChangeArrowheads="1"/>
          </p:cNvPicPr>
          <p:nvPr/>
        </p:nvPicPr>
        <p:blipFill>
          <a:blip r:embed="rId2"/>
          <a:srcRect l="2672" t="59853" r="2671" b="19950"/>
          <a:stretch/>
        </p:blipFill>
        <p:spPr bwMode="auto">
          <a:xfrm>
            <a:off x="3500430" y="6715148"/>
            <a:ext cx="3500430" cy="142852"/>
          </a:xfrm>
          <a:prstGeom prst="rect">
            <a:avLst/>
          </a:prstGeom>
          <a:noFill/>
        </p:spPr>
      </p:pic>
      <p:pic>
        <p:nvPicPr>
          <p:cNvPr id="27" name="Picture 24" descr="http://www.allstick.ru/UserFiles/Picture/cat_42/7156.png"/>
          <p:cNvPicPr>
            <a:picLocks noChangeAspect="1" noChangeArrowheads="1"/>
          </p:cNvPicPr>
          <p:nvPr/>
        </p:nvPicPr>
        <p:blipFill>
          <a:blip r:embed="rId2"/>
          <a:srcRect l="2672" t="59853" r="2671" b="19950"/>
          <a:stretch/>
        </p:blipFill>
        <p:spPr bwMode="auto">
          <a:xfrm>
            <a:off x="5643570" y="6715148"/>
            <a:ext cx="3500430" cy="142852"/>
          </a:xfrm>
          <a:prstGeom prst="rect">
            <a:avLst/>
          </a:prstGeom>
          <a:noFill/>
        </p:spPr>
      </p:pic>
      <p:pic>
        <p:nvPicPr>
          <p:cNvPr id="28" name="Picture 24" descr="http://www.allstick.ru/UserFiles/Picture/cat_42/7156.png"/>
          <p:cNvPicPr>
            <a:picLocks noChangeAspect="1" noChangeArrowheads="1"/>
          </p:cNvPicPr>
          <p:nvPr/>
        </p:nvPicPr>
        <p:blipFill>
          <a:blip r:embed="rId2"/>
          <a:srcRect l="2672" t="59853" r="2671" b="19950"/>
          <a:stretch/>
        </p:blipFill>
        <p:spPr bwMode="auto">
          <a:xfrm rot="5400000">
            <a:off x="7322363" y="4893479"/>
            <a:ext cx="3500430" cy="142844"/>
          </a:xfrm>
          <a:prstGeom prst="rect">
            <a:avLst/>
          </a:prstGeom>
          <a:noFill/>
        </p:spPr>
      </p:pic>
      <p:pic>
        <p:nvPicPr>
          <p:cNvPr id="29" name="Picture 24" descr="http://www.allstick.ru/UserFiles/Picture/cat_42/7156.png"/>
          <p:cNvPicPr>
            <a:picLocks noChangeAspect="1" noChangeArrowheads="1"/>
          </p:cNvPicPr>
          <p:nvPr/>
        </p:nvPicPr>
        <p:blipFill>
          <a:blip r:embed="rId2"/>
          <a:srcRect l="2672" t="59853" r="2671" b="19950"/>
          <a:stretch/>
        </p:blipFill>
        <p:spPr bwMode="auto">
          <a:xfrm rot="5400000">
            <a:off x="7322363" y="1678793"/>
            <a:ext cx="3500430" cy="142844"/>
          </a:xfrm>
          <a:prstGeom prst="rect">
            <a:avLst/>
          </a:prstGeom>
          <a:noFill/>
        </p:spPr>
      </p:pic>
      <p:pic>
        <p:nvPicPr>
          <p:cNvPr id="30" name="Picture 24" descr="http://www.allstick.ru/UserFiles/Picture/cat_42/7156.png"/>
          <p:cNvPicPr>
            <a:picLocks noChangeAspect="1" noChangeArrowheads="1"/>
          </p:cNvPicPr>
          <p:nvPr/>
        </p:nvPicPr>
        <p:blipFill>
          <a:blip r:embed="rId2"/>
          <a:srcRect l="2672" t="59853" r="2671" b="19950"/>
          <a:stretch/>
        </p:blipFill>
        <p:spPr bwMode="auto">
          <a:xfrm>
            <a:off x="5643570" y="0"/>
            <a:ext cx="3500430" cy="142852"/>
          </a:xfrm>
          <a:prstGeom prst="rect">
            <a:avLst/>
          </a:prstGeom>
          <a:noFill/>
        </p:spPr>
      </p:pic>
      <p:pic>
        <p:nvPicPr>
          <p:cNvPr id="31" name="Picture 24" descr="http://www.allstick.ru/UserFiles/Picture/cat_42/7156.png"/>
          <p:cNvPicPr>
            <a:picLocks noChangeAspect="1" noChangeArrowheads="1"/>
          </p:cNvPicPr>
          <p:nvPr/>
        </p:nvPicPr>
        <p:blipFill>
          <a:blip r:embed="rId2"/>
          <a:srcRect l="2672" t="59853" r="2671" b="19950"/>
          <a:stretch/>
        </p:blipFill>
        <p:spPr bwMode="auto">
          <a:xfrm rot="5400000">
            <a:off x="-1678793" y="1678793"/>
            <a:ext cx="3500430" cy="142844"/>
          </a:xfrm>
          <a:prstGeom prst="rect">
            <a:avLst/>
          </a:prstGeom>
          <a:noFill/>
        </p:spPr>
      </p:pic>
      <p:pic>
        <p:nvPicPr>
          <p:cNvPr id="32" name="Picture 24" descr="http://www.allstick.ru/UserFiles/Picture/cat_42/7156.png"/>
          <p:cNvPicPr>
            <a:picLocks noChangeAspect="1" noChangeArrowheads="1"/>
          </p:cNvPicPr>
          <p:nvPr/>
        </p:nvPicPr>
        <p:blipFill>
          <a:blip r:embed="rId2"/>
          <a:srcRect l="2672" t="59853" r="2671" b="19950"/>
          <a:stretch/>
        </p:blipFill>
        <p:spPr bwMode="auto">
          <a:xfrm rot="5400000">
            <a:off x="-1678793" y="5036363"/>
            <a:ext cx="3500430" cy="142844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 bwMode="auto">
          <a:xfrm>
            <a:off x="500033" y="2071678"/>
            <a:ext cx="8144292" cy="457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Король и королева </a:t>
            </a:r>
            <a:endParaRPr lang="ru-RU" sz="2400">
              <a:solidFill>
                <a:schemeClr val="bg2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428595" y="571479"/>
            <a:ext cx="8358605" cy="1554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u="sng">
                <a:latin typeface="Arial"/>
                <a:cs typeface="Arial"/>
                <a:hlinkClick r:id="rId3" tooltip="https://encrypted-tbn0.gstatic.com/images?q=tbn:ANd9GcRhWN8dFL3OFXZchRICuByY5n1XAXzYH3HP0vdQeNYJl8qeFF-K"/>
              </a:rPr>
              <a:t>Корзинка с овощами </a:t>
            </a:r>
            <a:endParaRPr/>
          </a:p>
          <a:p>
            <a:pPr>
              <a:defRPr/>
            </a:pPr>
            <a:r>
              <a:rPr lang="ru-RU" sz="2400" u="sng">
                <a:latin typeface="Arial"/>
                <a:cs typeface="Arial"/>
                <a:hlinkClick r:id="rId3" tooltip="https://encrypted-tbn0.gstatic.com/images?q=tbn:ANd9GcRhWN8dFL3OFXZchRICuByY5n1XAXzYH3HP0vdQeNYJl8qeFF-K"/>
              </a:rPr>
              <a:t> </a:t>
            </a:r>
            <a:r>
              <a:rPr lang="en-US" sz="2400" u="sng">
                <a:latin typeface="Arial"/>
                <a:cs typeface="Arial"/>
                <a:hlinkClick r:id="rId3" tooltip="https://encrypted-tbn0.gstatic.com/images?q=tbn:ANd9GcRhWN8dFL3OFXZchRICuByY5n1XAXzYH3HP0vdQeNYJl8qeFF-K"/>
              </a:rPr>
              <a:t>https://encrypted-tbn0.gstatic.com/images?q=Tbn</a:t>
            </a:r>
            <a:endParaRPr lang="ru-RU" sz="2400">
              <a:latin typeface="Arial"/>
              <a:cs typeface="Arial"/>
            </a:endParaRPr>
          </a:p>
          <a:p>
            <a:pPr>
              <a:defRPr/>
            </a:pPr>
            <a:r>
              <a:rPr lang="en-US" sz="2400" u="sng">
                <a:latin typeface="Arial"/>
                <a:cs typeface="Arial"/>
                <a:hlinkClick r:id="rId3" tooltip="https://encrypted-tbn0.gstatic.com/images?q=tbn:ANd9GcRhWN8dFL3OFXZchRICuByY5n1XAXzYH3HP0vdQeNYJl8qeFF-K"/>
              </a:rPr>
              <a:t>:ANd9GcRhWN8dFL3OFXZchRICuByY5n1XAXzYH3</a:t>
            </a:r>
            <a:endParaRPr lang="ru-RU" sz="2400">
              <a:latin typeface="Arial"/>
              <a:cs typeface="Arial"/>
            </a:endParaRPr>
          </a:p>
          <a:p>
            <a:pPr>
              <a:defRPr/>
            </a:pPr>
            <a:r>
              <a:rPr lang="en-US" sz="2400" u="sng">
                <a:latin typeface="Arial"/>
                <a:cs typeface="Arial"/>
                <a:hlinkClick r:id="rId3" tooltip="https://encrypted-tbn0.gstatic.com/images?q=tbn:ANd9GcRhWN8dFL3OFXZchRICuByY5n1XAXzYH3HP0vdQeNYJl8qeFF-K"/>
              </a:rPr>
              <a:t>HP0vdQeNYJl8qeFF-K</a:t>
            </a:r>
            <a:endParaRPr lang="ru-RU" sz="2400">
              <a:latin typeface="Arial"/>
              <a:cs typeface="Arial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428595" y="2500305"/>
            <a:ext cx="8358605" cy="82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u="sng">
                <a:latin typeface="Arial"/>
                <a:cs typeface="Arial"/>
                <a:hlinkClick r:id="rId4" tooltip="http://img02.deviantart.net/f744/i/2013/343/2/2/prince_adam_and_princess_belle_by_princelionel-d6xce38.png"/>
              </a:rPr>
              <a:t>http://img02.deviantart.net/f744/i/2013/343/2/2/prince_adam_and_princess_belle_by_princelionel-d6xce38.png</a:t>
            </a:r>
            <a:r>
              <a:rPr lang="ru-RU" sz="2400">
                <a:latin typeface="Arial"/>
                <a:cs typeface="Arial"/>
              </a:rPr>
              <a:t> </a:t>
            </a:r>
            <a:endParaRPr lang="ru-RU" sz="24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428595" y="525671"/>
            <a:ext cx="8287527" cy="5212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1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Цель:  </a:t>
            </a: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Формировать умение распознавать главные члены предложения.</a:t>
            </a:r>
            <a:endParaRPr sz="2800" b="0" i="0" u="none" strike="noStrike" cap="none">
              <a:ln>
                <a:noFill/>
              </a:ln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1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Задачи:</a:t>
            </a:r>
            <a:endParaRPr sz="2800" b="0" i="0" u="none" strike="noStrike" cap="none">
              <a:ln>
                <a:noFill/>
              </a:ln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Совершенствовать умение находить грамматическую основу предложения и графически обозначать её.</a:t>
            </a:r>
            <a:endParaRPr sz="2800" b="0" i="0" u="none" strike="noStrike" cap="none">
              <a:ln>
                <a:noFill/>
              </a:ln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Развивать умение различать подлежащее и сказуемое, учить ставить к ним вопросы.</a:t>
            </a:r>
            <a:endParaRPr sz="2800" b="0" i="0" u="none" strike="noStrike" cap="none">
              <a:ln>
                <a:noFill/>
              </a:ln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Развивать и обогащать устную и письменную речь.</a:t>
            </a:r>
            <a:endParaRPr>
              <a:solidFill>
                <a:schemeClr val="accent4">
                  <a:lumMod val="50000"/>
                </a:schemeClr>
              </a:solidFill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Побуждать  к проявлению позитивной оценки и самооценки</a:t>
            </a: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endParaRPr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28055" y="822779"/>
            <a:ext cx="8287887" cy="5212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Какие члены предложения называются главными?</a:t>
            </a:r>
            <a:endParaRPr sz="2800" b="0" i="0" u="none" strike="noStrike" cap="none">
              <a:ln>
                <a:noFill/>
              </a:ln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  <a:p>
            <a:pPr marL="0" marR="0" lvl="0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Что обозначает подлежащее и на какой вопрос оно отвечает?</a:t>
            </a:r>
            <a:endParaRPr sz="2800" b="0" i="0" u="none" strike="noStrike" cap="none">
              <a:ln>
                <a:noFill/>
              </a:ln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Чем в предложении </a:t>
            </a:r>
            <a:r>
              <a:rPr lang="ru-RU" sz="2800"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выражено подлежащее </a:t>
            </a: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?</a:t>
            </a:r>
            <a:endParaRPr sz="2800" b="0" i="0" u="none" strike="noStrike" cap="none">
              <a:ln>
                <a:noFill/>
              </a:ln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  <a:p>
            <a:pPr marL="0" marR="0" lvl="0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Что обозначает сказуемое и на какие вопросы оно отвечает? </a:t>
            </a:r>
            <a:endParaRPr sz="2000">
              <a:solidFill>
                <a:schemeClr val="accent4">
                  <a:lumMod val="50000"/>
                </a:schemeClr>
              </a:solidFill>
            </a:endParaRPr>
          </a:p>
          <a:p>
            <a:pPr marL="0" marR="0" lvl="0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Чем в предложении выражено сказуемое?</a:t>
            </a: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endParaRPr sz="200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197" name="AutoShape 5"/>
          <p:cNvSpPr>
            <a:spLocks noChangeShapeType="1"/>
          </p:cNvSpPr>
          <p:nvPr/>
        </p:nvSpPr>
        <p:spPr bwMode="auto">
          <a:xfrm flipH="1">
            <a:off x="2714612" y="2000240"/>
            <a:ext cx="1285884" cy="847727"/>
          </a:xfrm>
          <a:prstGeom prst="straightConnector1">
            <a:avLst/>
          </a:prstGeom>
          <a:noFill/>
          <a:ln w="38100">
            <a:solidFill>
              <a:schemeClr val="bg2">
                <a:lumMod val="25000"/>
              </a:schemeClr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defRPr/>
            </a:pPr>
            <a:endParaRPr lang="ru-RU"/>
          </a:p>
        </p:txBody>
      </p:sp>
      <p:sp>
        <p:nvSpPr>
          <p:cNvPr id="8196" name="AutoShape 4"/>
          <p:cNvSpPr>
            <a:spLocks noChangeShapeType="1"/>
          </p:cNvSpPr>
          <p:nvPr/>
        </p:nvSpPr>
        <p:spPr bwMode="auto">
          <a:xfrm>
            <a:off x="5286380" y="2000240"/>
            <a:ext cx="1146178" cy="901703"/>
          </a:xfrm>
          <a:prstGeom prst="straightConnector1">
            <a:avLst/>
          </a:prstGeom>
          <a:noFill/>
          <a:ln w="38100">
            <a:solidFill>
              <a:schemeClr val="bg2">
                <a:lumMod val="25000"/>
              </a:schemeClr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defRPr/>
            </a:pPr>
            <a:endParaRPr lang="ru-RU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28595" y="1219215"/>
            <a:ext cx="8287527" cy="945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ГЛАВНЫЕ ЧЛЕНЫ ПРЕДЛОЖЕНИЯ</a:t>
            </a:r>
            <a:endParaRPr sz="2800" b="0" i="0" u="none" strike="noStrike" cap="none">
              <a:ln>
                <a:noFill/>
              </a:ln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sz="2800" b="0" i="0" u="none" strike="noStrike" cap="none">
              <a:ln>
                <a:noFill/>
              </a:ln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0"/>
            <a:ext cx="183636" cy="914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4508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lang="ru-RU" sz="1800" b="0" i="0" u="none" strike="noStrike" cap="none">
                <a:ln>
                  <a:noFill/>
                </a:ln>
                <a:solidFill>
                  <a:schemeClr val="tx1"/>
                </a:solidFill>
                <a:latin typeface="Arial"/>
                <a:cs typeface="Arial"/>
              </a:rPr>
            </a:br>
            <a:endParaRPr lang="ru-RU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  <a:p>
            <a:pPr marL="0" marR="0" lvl="0" indent="4508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57200" y="3361611"/>
            <a:ext cx="8258923" cy="7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4508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400" b="1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  </a:t>
            </a:r>
            <a:r>
              <a:rPr lang="ru-RU" sz="1400" b="1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PMingLiU"/>
                <a:cs typeface="Arial"/>
              </a:rPr>
              <a:t>ПОДЛЕЖАЩЕЕ</a:t>
            </a:r>
            <a:r>
              <a:rPr lang="ru-RU" sz="14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                                       </a:t>
            </a: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СКАЗУЕМОЕ</a:t>
            </a:r>
            <a:endParaRPr sz="2800" b="0" i="0" u="none" strike="noStrike" cap="none">
              <a:ln>
                <a:noFill/>
              </a:ln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  <a:p>
            <a:pPr marL="0" marR="0" lvl="0" indent="4508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3" name="Прямая соединительная линия 22"/>
          <p:cNvCxnSpPr>
            <a:cxnSpLocks/>
          </p:cNvCxnSpPr>
          <p:nvPr/>
        </p:nvCxnSpPr>
        <p:spPr bwMode="auto">
          <a:xfrm>
            <a:off x="5929322" y="3929066"/>
            <a:ext cx="2000264" cy="1587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cxnSpLocks/>
          </p:cNvCxnSpPr>
          <p:nvPr/>
        </p:nvCxnSpPr>
        <p:spPr bwMode="auto">
          <a:xfrm>
            <a:off x="5929322" y="3857628"/>
            <a:ext cx="2000264" cy="1587"/>
          </a:xfrm>
          <a:prstGeom prst="line">
            <a:avLst/>
          </a:prstGeom>
          <a:ln w="38100" cmpd="sng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cxnSpLocks/>
          </p:cNvCxnSpPr>
          <p:nvPr/>
        </p:nvCxnSpPr>
        <p:spPr bwMode="auto">
          <a:xfrm>
            <a:off x="1285852" y="3857628"/>
            <a:ext cx="2500330" cy="1587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 bwMode="auto">
          <a:xfrm>
            <a:off x="428596" y="4000503"/>
            <a:ext cx="8216089" cy="82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       (</a:t>
            </a:r>
            <a:r>
              <a:rPr lang="ru-RU" sz="2400">
                <a:solidFill>
                  <a:schemeClr val="accent4">
                    <a:lumMod val="50000"/>
                  </a:schemeClr>
                </a:solidFill>
                <a:latin typeface="Arial"/>
                <a:cs typeface="Arial"/>
              </a:rPr>
              <a:t>существительное                               (глагол)</a:t>
            </a:r>
            <a:endParaRPr>
              <a:solidFill>
                <a:schemeClr val="accent4">
                  <a:lumMod val="50000"/>
                </a:schemeClr>
              </a:solidFill>
            </a:endParaRPr>
          </a:p>
          <a:p>
            <a:pPr>
              <a:defRPr/>
            </a:pPr>
            <a:r>
              <a:rPr lang="ru-RU" sz="2400">
                <a:solidFill>
                  <a:schemeClr val="accent4">
                    <a:lumMod val="50000"/>
                  </a:schemeClr>
                </a:solidFill>
                <a:latin typeface="Arial"/>
                <a:cs typeface="Arial"/>
              </a:rPr>
              <a:t>        или местоимение)</a:t>
            </a:r>
            <a:endParaRPr sz="2400"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500165" y="1171657"/>
            <a:ext cx="6097789" cy="329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ctr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77950" algn="l"/>
              </a:tabLst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Снег                  светит</a:t>
            </a:r>
            <a:endParaRPr sz="2800" b="0" i="0" u="none" strike="noStrike" cap="none">
              <a:ln>
                <a:noFill/>
              </a:ln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  <a:p>
            <a:pPr marL="0" marR="0" lvl="0" indent="0" algn="ctr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77950" algn="l"/>
              </a:tabLst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     Солнце                     полился</a:t>
            </a:r>
            <a:endParaRPr sz="2800" b="0" i="0" u="none" strike="noStrike" cap="none">
              <a:ln>
                <a:noFill/>
              </a:ln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  <a:p>
            <a:pPr marL="0" marR="0" lvl="0" indent="0" algn="ctr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77950" algn="l"/>
              </a:tabLst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  ветер                     дует</a:t>
            </a:r>
            <a:endParaRPr sz="2800" b="0" i="0" u="none" strike="noStrike" cap="none">
              <a:ln>
                <a:noFill/>
              </a:ln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  <a:p>
            <a:pPr marL="0" marR="0" lvl="0" indent="0" algn="ctr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77950" algn="l"/>
              </a:tabLst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          лужи                     падает</a:t>
            </a:r>
            <a:endParaRPr sz="2800" b="0" i="0" u="none" strike="noStrike" cap="none">
              <a:ln>
                <a:noFill/>
              </a:ln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  <a:p>
            <a:pPr marL="0" marR="0" lvl="0" indent="0" algn="ctr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77950" algn="l"/>
              </a:tabLst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        дождь  </a:t>
            </a:r>
            <a:r>
              <a:rPr lang="ru-RU" sz="2800" b="0" i="0" u="none" strike="noStrike" cap="none">
                <a:ln>
                  <a:noFill/>
                </a:ln>
                <a:solidFill>
                  <a:schemeClr val="bg2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                 </a:t>
            </a: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появились</a:t>
            </a:r>
            <a:endParaRPr lang="ru-RU" sz="2800" b="0" i="0" u="none" strike="noStrike" cap="none">
              <a:ln>
                <a:noFill/>
              </a:ln>
              <a:solidFill>
                <a:schemeClr val="bg2">
                  <a:lumMod val="5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15" name="Прямая соединительная линия 14"/>
          <p:cNvCxnSpPr>
            <a:cxnSpLocks/>
          </p:cNvCxnSpPr>
          <p:nvPr/>
        </p:nvCxnSpPr>
        <p:spPr bwMode="auto">
          <a:xfrm rot="5400000">
            <a:off x="3215472" y="2856702"/>
            <a:ext cx="2714644" cy="1587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775709" y="367041"/>
            <a:ext cx="6504457" cy="51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>
              <a:defRPr/>
            </a:pPr>
            <a:endParaRPr sz="2200"/>
          </a:p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77950" algn="l"/>
              </a:tabLst>
              <a:defRPr/>
            </a:pPr>
            <a:r>
              <a:rPr sz="2200" b="1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  <a:t>Вот под елочкой зеленой</a:t>
            </a:r>
            <a:br>
              <a:rPr sz="2200" b="1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</a:br>
            <a: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  <a:t>Вот под елочкой зеленой</a:t>
            </a:r>
            <a:b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</a:br>
            <a: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  <a:t>Скачут весело вороны,</a:t>
            </a:r>
            <a:b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</a:br>
            <a: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  <a:t>(Прыжки на одной ноге, на другой ноге.)</a:t>
            </a:r>
            <a:b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</a:br>
            <a: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  <a:t>Кар-кар-кар.</a:t>
            </a:r>
            <a:b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</a:br>
            <a: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  <a:t>(Дети кричат «Кар-кар-кар» на выдохе.)</a:t>
            </a:r>
            <a:b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</a:br>
            <a: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  <a:t>Целый день они летали,</a:t>
            </a:r>
            <a:b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</a:br>
            <a: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  <a:t>(Бег на месте со взмахами рук в стороны.)</a:t>
            </a:r>
            <a:b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</a:br>
            <a: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  <a:t>Спать ребятам не давали,</a:t>
            </a:r>
            <a:b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</a:br>
            <a: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  <a:t>Кар-кар-кар.</a:t>
            </a:r>
            <a:b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</a:br>
            <a: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  <a:t>(Дети кричат «Кар-кар-кар» на выдохе.)</a:t>
            </a:r>
            <a:b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</a:br>
            <a: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  <a:t>Только к ночи умолкают,</a:t>
            </a:r>
            <a:b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</a:br>
            <a: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  <a:t>Вместе с нами засыпают, (Ходьба на месте.)</a:t>
            </a:r>
            <a:b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</a:br>
            <a:r>
              <a:rPr sz="2200" b="0" i="0" u="none">
                <a:solidFill>
                  <a:srgbClr val="222222"/>
                </a:solidFill>
                <a:latin typeface="Arial"/>
                <a:ea typeface="Arial"/>
                <a:cs typeface="Arial"/>
              </a:rPr>
              <a:t>Ш-ш-ш-ш. (Присед с выдохом.)</a:t>
            </a:r>
            <a:endParaRPr lang="ru-RU" sz="10000" b="0" i="0" u="none" strike="noStrike" cap="none">
              <a:ln>
                <a:noFill/>
              </a:ln>
              <a:solidFill>
                <a:schemeClr val="bg2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90533" y="1946088"/>
            <a:ext cx="8287527" cy="3505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77950" algn="l"/>
              </a:tabLst>
              <a:defRPr/>
            </a:pPr>
            <a:r>
              <a:rPr lang="ru-RU" sz="14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Мама с блестящими пуговицами купила пальто.</a:t>
            </a:r>
            <a:endParaRPr>
              <a:solidFill>
                <a:schemeClr val="accent4">
                  <a:lumMod val="50000"/>
                </a:schemeClr>
              </a:solidFill>
            </a:endParaRPr>
          </a:p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77950" algn="l"/>
              </a:tabLst>
              <a:defRPr/>
            </a:pPr>
            <a:endParaRPr sz="2800" b="0" i="0" u="none" strike="noStrike" cap="none">
              <a:ln>
                <a:noFill/>
              </a:ln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77950" algn="l"/>
              </a:tabLst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К карусели с красным бантиком подбежала девочка.</a:t>
            </a:r>
            <a:endParaRPr>
              <a:solidFill>
                <a:schemeClr val="accent4">
                  <a:lumMod val="50000"/>
                </a:schemeClr>
              </a:solidFill>
            </a:endParaRPr>
          </a:p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77950" algn="l"/>
              </a:tabLst>
              <a:defRPr/>
            </a:pPr>
            <a:endParaRPr sz="2800">
              <a:solidFill>
                <a:schemeClr val="accent4">
                  <a:lumMod val="50000"/>
                </a:schemeClr>
              </a:solidFill>
              <a:latin typeface="Arial"/>
              <a:ea typeface="Times New Roman"/>
              <a:cs typeface="Arial"/>
            </a:endParaRPr>
          </a:p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77950" algn="l"/>
              </a:tabLst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Мальчик купил попугая в белой кепке.</a:t>
            </a:r>
            <a:endParaRPr>
              <a:solidFill>
                <a:schemeClr val="accent4">
                  <a:lumMod val="50000"/>
                </a:schemeClr>
              </a:solidFill>
            </a:endParaRPr>
          </a:p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77950" algn="l"/>
              </a:tabLst>
              <a:defRPr/>
            </a:pPr>
            <a:endParaRPr sz="2800" b="0" i="0" u="none" strike="noStrike" cap="none">
              <a:ln>
                <a:noFill/>
              </a:ln>
              <a:solidFill>
                <a:schemeClr val="accent4">
                  <a:lumMod val="50000"/>
                </a:schemeClr>
              </a:solidFill>
              <a:latin typeface="Arial"/>
              <a:ea typeface="Times New Roman"/>
              <a:cs typeface="Arial"/>
            </a:endParaRPr>
          </a:p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77950" algn="l"/>
              </a:tabLst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Узкая избушка привела нас к дорожке. </a:t>
            </a:r>
            <a:endParaRPr lang="ru-RU" sz="2800" b="0" i="0" u="none" strike="noStrike" cap="none">
              <a:ln>
                <a:noFill/>
              </a:ln>
              <a:solidFill>
                <a:schemeClr val="bg2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 bwMode="auto">
          <a:xfrm>
            <a:off x="1251829" y="2092083"/>
            <a:ext cx="8080053" cy="1798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Д</a:t>
            </a:r>
            <a:r>
              <a:rPr lang="ru-RU" sz="2800" b="1">
                <a:solidFill>
                  <a:schemeClr val="accent4">
                    <a:lumMod val="50000"/>
                  </a:schemeClr>
                </a:solidFill>
                <a:latin typeface="Arial"/>
                <a:cs typeface="Arial"/>
              </a:rPr>
              <a:t>омашнее задание: </a:t>
            </a:r>
            <a:endParaRPr>
              <a:solidFill>
                <a:schemeClr val="accent4">
                  <a:lumMod val="50000"/>
                </a:schemeClr>
              </a:solidFill>
            </a:endParaRPr>
          </a:p>
          <a:p>
            <a:pPr>
              <a:defRPr/>
            </a:pPr>
            <a:endParaRPr sz="2800" b="1"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ru-RU" sz="2800">
                <a:solidFill>
                  <a:schemeClr val="accent4">
                    <a:lumMod val="50000"/>
                  </a:schemeClr>
                </a:solidFill>
                <a:latin typeface="Arial"/>
                <a:cs typeface="Arial"/>
              </a:rPr>
              <a:t>Составить  правила  поведения на уроке. Подчеркните грамматическую основу.</a:t>
            </a:r>
            <a:endParaRPr sz="2800"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06848" y="901184"/>
            <a:ext cx="4930301" cy="4206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Теперь я могу…</a:t>
            </a:r>
            <a:endParaRPr sz="3600" b="0" i="0" u="none" strike="noStrike" cap="none">
              <a:ln>
                <a:noFill/>
              </a:ln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  <a:p>
            <a:pPr marL="0" marR="0" lvl="0" indent="0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Я научился…</a:t>
            </a:r>
            <a:endParaRPr sz="3600" b="0" i="0" u="none" strike="noStrike" cap="none">
              <a:ln>
                <a:noFill/>
              </a:ln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  <a:p>
            <a:pPr marL="0" marR="0" lvl="0" indent="0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У меня получилось …</a:t>
            </a:r>
            <a:endParaRPr sz="2000">
              <a:solidFill>
                <a:schemeClr val="accent4">
                  <a:lumMod val="50000"/>
                </a:schemeClr>
              </a:solidFill>
            </a:endParaRPr>
          </a:p>
          <a:p>
            <a:pPr marL="0" marR="0" lvl="0" indent="0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У меня плохо получалось…</a:t>
            </a:r>
            <a:r>
              <a:rPr lang="ru-RU" sz="3600" b="0" i="0" u="none" strike="noStrike" cap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 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Corn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0</Words>
  <Application>Р7-Офис/7.3.0.0</Application>
  <DocSecurity>0</DocSecurity>
  <PresentationFormat>Экран (4:3)</PresentationFormat>
  <Paragraphs>0</Paragraphs>
  <Slides>11</Slides>
  <Notes>11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buthurt</dc:creator>
  <cp:keywords/>
  <dc:description/>
  <dc:identifier/>
  <dc:language/>
  <cp:lastModifiedBy/>
  <cp:revision>45</cp:revision>
  <dcterms:created xsi:type="dcterms:W3CDTF">2015-11-16T18:31:23Z</dcterms:created>
  <dcterms:modified xsi:type="dcterms:W3CDTF">2024-11-21T07:27:15Z</dcterms:modified>
  <cp:category/>
  <cp:contentStatus/>
  <cp:version/>
</cp:coreProperties>
</file>