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5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E575E-CAEB-41A4-8B5A-F093BBBB2382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5A35A-996B-4840-98C1-95C461DE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271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E575E-CAEB-41A4-8B5A-F093BBBB2382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5A35A-996B-4840-98C1-95C461DE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286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E575E-CAEB-41A4-8B5A-F093BBBB2382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5A35A-996B-4840-98C1-95C461DE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468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E575E-CAEB-41A4-8B5A-F093BBBB2382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5A35A-996B-4840-98C1-95C461DE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747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E575E-CAEB-41A4-8B5A-F093BBBB2382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5A35A-996B-4840-98C1-95C461DE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716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E575E-CAEB-41A4-8B5A-F093BBBB2382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5A35A-996B-4840-98C1-95C461DE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062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E575E-CAEB-41A4-8B5A-F093BBBB2382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5A35A-996B-4840-98C1-95C461DE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065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E575E-CAEB-41A4-8B5A-F093BBBB2382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5A35A-996B-4840-98C1-95C461DE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077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E575E-CAEB-41A4-8B5A-F093BBBB2382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5A35A-996B-4840-98C1-95C461DE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820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E575E-CAEB-41A4-8B5A-F093BBBB2382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5A35A-996B-4840-98C1-95C461DE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782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E575E-CAEB-41A4-8B5A-F093BBBB2382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5A35A-996B-4840-98C1-95C461DE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471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E575E-CAEB-41A4-8B5A-F093BBBB2382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5A35A-996B-4840-98C1-95C461DE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733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t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9351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91680" y="1844824"/>
            <a:ext cx="5760640" cy="1755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3200" b="1" dirty="0" smtClean="0">
                <a:effectLst/>
                <a:latin typeface="Times New Roman"/>
                <a:ea typeface="Times New Roman"/>
                <a:cs typeface="Times New Roman"/>
              </a:rPr>
              <a:t>«Развитие хореографического творчества в системе дошкольного образования»</a:t>
            </a:r>
            <a:endParaRPr lang="ru-RU" sz="3200" b="1" dirty="0">
              <a:ea typeface="Calibri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67944" y="4365104"/>
            <a:ext cx="46805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по дополнительному образованию МДОУ детский сад №2 «Светлячок 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Иевлева Светлана Владимировна.</a:t>
            </a: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435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D:\t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403648" y="1052736"/>
            <a:ext cx="6696744" cy="4226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000" b="1" u="sng" dirty="0" smtClean="0">
                <a:effectLst/>
                <a:latin typeface="Times New Roman"/>
                <a:ea typeface="Calibri"/>
                <a:cs typeface="Times New Roman"/>
              </a:rPr>
              <a:t>Дополнительная общеобразовательная общеразвивающая программа «Хореография в ДОУ» «Танцующие светлячки» составлена в соответствии:</a:t>
            </a:r>
          </a:p>
          <a:p>
            <a:pPr marL="285750" indent="-285750" algn="just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FontTx/>
              <a:buChar char="-"/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 требованиями Федерального закона от 29.12.2012 г. №273-ФЗ  «Об образовании в Российской Федерации»;</a:t>
            </a:r>
          </a:p>
          <a:p>
            <a:pPr marL="285750" indent="-285750" algn="just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FontTx/>
              <a:buChar char="-"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 требованиями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Федеральной образовательной программы;</a:t>
            </a:r>
          </a:p>
          <a:p>
            <a:pPr marL="285750" indent="-285750" algn="just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требованиями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СанПин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01.01.2021 для детских садов,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(СП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2.4.3648-20)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FontTx/>
              <a:buChar char="-"/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основе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 программ по хореографии для детей  дошкольного возраста «Ритмическая мозаика» А.И. Бурениной; «Ладушки» 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Каплунова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И, 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Новоскольцева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И, «Прекрасный мир танца» 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О.Н.Калинина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972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th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59632" y="1628800"/>
            <a:ext cx="734481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effectLst/>
                <a:latin typeface="Times New Roman"/>
                <a:ea typeface="Calibri"/>
              </a:rPr>
              <a:t>Актуальность программы</a:t>
            </a:r>
            <a:r>
              <a:rPr lang="ru-RU" sz="2800" u="sng" dirty="0" smtClean="0">
                <a:effectLst/>
                <a:latin typeface="Times New Roman"/>
                <a:ea typeface="Calibri"/>
              </a:rPr>
              <a:t> </a:t>
            </a:r>
          </a:p>
          <a:p>
            <a:r>
              <a:rPr lang="ru-RU" sz="2000" dirty="0" smtClean="0">
                <a:effectLst/>
                <a:latin typeface="Times New Roman"/>
                <a:ea typeface="Calibri"/>
              </a:rPr>
              <a:t>                     обусловлена </a:t>
            </a:r>
            <a:r>
              <a:rPr lang="ru-RU" sz="2000" dirty="0" smtClean="0">
                <a:effectLst/>
                <a:latin typeface="Times New Roman"/>
                <a:ea typeface="Calibri"/>
              </a:rPr>
              <a:t>требованиями общества на:</a:t>
            </a:r>
          </a:p>
          <a:p>
            <a:r>
              <a:rPr lang="ru-RU" sz="2000" dirty="0">
                <a:latin typeface="Times New Roman"/>
                <a:ea typeface="Calibri"/>
              </a:rPr>
              <a:t>-</a:t>
            </a:r>
            <a:r>
              <a:rPr lang="ru-RU" sz="2000" dirty="0" smtClean="0">
                <a:effectLst/>
                <a:latin typeface="Times New Roman"/>
                <a:ea typeface="Calibri"/>
              </a:rPr>
              <a:t> </a:t>
            </a:r>
            <a:r>
              <a:rPr lang="ru-RU" sz="2000" dirty="0" smtClean="0">
                <a:effectLst/>
                <a:latin typeface="Times New Roman"/>
                <a:ea typeface="Times New Roman"/>
              </a:rPr>
              <a:t>воспитание всесторонне развитой гармоничной личности ребенка; </a:t>
            </a:r>
          </a:p>
          <a:p>
            <a:r>
              <a:rPr lang="ru-RU" sz="2000" dirty="0">
                <a:latin typeface="Times New Roman"/>
                <a:ea typeface="Times New Roman"/>
              </a:rPr>
              <a:t>-</a:t>
            </a:r>
            <a:r>
              <a:rPr lang="ru-RU" sz="2000" dirty="0" smtClean="0">
                <a:effectLst/>
                <a:latin typeface="Times New Roman"/>
                <a:ea typeface="Times New Roman"/>
              </a:rPr>
              <a:t>формирование социально значимых знаний, умений и навыков; </a:t>
            </a:r>
            <a:endParaRPr lang="ru-RU" sz="2000" dirty="0">
              <a:latin typeface="Times New Roman"/>
              <a:ea typeface="Times New Roman"/>
            </a:endParaRPr>
          </a:p>
          <a:p>
            <a:r>
              <a:rPr lang="ru-RU" sz="2000" dirty="0" smtClean="0">
                <a:effectLst/>
                <a:latin typeface="Times New Roman"/>
                <a:ea typeface="Times New Roman"/>
              </a:rPr>
              <a:t>-оказание комплексного обучающего, развивающего, воспитательного </a:t>
            </a:r>
            <a:r>
              <a:rPr lang="ru-RU" sz="2000" dirty="0" smtClean="0">
                <a:effectLst/>
                <a:latin typeface="Times New Roman"/>
                <a:ea typeface="Times New Roman"/>
              </a:rPr>
              <a:t>и здоровье </a:t>
            </a:r>
            <a:r>
              <a:rPr lang="ru-RU" sz="2000" dirty="0" smtClean="0">
                <a:effectLst/>
                <a:latin typeface="Times New Roman"/>
                <a:ea typeface="Times New Roman"/>
              </a:rPr>
              <a:t>сберегающего воздействия. </a:t>
            </a:r>
            <a:endParaRPr lang="ru-RU" sz="2000" dirty="0" smtClean="0">
              <a:effectLst/>
              <a:latin typeface="Times New Roman"/>
              <a:ea typeface="Times New Roman"/>
            </a:endParaRPr>
          </a:p>
          <a:p>
            <a:r>
              <a:rPr lang="ru-RU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.</a:t>
            </a:r>
            <a:r>
              <a:rPr lang="ru-RU" dirty="0" smtClean="0">
                <a:effectLst/>
                <a:latin typeface="Times New Roman"/>
                <a:ea typeface="Calibri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5854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th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66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3728" y="1484784"/>
            <a:ext cx="6192688" cy="338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0215" algn="ctr">
              <a:lnSpc>
                <a:spcPct val="115000"/>
              </a:lnSpc>
            </a:pPr>
            <a:r>
              <a:rPr lang="ru-RU" sz="2400" b="1" u="sng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Цели реализации программы</a:t>
            </a:r>
            <a:r>
              <a:rPr lang="ru-RU" sz="2400" b="1" u="sng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:</a:t>
            </a:r>
          </a:p>
          <a:p>
            <a:pPr lvl="0" indent="450215" algn="ctr">
              <a:lnSpc>
                <a:spcPct val="115000"/>
              </a:lnSpc>
            </a:pPr>
            <a:endParaRPr lang="ru-RU" b="1" u="sng" dirty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pPr lvl="0" indent="450215">
              <a:lnSpc>
                <a:spcPct val="115000"/>
              </a:lnSpc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приобщить детей к танцевальному искусству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</a:t>
            </a:r>
          </a:p>
          <a:p>
            <a:pPr lvl="0" indent="450215">
              <a:lnSpc>
                <a:spcPct val="115000"/>
              </a:lnSpc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привить детям основные навыки и умения слушать </a:t>
            </a:r>
          </a:p>
          <a:p>
            <a:pPr lvl="0" indent="450215">
              <a:lnSpc>
                <a:spcPct val="115000"/>
              </a:lnSpc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музыку;</a:t>
            </a:r>
          </a:p>
          <a:p>
            <a:pPr lvl="0" indent="450215">
              <a:lnSpc>
                <a:spcPct val="115000"/>
              </a:lnSpc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выявить и раскрыть творческие способности </a:t>
            </a:r>
          </a:p>
          <a:p>
            <a:pPr lvl="0" indent="450215">
              <a:lnSpc>
                <a:spcPct val="115000"/>
              </a:lnSpc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дошкольника посредством хореографического </a:t>
            </a:r>
          </a:p>
          <a:p>
            <a:pPr lvl="0" indent="450215">
              <a:lnSpc>
                <a:spcPct val="115000"/>
              </a:lnSpc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искусства.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- способствовать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эстетическому и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нравственному</a:t>
            </a:r>
          </a:p>
          <a:p>
            <a:pPr lvl="0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развитию дошкольников.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3618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th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23728" y="548680"/>
            <a:ext cx="6480720" cy="2039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effectLst/>
                <a:latin typeface="Times New Roman"/>
                <a:ea typeface="Times New Roman"/>
                <a:cs typeface="Times New Roman"/>
              </a:rPr>
              <a:t>                     </a:t>
            </a:r>
            <a:r>
              <a:rPr lang="ru-RU" sz="2000" b="1" u="sng" dirty="0" smtClean="0">
                <a:effectLst/>
                <a:latin typeface="Times New Roman"/>
                <a:ea typeface="Times New Roman"/>
                <a:cs typeface="Times New Roman"/>
              </a:rPr>
              <a:t>Задачи программы:</a:t>
            </a:r>
            <a:endParaRPr lang="ru-RU" sz="2000" u="sng" dirty="0" smtClean="0">
              <a:ea typeface="Calibri"/>
              <a:cs typeface="Times New Roman"/>
            </a:endParaRPr>
          </a:p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b="1" u="sng" dirty="0" smtClean="0">
                <a:effectLst/>
                <a:latin typeface="Times New Roman"/>
                <a:ea typeface="Times New Roman"/>
                <a:cs typeface="Times New Roman"/>
              </a:rPr>
              <a:t>Обучающие</a:t>
            </a:r>
            <a:r>
              <a:rPr lang="ru-RU" sz="1400" b="1" dirty="0" smtClean="0">
                <a:effectLst/>
                <a:latin typeface="Times New Roman"/>
                <a:ea typeface="Times New Roman"/>
                <a:cs typeface="Times New Roman"/>
              </a:rPr>
              <a:t> -</a:t>
            </a: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научить детей владеть своим телом, обучить культуре движения, основам классического, </a:t>
            </a: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народного, бального </a:t>
            </a: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танца, научить детей вслушиваться в музыку, различать выразительные средства, согласовывать свои движения с музыкой;</a:t>
            </a:r>
            <a:endParaRPr lang="ru-RU" dirty="0">
              <a:ea typeface="Calibri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2636912"/>
            <a:ext cx="3888432" cy="2640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algn="just">
              <a:lnSpc>
                <a:spcPct val="115000"/>
              </a:lnSpc>
              <a:tabLst>
                <a:tab pos="228600" algn="l"/>
                <a:tab pos="1371600" algn="l"/>
              </a:tabLst>
            </a:pPr>
            <a:r>
              <a:rPr lang="ru-RU" b="1" u="sng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Развивающие:</a:t>
            </a:r>
            <a:endParaRPr lang="ru-RU" u="sng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342900" lvl="0" algn="just">
              <a:lnSpc>
                <a:spcPct val="115000"/>
              </a:lnSpc>
              <a:tabLst>
                <a:tab pos="228600" algn="l"/>
                <a:tab pos="1371600" algn="l"/>
              </a:tabLst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-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развитие музыкальных и физических данных детей, образного мышления, фантазии и памяти, формирование творческой активности и развитие интереса к танцевальному искусству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;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1999" y="2492896"/>
            <a:ext cx="4320481" cy="2834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580" lvl="0" algn="just">
              <a:lnSpc>
                <a:spcPct val="115000"/>
              </a:lnSpc>
            </a:pPr>
            <a:r>
              <a:rPr lang="ru-RU" b="1" u="sng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Воспитательные:</a:t>
            </a:r>
            <a:endParaRPr lang="ru-RU" u="sng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6000"/>
              </a:lnSpc>
              <a:buFont typeface="Symbol"/>
              <a:buChar char=""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воспитывать дисциплинированность, ответственность, самоорганизацию, трудолюбие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6000"/>
              </a:lnSpc>
              <a:buFont typeface="Symbol"/>
              <a:buChar char=""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обеспечивать формирование чувства коллективизма и взаимопомощи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buFont typeface="Symbol"/>
              <a:buChar char=""/>
              <a:tabLst>
                <a:tab pos="228600" algn="l"/>
                <a:tab pos="1371600" algn="l"/>
              </a:tabLst>
            </a:pP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воспитание эстетически – нравственного восприятия детей и любви к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прекрасному</a:t>
            </a:r>
            <a:r>
              <a:rPr lang="ru-RU" sz="1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</a:t>
            </a:r>
            <a:r>
              <a:rPr lang="ru-RU" sz="1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836602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D:\th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"/>
            <a:ext cx="925251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23728" y="764704"/>
            <a:ext cx="6336704" cy="1401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u="sng" dirty="0" smtClean="0">
                <a:effectLst/>
                <a:latin typeface="Times New Roman"/>
                <a:ea typeface="Calibri"/>
                <a:cs typeface="Times New Roman"/>
              </a:rPr>
              <a:t>Адресат программы</a:t>
            </a:r>
            <a:r>
              <a:rPr lang="ru-RU" sz="2000" b="1" u="sng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.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 Программа предназначена для воспитанников в возрасте от 4 до 7 лет, без ограничений возможностей здоровья, проявляющих интерес к танцевальному искусству.</a:t>
            </a:r>
            <a:endParaRPr lang="ru-RU" sz="1200" dirty="0"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2420888"/>
            <a:ext cx="6840760" cy="3344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u="sng" dirty="0">
                <a:latin typeface="Times New Roman"/>
                <a:ea typeface="Calibri"/>
                <a:cs typeface="Times New Roman"/>
              </a:rPr>
              <a:t>Методы и приемы :</a:t>
            </a:r>
            <a:endParaRPr lang="ru-RU" sz="2000" u="sng" dirty="0">
              <a:ea typeface="Calibri"/>
              <a:cs typeface="Times New Roman"/>
            </a:endParaRP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</a:rPr>
              <a:t>Учитывая возрастные особенности детей, их запросы и интересы занятия хореографией проводятся в игровой форме, большое внимание уделяется музыкальным играм, импровизации.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</a:rPr>
              <a:t> В музыкальных играх, создавая тот или иной образ, дети слышат в музыке и передают в движении разнообразные чувства. 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</a:rPr>
              <a:t>Система упражнений выстроена от простого к сложному, с учетом всех необходимых музыкально-ритмических навыков и навыков выразительного движения при условии многократного повторения заданий, что помогает успешному выполнению требований программы .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506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D:\th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07704" y="764704"/>
            <a:ext cx="6984776" cy="4347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000" b="1" u="sng" dirty="0" smtClean="0">
                <a:effectLst/>
                <a:latin typeface="Times New Roman"/>
                <a:ea typeface="Calibri"/>
                <a:cs typeface="Times New Roman"/>
              </a:rPr>
              <a:t>Взаимодействие с родителями</a:t>
            </a:r>
            <a:r>
              <a:rPr lang="ru-RU" sz="2000" b="1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:</a:t>
            </a:r>
            <a:endParaRPr lang="ru-RU" sz="2000" dirty="0" smtClean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6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Анкетирование</a:t>
            </a: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 с целью выявления уровня осведомления родителей о хореографическом кружке «Танцующие светлячки».</a:t>
            </a:r>
            <a:endParaRPr lang="ru-RU" sz="1600" dirty="0" smtClean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6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Родительские собрания по ознакомлению родителей с работой хореографического кружка цели и задачи, форма одежды.</a:t>
            </a:r>
            <a:endParaRPr lang="ru-RU" sz="1600" dirty="0" smtClean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6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Распространение информационных материалов: папка-передвижка ,памятки, буклеты.</a:t>
            </a:r>
            <a:endParaRPr lang="ru-RU" sz="1600" dirty="0" smtClean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6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Консультации в рамках консультационного пункта.</a:t>
            </a:r>
            <a:endParaRPr lang="ru-RU" sz="1600" dirty="0" smtClean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6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Оказание информационной поддержки родителям и заинтересованность в проявлении таланта детей.</a:t>
            </a:r>
            <a:endParaRPr lang="ru-RU" sz="1600" dirty="0" smtClean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6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Участие в совместных праздниках, выступлениях и конкурсах.</a:t>
            </a:r>
            <a:endParaRPr lang="ru-RU" sz="1600" dirty="0" smtClean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6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Привлекать родителей к изготовлению костюмов к праздникам и конкурсам</a:t>
            </a:r>
            <a:endParaRPr lang="ru-RU" sz="1600" dirty="0" smtClean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6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Отчетный концерт хореографического кружка «Танцующие светлячки</a:t>
            </a:r>
            <a:r>
              <a:rPr lang="ru-RU" sz="1400" dirty="0" smtClean="0">
                <a:effectLst/>
                <a:latin typeface="Times New Roman"/>
                <a:ea typeface="Calibri"/>
                <a:cs typeface="Times New Roman"/>
              </a:rPr>
              <a:t>»</a:t>
            </a:r>
            <a:endParaRPr lang="ru-RU" sz="1400" dirty="0" smtClean="0">
              <a:ea typeface="Calibri"/>
              <a:cs typeface="Times New Roman"/>
            </a:endParaRPr>
          </a:p>
          <a:p>
            <a:pPr marL="678180" algn="just">
              <a:lnSpc>
                <a:spcPct val="106000"/>
              </a:lnSpc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400" dirty="0" smtClean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41837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D:\th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" y="-2050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98504" y="1393055"/>
            <a:ext cx="6840760" cy="3685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680" indent="-457200" algn="ctr">
              <a:lnSpc>
                <a:spcPct val="115000"/>
              </a:lnSpc>
              <a:spcAft>
                <a:spcPts val="0"/>
              </a:spcAft>
            </a:pPr>
            <a:r>
              <a:rPr lang="ru-RU" sz="2800" b="1" u="sng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Структура построения занятия</a:t>
            </a:r>
            <a:endParaRPr lang="ru-RU" sz="2800" u="sng" dirty="0">
              <a:ea typeface="Calibri"/>
              <a:cs typeface="Times New Roman"/>
            </a:endParaRPr>
          </a:p>
          <a:p>
            <a:pPr marL="360680" indent="-457200"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/>
                <a:cs typeface="Calibri"/>
              </a:rPr>
              <a:t> </a:t>
            </a:r>
            <a:endParaRPr lang="ru-RU" sz="12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Занятие по хореографии строится по классическому принципу:</a:t>
            </a:r>
          </a:p>
          <a:p>
            <a:pPr algn="just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4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400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вводная,</a:t>
            </a:r>
          </a:p>
          <a:p>
            <a:pPr marL="285750" indent="-285750" algn="just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FontTx/>
              <a:buChar char="-"/>
            </a:pPr>
            <a:r>
              <a:rPr lang="ru-RU" sz="2400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подготовительная, </a:t>
            </a:r>
          </a:p>
          <a:p>
            <a:pPr marL="285750" indent="-285750" algn="just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FontTx/>
              <a:buChar char="-"/>
            </a:pPr>
            <a:r>
              <a:rPr lang="ru-RU" sz="2400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основная, </a:t>
            </a:r>
          </a:p>
          <a:p>
            <a:pPr marL="285750" indent="-285750" algn="just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FontTx/>
              <a:buChar char="-"/>
            </a:pPr>
            <a:r>
              <a:rPr lang="ru-RU" sz="2400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заключительная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части занятия. </a:t>
            </a:r>
          </a:p>
        </p:txBody>
      </p:sp>
    </p:spTree>
    <p:extLst>
      <p:ext uri="{BB962C8B-B14F-4D97-AF65-F5344CB8AC3E}">
        <p14:creationId xmlns:p14="http://schemas.microsoft.com/office/powerpoint/2010/main" val="2718670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143</TotalTime>
  <Words>461</Words>
  <Application>Microsoft Office PowerPoint</Application>
  <PresentationFormat>Экран (4:3)</PresentationFormat>
  <Paragraphs>60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19</cp:revision>
  <dcterms:created xsi:type="dcterms:W3CDTF">2025-09-17T07:56:12Z</dcterms:created>
  <dcterms:modified xsi:type="dcterms:W3CDTF">2025-09-18T06:58:31Z</dcterms:modified>
</cp:coreProperties>
</file>